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62" r:id="rId3"/>
    <p:sldId id="258" r:id="rId4"/>
    <p:sldId id="276" r:id="rId5"/>
    <p:sldId id="283" r:id="rId6"/>
    <p:sldId id="259" r:id="rId7"/>
    <p:sldId id="260" r:id="rId8"/>
    <p:sldId id="261" r:id="rId9"/>
    <p:sldId id="263" r:id="rId10"/>
    <p:sldId id="264" r:id="rId11"/>
    <p:sldId id="265" r:id="rId12"/>
    <p:sldId id="266" r:id="rId13"/>
    <p:sldId id="267" r:id="rId14"/>
    <p:sldId id="289" r:id="rId15"/>
    <p:sldId id="268" r:id="rId16"/>
    <p:sldId id="269" r:id="rId17"/>
    <p:sldId id="270" r:id="rId18"/>
    <p:sldId id="271" r:id="rId19"/>
    <p:sldId id="281" r:id="rId20"/>
    <p:sldId id="272" r:id="rId21"/>
    <p:sldId id="290" r:id="rId22"/>
    <p:sldId id="273" r:id="rId23"/>
    <p:sldId id="274" r:id="rId24"/>
    <p:sldId id="275" r:id="rId25"/>
    <p:sldId id="279" r:id="rId26"/>
    <p:sldId id="277" r:id="rId27"/>
    <p:sldId id="278" r:id="rId28"/>
    <p:sldId id="280" r:id="rId29"/>
    <p:sldId id="285" r:id="rId30"/>
    <p:sldId id="286"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6B5AC-81B2-4137-9E4A-79AA4CB0ABDD}"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A3DEC607-A264-48BD-B174-A5B61B3A8A1C}">
      <dgm:prSet/>
      <dgm:spPr/>
      <dgm:t>
        <a:bodyPr/>
        <a:lstStyle/>
        <a:p>
          <a:r>
            <a:rPr lang="en-US"/>
            <a:t>Parents as Teachers (PAT)</a:t>
          </a:r>
        </a:p>
      </dgm:t>
    </dgm:pt>
    <dgm:pt modelId="{77D49F6F-868C-44F7-9EFC-4FDF7074FED4}" type="parTrans" cxnId="{8E955314-6049-4D98-AFFA-FE12B48347F8}">
      <dgm:prSet/>
      <dgm:spPr/>
      <dgm:t>
        <a:bodyPr/>
        <a:lstStyle/>
        <a:p>
          <a:endParaRPr lang="en-US"/>
        </a:p>
      </dgm:t>
    </dgm:pt>
    <dgm:pt modelId="{AAF4D97C-FE9F-4BDC-8DD2-0E8CDBEAC981}" type="sibTrans" cxnId="{8E955314-6049-4D98-AFFA-FE12B48347F8}">
      <dgm:prSet/>
      <dgm:spPr/>
      <dgm:t>
        <a:bodyPr/>
        <a:lstStyle/>
        <a:p>
          <a:endParaRPr lang="en-US"/>
        </a:p>
      </dgm:t>
    </dgm:pt>
    <dgm:pt modelId="{EC08BA78-687F-4E4F-ACD1-2D86BE2A20B9}">
      <dgm:prSet/>
      <dgm:spPr/>
      <dgm:t>
        <a:bodyPr/>
        <a:lstStyle/>
        <a:p>
          <a:r>
            <a:rPr lang="en-US"/>
            <a:t>Teaching Strategies Gold</a:t>
          </a:r>
        </a:p>
      </dgm:t>
    </dgm:pt>
    <dgm:pt modelId="{11ADD90E-3B64-4ACD-8FDC-DAD6730CF0A1}" type="parTrans" cxnId="{B07A8169-2076-42B1-B427-AC0338A8EE57}">
      <dgm:prSet/>
      <dgm:spPr/>
      <dgm:t>
        <a:bodyPr/>
        <a:lstStyle/>
        <a:p>
          <a:endParaRPr lang="en-US"/>
        </a:p>
      </dgm:t>
    </dgm:pt>
    <dgm:pt modelId="{CE2EA5EE-07DA-419F-A059-63DB7B52323D}" type="sibTrans" cxnId="{B07A8169-2076-42B1-B427-AC0338A8EE57}">
      <dgm:prSet/>
      <dgm:spPr/>
      <dgm:t>
        <a:bodyPr/>
        <a:lstStyle/>
        <a:p>
          <a:endParaRPr lang="en-US"/>
        </a:p>
      </dgm:t>
    </dgm:pt>
    <dgm:pt modelId="{AAFC27B3-8FDA-4D29-9258-B6EE45A23FA9}">
      <dgm:prSet/>
      <dgm:spPr/>
      <dgm:t>
        <a:bodyPr/>
        <a:lstStyle/>
        <a:p>
          <a:r>
            <a:rPr lang="en-US"/>
            <a:t>Your Journey Together</a:t>
          </a:r>
        </a:p>
      </dgm:t>
    </dgm:pt>
    <dgm:pt modelId="{1F4A5563-6BCC-4587-872C-BEF0E0B3C7D4}" type="parTrans" cxnId="{55865ADB-B2E2-4C56-97A9-0BC22C1BBCB6}">
      <dgm:prSet/>
      <dgm:spPr/>
      <dgm:t>
        <a:bodyPr/>
        <a:lstStyle/>
        <a:p>
          <a:endParaRPr lang="en-US"/>
        </a:p>
      </dgm:t>
    </dgm:pt>
    <dgm:pt modelId="{BD219BC3-AFB9-4D53-94CC-CE04CE3E54AF}" type="sibTrans" cxnId="{55865ADB-B2E2-4C56-97A9-0BC22C1BBCB6}">
      <dgm:prSet/>
      <dgm:spPr/>
      <dgm:t>
        <a:bodyPr/>
        <a:lstStyle/>
        <a:p>
          <a:endParaRPr lang="en-US"/>
        </a:p>
      </dgm:t>
    </dgm:pt>
    <dgm:pt modelId="{E5212417-AC0A-4C7A-B747-6DFC999DFE4C}">
      <dgm:prSet/>
      <dgm:spPr/>
      <dgm:t>
        <a:bodyPr/>
        <a:lstStyle/>
        <a:p>
          <a:r>
            <a:rPr lang="en-US"/>
            <a:t>Dental Curriculum</a:t>
          </a:r>
        </a:p>
      </dgm:t>
    </dgm:pt>
    <dgm:pt modelId="{4E09AC66-1F51-4C6B-8938-AAF50A51FCD5}" type="parTrans" cxnId="{CE3EB605-00B4-47A9-AA30-4A5E5BCC0B7C}">
      <dgm:prSet/>
      <dgm:spPr/>
      <dgm:t>
        <a:bodyPr/>
        <a:lstStyle/>
        <a:p>
          <a:endParaRPr lang="en-US"/>
        </a:p>
      </dgm:t>
    </dgm:pt>
    <dgm:pt modelId="{EFCF64FD-A406-41DA-B3F4-96DB1DEFA69F}" type="sibTrans" cxnId="{CE3EB605-00B4-47A9-AA30-4A5E5BCC0B7C}">
      <dgm:prSet/>
      <dgm:spPr/>
      <dgm:t>
        <a:bodyPr/>
        <a:lstStyle/>
        <a:p>
          <a:endParaRPr lang="en-US"/>
        </a:p>
      </dgm:t>
    </dgm:pt>
    <dgm:pt modelId="{2615D343-2C31-4FC3-8509-6E75452E506A}">
      <dgm:prSet/>
      <dgm:spPr/>
      <dgm:t>
        <a:bodyPr/>
        <a:lstStyle/>
        <a:p>
          <a:r>
            <a:rPr lang="en-US"/>
            <a:t>Agency Resources</a:t>
          </a:r>
        </a:p>
      </dgm:t>
    </dgm:pt>
    <dgm:pt modelId="{5DBB1B9E-9D63-48DD-BF62-703470002E4E}" type="parTrans" cxnId="{613C3A49-9D97-43D9-B184-29C7B8F5251F}">
      <dgm:prSet/>
      <dgm:spPr/>
      <dgm:t>
        <a:bodyPr/>
        <a:lstStyle/>
        <a:p>
          <a:endParaRPr lang="en-US"/>
        </a:p>
      </dgm:t>
    </dgm:pt>
    <dgm:pt modelId="{01270AB8-73F5-4771-8A5A-5CCFDEF5082D}" type="sibTrans" cxnId="{613C3A49-9D97-43D9-B184-29C7B8F5251F}">
      <dgm:prSet/>
      <dgm:spPr/>
      <dgm:t>
        <a:bodyPr/>
        <a:lstStyle/>
        <a:p>
          <a:endParaRPr lang="en-US"/>
        </a:p>
      </dgm:t>
    </dgm:pt>
    <dgm:pt modelId="{32D53348-83E0-4B15-8C2F-A3FFB4FB2C7F}" type="pres">
      <dgm:prSet presAssocID="{21C6B5AC-81B2-4137-9E4A-79AA4CB0ABDD}" presName="vert0" presStyleCnt="0">
        <dgm:presLayoutVars>
          <dgm:dir/>
          <dgm:animOne val="branch"/>
          <dgm:animLvl val="lvl"/>
        </dgm:presLayoutVars>
      </dgm:prSet>
      <dgm:spPr/>
    </dgm:pt>
    <dgm:pt modelId="{112B6FEF-54DB-4C56-8E77-3C027FC668DC}" type="pres">
      <dgm:prSet presAssocID="{A3DEC607-A264-48BD-B174-A5B61B3A8A1C}" presName="thickLine" presStyleLbl="alignNode1" presStyleIdx="0" presStyleCnt="5"/>
      <dgm:spPr/>
    </dgm:pt>
    <dgm:pt modelId="{EC1B2CE1-7ED6-4C8D-8B0E-92A9119B805A}" type="pres">
      <dgm:prSet presAssocID="{A3DEC607-A264-48BD-B174-A5B61B3A8A1C}" presName="horz1" presStyleCnt="0"/>
      <dgm:spPr/>
    </dgm:pt>
    <dgm:pt modelId="{4C0B8C9F-BEF5-443A-9A05-6DA76D51350D}" type="pres">
      <dgm:prSet presAssocID="{A3DEC607-A264-48BD-B174-A5B61B3A8A1C}" presName="tx1" presStyleLbl="revTx" presStyleIdx="0" presStyleCnt="5"/>
      <dgm:spPr/>
    </dgm:pt>
    <dgm:pt modelId="{20858607-75F6-416E-92D6-502006BEB977}" type="pres">
      <dgm:prSet presAssocID="{A3DEC607-A264-48BD-B174-A5B61B3A8A1C}" presName="vert1" presStyleCnt="0"/>
      <dgm:spPr/>
    </dgm:pt>
    <dgm:pt modelId="{E8F0F5FE-5E32-4619-AF1A-14A040B45FE2}" type="pres">
      <dgm:prSet presAssocID="{EC08BA78-687F-4E4F-ACD1-2D86BE2A20B9}" presName="thickLine" presStyleLbl="alignNode1" presStyleIdx="1" presStyleCnt="5"/>
      <dgm:spPr/>
    </dgm:pt>
    <dgm:pt modelId="{911FDBF6-CA6A-4D04-B153-5A0D2766F3B8}" type="pres">
      <dgm:prSet presAssocID="{EC08BA78-687F-4E4F-ACD1-2D86BE2A20B9}" presName="horz1" presStyleCnt="0"/>
      <dgm:spPr/>
    </dgm:pt>
    <dgm:pt modelId="{CF46AFDB-B504-41C1-9991-CDCAC2431408}" type="pres">
      <dgm:prSet presAssocID="{EC08BA78-687F-4E4F-ACD1-2D86BE2A20B9}" presName="tx1" presStyleLbl="revTx" presStyleIdx="1" presStyleCnt="5"/>
      <dgm:spPr/>
    </dgm:pt>
    <dgm:pt modelId="{2AF45452-4BF6-4B34-A062-2BE4ABCCD572}" type="pres">
      <dgm:prSet presAssocID="{EC08BA78-687F-4E4F-ACD1-2D86BE2A20B9}" presName="vert1" presStyleCnt="0"/>
      <dgm:spPr/>
    </dgm:pt>
    <dgm:pt modelId="{D1E4C4E4-C08B-4892-A20E-3456CD340882}" type="pres">
      <dgm:prSet presAssocID="{AAFC27B3-8FDA-4D29-9258-B6EE45A23FA9}" presName="thickLine" presStyleLbl="alignNode1" presStyleIdx="2" presStyleCnt="5"/>
      <dgm:spPr/>
    </dgm:pt>
    <dgm:pt modelId="{3FB78151-4147-4CF8-AD9C-9B4CBBACB380}" type="pres">
      <dgm:prSet presAssocID="{AAFC27B3-8FDA-4D29-9258-B6EE45A23FA9}" presName="horz1" presStyleCnt="0"/>
      <dgm:spPr/>
    </dgm:pt>
    <dgm:pt modelId="{815FB108-195C-4BB3-8715-EDC06D15897B}" type="pres">
      <dgm:prSet presAssocID="{AAFC27B3-8FDA-4D29-9258-B6EE45A23FA9}" presName="tx1" presStyleLbl="revTx" presStyleIdx="2" presStyleCnt="5"/>
      <dgm:spPr/>
    </dgm:pt>
    <dgm:pt modelId="{2AE24C6B-84CD-43FD-8773-4F8B74CE683A}" type="pres">
      <dgm:prSet presAssocID="{AAFC27B3-8FDA-4D29-9258-B6EE45A23FA9}" presName="vert1" presStyleCnt="0"/>
      <dgm:spPr/>
    </dgm:pt>
    <dgm:pt modelId="{698FEB66-5736-4AEF-98CE-D6F99017311A}" type="pres">
      <dgm:prSet presAssocID="{E5212417-AC0A-4C7A-B747-6DFC999DFE4C}" presName="thickLine" presStyleLbl="alignNode1" presStyleIdx="3" presStyleCnt="5"/>
      <dgm:spPr/>
    </dgm:pt>
    <dgm:pt modelId="{D069FCB8-52B6-45E5-BE1E-978E6EE62677}" type="pres">
      <dgm:prSet presAssocID="{E5212417-AC0A-4C7A-B747-6DFC999DFE4C}" presName="horz1" presStyleCnt="0"/>
      <dgm:spPr/>
    </dgm:pt>
    <dgm:pt modelId="{BFC0CE04-941A-4A4D-B0C1-24CAA40D828C}" type="pres">
      <dgm:prSet presAssocID="{E5212417-AC0A-4C7A-B747-6DFC999DFE4C}" presName="tx1" presStyleLbl="revTx" presStyleIdx="3" presStyleCnt="5"/>
      <dgm:spPr/>
    </dgm:pt>
    <dgm:pt modelId="{D5DA4CD0-0EEA-4F57-8172-E1CD22E5C179}" type="pres">
      <dgm:prSet presAssocID="{E5212417-AC0A-4C7A-B747-6DFC999DFE4C}" presName="vert1" presStyleCnt="0"/>
      <dgm:spPr/>
    </dgm:pt>
    <dgm:pt modelId="{0DA0AF63-F403-4DAD-8CF8-D661F4934105}" type="pres">
      <dgm:prSet presAssocID="{2615D343-2C31-4FC3-8509-6E75452E506A}" presName="thickLine" presStyleLbl="alignNode1" presStyleIdx="4" presStyleCnt="5"/>
      <dgm:spPr/>
    </dgm:pt>
    <dgm:pt modelId="{17545877-4326-4E8C-8F8E-DFD1D9BD7C71}" type="pres">
      <dgm:prSet presAssocID="{2615D343-2C31-4FC3-8509-6E75452E506A}" presName="horz1" presStyleCnt="0"/>
      <dgm:spPr/>
    </dgm:pt>
    <dgm:pt modelId="{FA02BBAC-CA46-43DA-B8A1-4AC8FE289641}" type="pres">
      <dgm:prSet presAssocID="{2615D343-2C31-4FC3-8509-6E75452E506A}" presName="tx1" presStyleLbl="revTx" presStyleIdx="4" presStyleCnt="5"/>
      <dgm:spPr/>
    </dgm:pt>
    <dgm:pt modelId="{77B9598A-1D63-47EB-8121-25207E43089C}" type="pres">
      <dgm:prSet presAssocID="{2615D343-2C31-4FC3-8509-6E75452E506A}" presName="vert1" presStyleCnt="0"/>
      <dgm:spPr/>
    </dgm:pt>
  </dgm:ptLst>
  <dgm:cxnLst>
    <dgm:cxn modelId="{A36B3205-B22E-4A9B-8A8C-60FD29DAC2EE}" type="presOf" srcId="{21C6B5AC-81B2-4137-9E4A-79AA4CB0ABDD}" destId="{32D53348-83E0-4B15-8C2F-A3FFB4FB2C7F}" srcOrd="0" destOrd="0" presId="urn:microsoft.com/office/officeart/2008/layout/LinedList"/>
    <dgm:cxn modelId="{CE3EB605-00B4-47A9-AA30-4A5E5BCC0B7C}" srcId="{21C6B5AC-81B2-4137-9E4A-79AA4CB0ABDD}" destId="{E5212417-AC0A-4C7A-B747-6DFC999DFE4C}" srcOrd="3" destOrd="0" parTransId="{4E09AC66-1F51-4C6B-8938-AAF50A51FCD5}" sibTransId="{EFCF64FD-A406-41DA-B3F4-96DB1DEFA69F}"/>
    <dgm:cxn modelId="{8E955314-6049-4D98-AFFA-FE12B48347F8}" srcId="{21C6B5AC-81B2-4137-9E4A-79AA4CB0ABDD}" destId="{A3DEC607-A264-48BD-B174-A5B61B3A8A1C}" srcOrd="0" destOrd="0" parTransId="{77D49F6F-868C-44F7-9EFC-4FDF7074FED4}" sibTransId="{AAF4D97C-FE9F-4BDC-8DD2-0E8CDBEAC981}"/>
    <dgm:cxn modelId="{96717266-7F65-44F6-9245-5907AE638E0D}" type="presOf" srcId="{AAFC27B3-8FDA-4D29-9258-B6EE45A23FA9}" destId="{815FB108-195C-4BB3-8715-EDC06D15897B}" srcOrd="0" destOrd="0" presId="urn:microsoft.com/office/officeart/2008/layout/LinedList"/>
    <dgm:cxn modelId="{613C3A49-9D97-43D9-B184-29C7B8F5251F}" srcId="{21C6B5AC-81B2-4137-9E4A-79AA4CB0ABDD}" destId="{2615D343-2C31-4FC3-8509-6E75452E506A}" srcOrd="4" destOrd="0" parTransId="{5DBB1B9E-9D63-48DD-BF62-703470002E4E}" sibTransId="{01270AB8-73F5-4771-8A5A-5CCFDEF5082D}"/>
    <dgm:cxn modelId="{B07A8169-2076-42B1-B427-AC0338A8EE57}" srcId="{21C6B5AC-81B2-4137-9E4A-79AA4CB0ABDD}" destId="{EC08BA78-687F-4E4F-ACD1-2D86BE2A20B9}" srcOrd="1" destOrd="0" parTransId="{11ADD90E-3B64-4ACD-8FDC-DAD6730CF0A1}" sibTransId="{CE2EA5EE-07DA-419F-A059-63DB7B52323D}"/>
    <dgm:cxn modelId="{A59BD24C-8723-4DE7-8E58-E36ECC5B229D}" type="presOf" srcId="{A3DEC607-A264-48BD-B174-A5B61B3A8A1C}" destId="{4C0B8C9F-BEF5-443A-9A05-6DA76D51350D}" srcOrd="0" destOrd="0" presId="urn:microsoft.com/office/officeart/2008/layout/LinedList"/>
    <dgm:cxn modelId="{124CCFAC-90F2-4A45-A8C4-8F0591DF237B}" type="presOf" srcId="{E5212417-AC0A-4C7A-B747-6DFC999DFE4C}" destId="{BFC0CE04-941A-4A4D-B0C1-24CAA40D828C}" srcOrd="0" destOrd="0" presId="urn:microsoft.com/office/officeart/2008/layout/LinedList"/>
    <dgm:cxn modelId="{E0C35FCC-57EB-487B-820E-890467E91F9F}" type="presOf" srcId="{EC08BA78-687F-4E4F-ACD1-2D86BE2A20B9}" destId="{CF46AFDB-B504-41C1-9991-CDCAC2431408}" srcOrd="0" destOrd="0" presId="urn:microsoft.com/office/officeart/2008/layout/LinedList"/>
    <dgm:cxn modelId="{35DE43D2-BD75-4A57-B65F-3BE5D3CDFF63}" type="presOf" srcId="{2615D343-2C31-4FC3-8509-6E75452E506A}" destId="{FA02BBAC-CA46-43DA-B8A1-4AC8FE289641}" srcOrd="0" destOrd="0" presId="urn:microsoft.com/office/officeart/2008/layout/LinedList"/>
    <dgm:cxn modelId="{55865ADB-B2E2-4C56-97A9-0BC22C1BBCB6}" srcId="{21C6B5AC-81B2-4137-9E4A-79AA4CB0ABDD}" destId="{AAFC27B3-8FDA-4D29-9258-B6EE45A23FA9}" srcOrd="2" destOrd="0" parTransId="{1F4A5563-6BCC-4587-872C-BEF0E0B3C7D4}" sibTransId="{BD219BC3-AFB9-4D53-94CC-CE04CE3E54AF}"/>
    <dgm:cxn modelId="{9273275B-B422-4C4E-A018-3439B29B61F7}" type="presParOf" srcId="{32D53348-83E0-4B15-8C2F-A3FFB4FB2C7F}" destId="{112B6FEF-54DB-4C56-8E77-3C027FC668DC}" srcOrd="0" destOrd="0" presId="urn:microsoft.com/office/officeart/2008/layout/LinedList"/>
    <dgm:cxn modelId="{975D5D6D-700A-407B-87E7-092A9890184E}" type="presParOf" srcId="{32D53348-83E0-4B15-8C2F-A3FFB4FB2C7F}" destId="{EC1B2CE1-7ED6-4C8D-8B0E-92A9119B805A}" srcOrd="1" destOrd="0" presId="urn:microsoft.com/office/officeart/2008/layout/LinedList"/>
    <dgm:cxn modelId="{4C9C034E-11CE-43BD-B4F1-E2EFBFC92951}" type="presParOf" srcId="{EC1B2CE1-7ED6-4C8D-8B0E-92A9119B805A}" destId="{4C0B8C9F-BEF5-443A-9A05-6DA76D51350D}" srcOrd="0" destOrd="0" presId="urn:microsoft.com/office/officeart/2008/layout/LinedList"/>
    <dgm:cxn modelId="{B9DCDE2F-442A-44A6-9401-CB4FC5F8FF58}" type="presParOf" srcId="{EC1B2CE1-7ED6-4C8D-8B0E-92A9119B805A}" destId="{20858607-75F6-416E-92D6-502006BEB977}" srcOrd="1" destOrd="0" presId="urn:microsoft.com/office/officeart/2008/layout/LinedList"/>
    <dgm:cxn modelId="{E0A46467-D8B8-4FDA-88F7-F9222AF662B7}" type="presParOf" srcId="{32D53348-83E0-4B15-8C2F-A3FFB4FB2C7F}" destId="{E8F0F5FE-5E32-4619-AF1A-14A040B45FE2}" srcOrd="2" destOrd="0" presId="urn:microsoft.com/office/officeart/2008/layout/LinedList"/>
    <dgm:cxn modelId="{7A0AF4A1-3640-4AA2-9495-DDC6A94DEE11}" type="presParOf" srcId="{32D53348-83E0-4B15-8C2F-A3FFB4FB2C7F}" destId="{911FDBF6-CA6A-4D04-B153-5A0D2766F3B8}" srcOrd="3" destOrd="0" presId="urn:microsoft.com/office/officeart/2008/layout/LinedList"/>
    <dgm:cxn modelId="{5477CABC-BBC9-4D2A-AA90-18A3AE1D44E5}" type="presParOf" srcId="{911FDBF6-CA6A-4D04-B153-5A0D2766F3B8}" destId="{CF46AFDB-B504-41C1-9991-CDCAC2431408}" srcOrd="0" destOrd="0" presId="urn:microsoft.com/office/officeart/2008/layout/LinedList"/>
    <dgm:cxn modelId="{C4E70656-5EE4-416A-8690-E3AC5034C4B0}" type="presParOf" srcId="{911FDBF6-CA6A-4D04-B153-5A0D2766F3B8}" destId="{2AF45452-4BF6-4B34-A062-2BE4ABCCD572}" srcOrd="1" destOrd="0" presId="urn:microsoft.com/office/officeart/2008/layout/LinedList"/>
    <dgm:cxn modelId="{E5749E7D-81F9-4827-95DA-E3B07E774822}" type="presParOf" srcId="{32D53348-83E0-4B15-8C2F-A3FFB4FB2C7F}" destId="{D1E4C4E4-C08B-4892-A20E-3456CD340882}" srcOrd="4" destOrd="0" presId="urn:microsoft.com/office/officeart/2008/layout/LinedList"/>
    <dgm:cxn modelId="{0ABCA357-0B04-4E6C-97B2-7835D01C434F}" type="presParOf" srcId="{32D53348-83E0-4B15-8C2F-A3FFB4FB2C7F}" destId="{3FB78151-4147-4CF8-AD9C-9B4CBBACB380}" srcOrd="5" destOrd="0" presId="urn:microsoft.com/office/officeart/2008/layout/LinedList"/>
    <dgm:cxn modelId="{D8B3EBAB-1A1B-499F-A60A-41A819F3C9A4}" type="presParOf" srcId="{3FB78151-4147-4CF8-AD9C-9B4CBBACB380}" destId="{815FB108-195C-4BB3-8715-EDC06D15897B}" srcOrd="0" destOrd="0" presId="urn:microsoft.com/office/officeart/2008/layout/LinedList"/>
    <dgm:cxn modelId="{242C5C4D-F8EA-4660-9027-EF5C318E7068}" type="presParOf" srcId="{3FB78151-4147-4CF8-AD9C-9B4CBBACB380}" destId="{2AE24C6B-84CD-43FD-8773-4F8B74CE683A}" srcOrd="1" destOrd="0" presId="urn:microsoft.com/office/officeart/2008/layout/LinedList"/>
    <dgm:cxn modelId="{88F608DF-9B22-4406-8CBF-2DF84ED643C5}" type="presParOf" srcId="{32D53348-83E0-4B15-8C2F-A3FFB4FB2C7F}" destId="{698FEB66-5736-4AEF-98CE-D6F99017311A}" srcOrd="6" destOrd="0" presId="urn:microsoft.com/office/officeart/2008/layout/LinedList"/>
    <dgm:cxn modelId="{D5B42A7A-E58E-48A3-94D6-F03471F09966}" type="presParOf" srcId="{32D53348-83E0-4B15-8C2F-A3FFB4FB2C7F}" destId="{D069FCB8-52B6-45E5-BE1E-978E6EE62677}" srcOrd="7" destOrd="0" presId="urn:microsoft.com/office/officeart/2008/layout/LinedList"/>
    <dgm:cxn modelId="{882BA67C-5BC4-40C2-AFCF-3E9F66FC2147}" type="presParOf" srcId="{D069FCB8-52B6-45E5-BE1E-978E6EE62677}" destId="{BFC0CE04-941A-4A4D-B0C1-24CAA40D828C}" srcOrd="0" destOrd="0" presId="urn:microsoft.com/office/officeart/2008/layout/LinedList"/>
    <dgm:cxn modelId="{2A86FBA5-F2E2-4650-9FFA-645D0BF7F7AF}" type="presParOf" srcId="{D069FCB8-52B6-45E5-BE1E-978E6EE62677}" destId="{D5DA4CD0-0EEA-4F57-8172-E1CD22E5C179}" srcOrd="1" destOrd="0" presId="urn:microsoft.com/office/officeart/2008/layout/LinedList"/>
    <dgm:cxn modelId="{9C1B4115-9DE6-4598-A2EA-13A1C499F3ED}" type="presParOf" srcId="{32D53348-83E0-4B15-8C2F-A3FFB4FB2C7F}" destId="{0DA0AF63-F403-4DAD-8CF8-D661F4934105}" srcOrd="8" destOrd="0" presId="urn:microsoft.com/office/officeart/2008/layout/LinedList"/>
    <dgm:cxn modelId="{48DC7EE7-152C-480B-B4C3-9C1F074B1B9D}" type="presParOf" srcId="{32D53348-83E0-4B15-8C2F-A3FFB4FB2C7F}" destId="{17545877-4326-4E8C-8F8E-DFD1D9BD7C71}" srcOrd="9" destOrd="0" presId="urn:microsoft.com/office/officeart/2008/layout/LinedList"/>
    <dgm:cxn modelId="{C81E4445-75A5-4CD4-8EC7-F53F2BDFE0CC}" type="presParOf" srcId="{17545877-4326-4E8C-8F8E-DFD1D9BD7C71}" destId="{FA02BBAC-CA46-43DA-B8A1-4AC8FE289641}" srcOrd="0" destOrd="0" presId="urn:microsoft.com/office/officeart/2008/layout/LinedList"/>
    <dgm:cxn modelId="{D6B3D930-8A1A-448C-B85C-EA762B622E1E}" type="presParOf" srcId="{17545877-4326-4E8C-8F8E-DFD1D9BD7C71}" destId="{77B9598A-1D63-47EB-8121-25207E43089C}"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B6FEF-54DB-4C56-8E77-3C027FC668DC}">
      <dsp:nvSpPr>
        <dsp:cNvPr id="0" name=""/>
        <dsp:cNvSpPr/>
      </dsp:nvSpPr>
      <dsp:spPr>
        <a:xfrm>
          <a:off x="0" y="640"/>
          <a:ext cx="5914209"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4C0B8C9F-BEF5-443A-9A05-6DA76D51350D}">
      <dsp:nvSpPr>
        <dsp:cNvPr id="0" name=""/>
        <dsp:cNvSpPr/>
      </dsp:nvSpPr>
      <dsp:spPr>
        <a:xfrm>
          <a:off x="0" y="640"/>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Parents as Teachers (PAT)</a:t>
          </a:r>
        </a:p>
      </dsp:txBody>
      <dsp:txXfrm>
        <a:off x="0" y="640"/>
        <a:ext cx="5914209" cy="1049475"/>
      </dsp:txXfrm>
    </dsp:sp>
    <dsp:sp modelId="{E8F0F5FE-5E32-4619-AF1A-14A040B45FE2}">
      <dsp:nvSpPr>
        <dsp:cNvPr id="0" name=""/>
        <dsp:cNvSpPr/>
      </dsp:nvSpPr>
      <dsp:spPr>
        <a:xfrm>
          <a:off x="0" y="1050115"/>
          <a:ext cx="5914209" cy="0"/>
        </a:xfrm>
        <a:prstGeom prst="line">
          <a:avLst/>
        </a:prstGeom>
        <a:blipFill>
          <a:blip xmlns:r="http://schemas.openxmlformats.org/officeDocument/2006/relationships" r:embed="rId1">
            <a:duotone>
              <a:schemeClr val="accent2">
                <a:hueOff val="840789"/>
                <a:satOff val="-893"/>
                <a:lumOff val="686"/>
                <a:alphaOff val="0"/>
                <a:shade val="74000"/>
                <a:satMod val="130000"/>
                <a:lumMod val="90000"/>
              </a:schemeClr>
              <a:schemeClr val="accent2">
                <a:hueOff val="840789"/>
                <a:satOff val="-893"/>
                <a:lumOff val="686"/>
                <a:alphaOff val="0"/>
                <a:tint val="94000"/>
                <a:satMod val="120000"/>
                <a:lumMod val="104000"/>
              </a:schemeClr>
            </a:duotone>
          </a:blip>
          <a:tile tx="0" ty="0" sx="100000" sy="100000" flip="none" algn="tl"/>
        </a:blipFill>
        <a:ln w="9525" cap="flat" cmpd="sng" algn="ctr">
          <a:solidFill>
            <a:schemeClr val="accent2">
              <a:hueOff val="840789"/>
              <a:satOff val="-893"/>
              <a:lumOff val="686"/>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CF46AFDB-B504-41C1-9991-CDCAC2431408}">
      <dsp:nvSpPr>
        <dsp:cNvPr id="0" name=""/>
        <dsp:cNvSpPr/>
      </dsp:nvSpPr>
      <dsp:spPr>
        <a:xfrm>
          <a:off x="0" y="1050115"/>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Teaching Strategies Gold</a:t>
          </a:r>
        </a:p>
      </dsp:txBody>
      <dsp:txXfrm>
        <a:off x="0" y="1050115"/>
        <a:ext cx="5914209" cy="1049475"/>
      </dsp:txXfrm>
    </dsp:sp>
    <dsp:sp modelId="{D1E4C4E4-C08B-4892-A20E-3456CD340882}">
      <dsp:nvSpPr>
        <dsp:cNvPr id="0" name=""/>
        <dsp:cNvSpPr/>
      </dsp:nvSpPr>
      <dsp:spPr>
        <a:xfrm>
          <a:off x="0" y="2099590"/>
          <a:ext cx="5914209" cy="0"/>
        </a:xfrm>
        <a:prstGeom prst="line">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w="9525" cap="flat" cmpd="sng" algn="ctr">
          <a:solidFill>
            <a:schemeClr val="accent2">
              <a:hueOff val="1681577"/>
              <a:satOff val="-1786"/>
              <a:lumOff val="1372"/>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815FB108-195C-4BB3-8715-EDC06D15897B}">
      <dsp:nvSpPr>
        <dsp:cNvPr id="0" name=""/>
        <dsp:cNvSpPr/>
      </dsp:nvSpPr>
      <dsp:spPr>
        <a:xfrm>
          <a:off x="0" y="2099590"/>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Your Journey Together</a:t>
          </a:r>
        </a:p>
      </dsp:txBody>
      <dsp:txXfrm>
        <a:off x="0" y="2099590"/>
        <a:ext cx="5914209" cy="1049475"/>
      </dsp:txXfrm>
    </dsp:sp>
    <dsp:sp modelId="{698FEB66-5736-4AEF-98CE-D6F99017311A}">
      <dsp:nvSpPr>
        <dsp:cNvPr id="0" name=""/>
        <dsp:cNvSpPr/>
      </dsp:nvSpPr>
      <dsp:spPr>
        <a:xfrm>
          <a:off x="0" y="3149066"/>
          <a:ext cx="5914209" cy="0"/>
        </a:xfrm>
        <a:prstGeom prst="line">
          <a:avLst/>
        </a:prstGeom>
        <a:blipFill>
          <a:blip xmlns:r="http://schemas.openxmlformats.org/officeDocument/2006/relationships" r:embed="rId1">
            <a:duotone>
              <a:schemeClr val="accent2">
                <a:hueOff val="2522366"/>
                <a:satOff val="-2679"/>
                <a:lumOff val="2059"/>
                <a:alphaOff val="0"/>
                <a:shade val="74000"/>
                <a:satMod val="130000"/>
                <a:lumMod val="90000"/>
              </a:schemeClr>
              <a:schemeClr val="accent2">
                <a:hueOff val="2522366"/>
                <a:satOff val="-2679"/>
                <a:lumOff val="2059"/>
                <a:alphaOff val="0"/>
                <a:tint val="94000"/>
                <a:satMod val="120000"/>
                <a:lumMod val="104000"/>
              </a:schemeClr>
            </a:duotone>
          </a:blip>
          <a:tile tx="0" ty="0" sx="100000" sy="100000" flip="none" algn="tl"/>
        </a:blipFill>
        <a:ln w="9525" cap="flat" cmpd="sng" algn="ctr">
          <a:solidFill>
            <a:schemeClr val="accent2">
              <a:hueOff val="2522366"/>
              <a:satOff val="-2679"/>
              <a:lumOff val="2059"/>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BFC0CE04-941A-4A4D-B0C1-24CAA40D828C}">
      <dsp:nvSpPr>
        <dsp:cNvPr id="0" name=""/>
        <dsp:cNvSpPr/>
      </dsp:nvSpPr>
      <dsp:spPr>
        <a:xfrm>
          <a:off x="0" y="3149066"/>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Dental Curriculum</a:t>
          </a:r>
        </a:p>
      </dsp:txBody>
      <dsp:txXfrm>
        <a:off x="0" y="3149066"/>
        <a:ext cx="5914209" cy="1049475"/>
      </dsp:txXfrm>
    </dsp:sp>
    <dsp:sp modelId="{0DA0AF63-F403-4DAD-8CF8-D661F4934105}">
      <dsp:nvSpPr>
        <dsp:cNvPr id="0" name=""/>
        <dsp:cNvSpPr/>
      </dsp:nvSpPr>
      <dsp:spPr>
        <a:xfrm>
          <a:off x="0" y="4198541"/>
          <a:ext cx="5914209" cy="0"/>
        </a:xfrm>
        <a:prstGeom prst="line">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w="9525" cap="flat" cmpd="sng" algn="ctr">
          <a:solidFill>
            <a:schemeClr val="accent2">
              <a:hueOff val="3363155"/>
              <a:satOff val="-3572"/>
              <a:lumOff val="274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FA02BBAC-CA46-43DA-B8A1-4AC8FE289641}">
      <dsp:nvSpPr>
        <dsp:cNvPr id="0" name=""/>
        <dsp:cNvSpPr/>
      </dsp:nvSpPr>
      <dsp:spPr>
        <a:xfrm>
          <a:off x="0" y="4198541"/>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Agency Resources</a:t>
          </a:r>
        </a:p>
      </dsp:txBody>
      <dsp:txXfrm>
        <a:off x="0" y="4198541"/>
        <a:ext cx="5914209" cy="10494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A619AD6-7278-4934-8752-74B847395447}" type="datetimeFigureOut">
              <a:rPr lang="en-US" smtClean="0"/>
              <a:t>12/7/2020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70D0761-5464-4E82-A7AD-B63909D59E9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665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619AD6-7278-4934-8752-74B84739544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D0761-5464-4E82-A7AD-B63909D59E90}" type="slidenum">
              <a:rPr lang="en-US" smtClean="0"/>
              <a:t>‹#›</a:t>
            </a:fld>
            <a:endParaRPr lang="en-US"/>
          </a:p>
        </p:txBody>
      </p:sp>
    </p:spTree>
    <p:extLst>
      <p:ext uri="{BB962C8B-B14F-4D97-AF65-F5344CB8AC3E}">
        <p14:creationId xmlns:p14="http://schemas.microsoft.com/office/powerpoint/2010/main" val="2649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619AD6-7278-4934-8752-74B84739544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D0761-5464-4E82-A7AD-B63909D59E9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25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619AD6-7278-4934-8752-74B84739544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D0761-5464-4E82-A7AD-B63909D59E9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062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619AD6-7278-4934-8752-74B84739544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D0761-5464-4E82-A7AD-B63909D59E90}" type="slidenum">
              <a:rPr lang="en-US" smtClean="0"/>
              <a:t>‹#›</a:t>
            </a:fld>
            <a:endParaRPr lang="en-US"/>
          </a:p>
        </p:txBody>
      </p:sp>
    </p:spTree>
    <p:extLst>
      <p:ext uri="{BB962C8B-B14F-4D97-AF65-F5344CB8AC3E}">
        <p14:creationId xmlns:p14="http://schemas.microsoft.com/office/powerpoint/2010/main" val="3532179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619AD6-7278-4934-8752-74B84739544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D0761-5464-4E82-A7AD-B63909D59E9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360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619AD6-7278-4934-8752-74B84739544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D0761-5464-4E82-A7AD-B63909D59E9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166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19AD6-7278-4934-8752-74B84739544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D0761-5464-4E82-A7AD-B63909D59E9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855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19AD6-7278-4934-8752-74B84739544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D0761-5464-4E82-A7AD-B63909D59E9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653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19AD6-7278-4934-8752-74B84739544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D0761-5464-4E82-A7AD-B63909D59E90}" type="slidenum">
              <a:rPr lang="en-US" smtClean="0"/>
              <a:t>‹#›</a:t>
            </a:fld>
            <a:endParaRPr lang="en-US"/>
          </a:p>
        </p:txBody>
      </p:sp>
    </p:spTree>
    <p:extLst>
      <p:ext uri="{BB962C8B-B14F-4D97-AF65-F5344CB8AC3E}">
        <p14:creationId xmlns:p14="http://schemas.microsoft.com/office/powerpoint/2010/main" val="427935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619AD6-7278-4934-8752-74B84739544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D0761-5464-4E82-A7AD-B63909D59E9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47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619AD6-7278-4934-8752-74B84739544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D0761-5464-4E82-A7AD-B63909D59E90}" type="slidenum">
              <a:rPr lang="en-US" smtClean="0"/>
              <a:t>‹#›</a:t>
            </a:fld>
            <a:endParaRPr lang="en-US"/>
          </a:p>
        </p:txBody>
      </p:sp>
    </p:spTree>
    <p:extLst>
      <p:ext uri="{BB962C8B-B14F-4D97-AF65-F5344CB8AC3E}">
        <p14:creationId xmlns:p14="http://schemas.microsoft.com/office/powerpoint/2010/main" val="214403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619AD6-7278-4934-8752-74B847395447}"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D0761-5464-4E82-A7AD-B63909D59E9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05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619AD6-7278-4934-8752-74B847395447}"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D0761-5464-4E82-A7AD-B63909D59E9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733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19AD6-7278-4934-8752-74B847395447}"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D0761-5464-4E82-A7AD-B63909D59E90}" type="slidenum">
              <a:rPr lang="en-US" smtClean="0"/>
              <a:t>‹#›</a:t>
            </a:fld>
            <a:endParaRPr lang="en-US"/>
          </a:p>
        </p:txBody>
      </p:sp>
    </p:spTree>
    <p:extLst>
      <p:ext uri="{BB962C8B-B14F-4D97-AF65-F5344CB8AC3E}">
        <p14:creationId xmlns:p14="http://schemas.microsoft.com/office/powerpoint/2010/main" val="3213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619AD6-7278-4934-8752-74B84739544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D0761-5464-4E82-A7AD-B63909D59E9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100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619AD6-7278-4934-8752-74B84739544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D0761-5464-4E82-A7AD-B63909D59E90}" type="slidenum">
              <a:rPr lang="en-US" smtClean="0"/>
              <a:t>‹#›</a:t>
            </a:fld>
            <a:endParaRPr lang="en-US"/>
          </a:p>
        </p:txBody>
      </p:sp>
    </p:spTree>
    <p:extLst>
      <p:ext uri="{BB962C8B-B14F-4D97-AF65-F5344CB8AC3E}">
        <p14:creationId xmlns:p14="http://schemas.microsoft.com/office/powerpoint/2010/main" val="96033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619AD6-7278-4934-8752-74B847395447}" type="datetimeFigureOut">
              <a:rPr lang="en-US" smtClean="0"/>
              <a:t>12/7/2020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0D0761-5464-4E82-A7AD-B63909D59E90}" type="slidenum">
              <a:rPr lang="en-US" smtClean="0"/>
              <a:t>‹#›</a:t>
            </a:fld>
            <a:endParaRPr lang="en-US"/>
          </a:p>
        </p:txBody>
      </p:sp>
    </p:spTree>
    <p:extLst>
      <p:ext uri="{BB962C8B-B14F-4D97-AF65-F5344CB8AC3E}">
        <p14:creationId xmlns:p14="http://schemas.microsoft.com/office/powerpoint/2010/main" val="343124744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clkc.ohs.acf.hhs.gov/policy/45-cfr-chap-xiii/1302-102-achieving-program-goal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24.xml.rels><?xml version="1.0" encoding="UTF-8" standalone="yes"?>
<Relationships xmlns="http://schemas.openxmlformats.org/package/2006/relationships"><Relationship Id="rId2" Type="http://schemas.openxmlformats.org/officeDocument/2006/relationships/hyperlink" Target="https://www.nmcaaehs.com/parent-involvement--social-services.htm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hyperlink" Target="https://eclkc.ohs.acf.hhs.gov/policy/45-cfr-chap-xiii/1302-22-home-based-option" TargetMode="External"/><Relationship Id="rId5" Type="http://schemas.openxmlformats.org/officeDocument/2006/relationships/image" Target="../media/image8.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clkc.ohs.acf.hhs.gov/policy/45-cfr-chap-xiii/1302-35-education-home-based-program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eclkc.ohs.acf.hhs.gov/policy/45-cfr-chap-xiii/1302-47-safety-practice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clkc.ohs.acf.hhs.gov/policy/45-cfr-chap-xiii/1302-21-center-based-option"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eclkc.ohs.acf.hhs.gov/policy/45-cfr-chap-xiii/1302-23-family-child-care-op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tangle 85">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Baby Groups">
            <a:extLst>
              <a:ext uri="{FF2B5EF4-FFF2-40B4-BE49-F238E27FC236}">
                <a16:creationId xmlns:a16="http://schemas.microsoft.com/office/drawing/2014/main" id="{6AAAEAA9-C8B0-4F7B-8F42-88D3A77533F7}"/>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8639" b="864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3DB9E3-A308-4EF6-A4C6-7E5EB3AE9C18}"/>
              </a:ext>
            </a:extLst>
          </p:cNvPr>
          <p:cNvSpPr>
            <a:spLocks noGrp="1"/>
          </p:cNvSpPr>
          <p:nvPr>
            <p:ph type="ctrTitle"/>
          </p:nvPr>
        </p:nvSpPr>
        <p:spPr>
          <a:xfrm>
            <a:off x="2692398" y="1871131"/>
            <a:ext cx="6815669" cy="1515533"/>
          </a:xfrm>
        </p:spPr>
        <p:txBody>
          <a:bodyPr>
            <a:normAutofit/>
          </a:bodyPr>
          <a:lstStyle/>
          <a:p>
            <a:r>
              <a:rPr lang="en-US">
                <a:solidFill>
                  <a:srgbClr val="FFFFFF"/>
                </a:solidFill>
              </a:rPr>
              <a:t>Socializations</a:t>
            </a:r>
          </a:p>
        </p:txBody>
      </p:sp>
      <p:sp>
        <p:nvSpPr>
          <p:cNvPr id="3" name="Subtitle 2">
            <a:extLst>
              <a:ext uri="{FF2B5EF4-FFF2-40B4-BE49-F238E27FC236}">
                <a16:creationId xmlns:a16="http://schemas.microsoft.com/office/drawing/2014/main" id="{0A9BA539-F0E5-43A5-87E5-27418A69889B}"/>
              </a:ext>
            </a:extLst>
          </p:cNvPr>
          <p:cNvSpPr>
            <a:spLocks noGrp="1"/>
          </p:cNvSpPr>
          <p:nvPr>
            <p:ph type="subTitle" idx="1"/>
          </p:nvPr>
        </p:nvSpPr>
        <p:spPr>
          <a:xfrm>
            <a:off x="2692398" y="3657597"/>
            <a:ext cx="6815669" cy="1320802"/>
          </a:xfrm>
        </p:spPr>
        <p:txBody>
          <a:bodyPr>
            <a:normAutofit/>
          </a:bodyPr>
          <a:lstStyle/>
          <a:p>
            <a:r>
              <a:rPr lang="en-US">
                <a:solidFill>
                  <a:srgbClr val="FFFFFF"/>
                </a:solidFill>
              </a:rPr>
              <a:t>EHS Guidance</a:t>
            </a:r>
          </a:p>
        </p:txBody>
      </p:sp>
      <p:cxnSp>
        <p:nvCxnSpPr>
          <p:cNvPr id="95" name="Straight Connector 87">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78412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5">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7">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51D1BE2-C6E0-49AF-B37F-E02C0AD6B625}"/>
              </a:ext>
            </a:extLst>
          </p:cNvPr>
          <p:cNvSpPr>
            <a:spLocks noGrp="1"/>
          </p:cNvSpPr>
          <p:nvPr>
            <p:ph type="title"/>
          </p:nvPr>
        </p:nvSpPr>
        <p:spPr>
          <a:xfrm>
            <a:off x="952108" y="954756"/>
            <a:ext cx="2730414" cy="4946003"/>
          </a:xfrm>
        </p:spPr>
        <p:txBody>
          <a:bodyPr>
            <a:normAutofit/>
          </a:bodyPr>
          <a:lstStyle/>
          <a:p>
            <a:r>
              <a:rPr lang="en-US">
                <a:solidFill>
                  <a:srgbClr val="FFFFFF"/>
                </a:solidFill>
              </a:rPr>
              <a:t>Equipment and Materials </a:t>
            </a:r>
          </a:p>
        </p:txBody>
      </p:sp>
      <p:sp>
        <p:nvSpPr>
          <p:cNvPr id="35" name="Rectangle 29">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CD67FC-7F34-4FE2-B90A-3455111F5B0C}"/>
              </a:ext>
            </a:extLst>
          </p:cNvPr>
          <p:cNvSpPr>
            <a:spLocks noGrp="1"/>
          </p:cNvSpPr>
          <p:nvPr>
            <p:ph idx="1"/>
          </p:nvPr>
        </p:nvSpPr>
        <p:spPr>
          <a:xfrm>
            <a:off x="5140933" y="469900"/>
            <a:ext cx="6576403" cy="6154420"/>
          </a:xfrm>
        </p:spPr>
        <p:txBody>
          <a:bodyPr anchor="ctr">
            <a:normAutofit/>
          </a:bodyPr>
          <a:lstStyle/>
          <a:p>
            <a:pPr>
              <a:lnSpc>
                <a:spcPct val="90000"/>
              </a:lnSpc>
            </a:pPr>
            <a:r>
              <a:rPr lang="en-US" sz="1800" b="0" i="0" dirty="0">
                <a:effectLst/>
                <a:latin typeface="Lato"/>
              </a:rPr>
              <a:t>(2) </a:t>
            </a:r>
            <a:r>
              <a:rPr lang="en-US" sz="1800" b="0" i="1" dirty="0">
                <a:effectLst/>
                <a:latin typeface="Lato"/>
              </a:rPr>
              <a:t>Equipment and materials</a:t>
            </a:r>
            <a:r>
              <a:rPr lang="en-US" sz="1800" b="0" i="0" dirty="0">
                <a:effectLst/>
                <a:latin typeface="Lato"/>
              </a:rPr>
              <a:t>. Indoor and outdoor play equipment, cribs, cots, feeding chairs, strollers, and other equipment used in the care of enrolled children, and as applicable, other equipment and materials meet standards set by the Consumer Product Safety Commission (CPSC) or the American Society for Testing and Materials, International (ASTM). All equipment and materials must at a minimum:</a:t>
            </a:r>
          </a:p>
          <a:p>
            <a:pPr>
              <a:lnSpc>
                <a:spcPct val="90000"/>
              </a:lnSpc>
            </a:pPr>
            <a:r>
              <a:rPr lang="en-US" sz="1800" b="1" i="0" dirty="0">
                <a:effectLst/>
                <a:latin typeface="Lato"/>
              </a:rPr>
              <a:t>(</a:t>
            </a:r>
            <a:r>
              <a:rPr lang="en-US" sz="1800" b="1" i="0" dirty="0" err="1">
                <a:effectLst/>
                <a:latin typeface="Lato"/>
              </a:rPr>
              <a:t>i</a:t>
            </a:r>
            <a:r>
              <a:rPr lang="en-US" sz="1800" b="1" i="0" dirty="0">
                <a:effectLst/>
                <a:latin typeface="Lato"/>
              </a:rPr>
              <a:t>) Be clean and safe for children’s use and are appropriately disinfected;</a:t>
            </a:r>
          </a:p>
          <a:p>
            <a:pPr>
              <a:lnSpc>
                <a:spcPct val="90000"/>
              </a:lnSpc>
            </a:pPr>
            <a:r>
              <a:rPr lang="en-US" sz="1800" b="1" i="0" dirty="0">
                <a:effectLst/>
                <a:latin typeface="Lato"/>
              </a:rPr>
              <a:t>(ii) Be accessible only to children for whom they are age appropriate;</a:t>
            </a:r>
          </a:p>
          <a:p>
            <a:pPr>
              <a:lnSpc>
                <a:spcPct val="90000"/>
              </a:lnSpc>
            </a:pPr>
            <a:r>
              <a:rPr lang="en-US" sz="1800" b="0" i="0" dirty="0">
                <a:effectLst/>
                <a:latin typeface="Lato"/>
              </a:rPr>
              <a:t>(iii) Be designed to ensure appropriate supervision of children at all times; </a:t>
            </a:r>
            <a:r>
              <a:rPr lang="en-US" sz="1800" b="0" i="0" dirty="0">
                <a:solidFill>
                  <a:schemeClr val="accent2"/>
                </a:solidFill>
                <a:effectLst/>
                <a:latin typeface="Lato"/>
              </a:rPr>
              <a:t>(Paren</a:t>
            </a:r>
            <a:r>
              <a:rPr lang="en-US" sz="1800" dirty="0">
                <a:solidFill>
                  <a:schemeClr val="accent2"/>
                </a:solidFill>
                <a:latin typeface="Lato"/>
              </a:rPr>
              <a:t>t’s are responsible for supervising their children)</a:t>
            </a:r>
            <a:endParaRPr lang="en-US" sz="1800" b="0" i="0" dirty="0">
              <a:solidFill>
                <a:schemeClr val="accent2"/>
              </a:solidFill>
              <a:effectLst/>
              <a:latin typeface="Lato"/>
            </a:endParaRPr>
          </a:p>
          <a:p>
            <a:pPr>
              <a:lnSpc>
                <a:spcPct val="90000"/>
              </a:lnSpc>
            </a:pPr>
            <a:r>
              <a:rPr lang="en-US" sz="1800" b="0" i="0" dirty="0">
                <a:effectLst/>
                <a:latin typeface="Lato"/>
              </a:rPr>
              <a:t>(iv) Allow for the separation of infants and toddlers from preschoolers during play in center-based programs; and,</a:t>
            </a:r>
          </a:p>
          <a:p>
            <a:pPr>
              <a:lnSpc>
                <a:spcPct val="90000"/>
              </a:lnSpc>
            </a:pPr>
            <a:r>
              <a:rPr lang="en-US" sz="1800" b="0" i="0" dirty="0">
                <a:effectLst/>
                <a:latin typeface="Lato"/>
              </a:rPr>
              <a:t>(v) Be kept safe through an ongoing system of preventative maintenance.</a:t>
            </a:r>
          </a:p>
          <a:p>
            <a:pPr>
              <a:lnSpc>
                <a:spcPct val="90000"/>
              </a:lnSpc>
            </a:pPr>
            <a:endParaRPr lang="en-US" sz="1700" dirty="0"/>
          </a:p>
        </p:txBody>
      </p:sp>
    </p:spTree>
    <p:extLst>
      <p:ext uri="{BB962C8B-B14F-4D97-AF65-F5344CB8AC3E}">
        <p14:creationId xmlns:p14="http://schemas.microsoft.com/office/powerpoint/2010/main" val="612174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74A5C-18D6-4956-943B-9630D58BA3B1}"/>
              </a:ext>
            </a:extLst>
          </p:cNvPr>
          <p:cNvSpPr>
            <a:spLocks noGrp="1"/>
          </p:cNvSpPr>
          <p:nvPr>
            <p:ph type="title"/>
          </p:nvPr>
        </p:nvSpPr>
        <p:spPr/>
        <p:txBody>
          <a:bodyPr/>
          <a:lstStyle/>
          <a:p>
            <a:r>
              <a:rPr lang="en-US" dirty="0"/>
              <a:t>Safety Training </a:t>
            </a:r>
          </a:p>
        </p:txBody>
      </p:sp>
      <p:sp>
        <p:nvSpPr>
          <p:cNvPr id="6" name="Content Placeholder 5">
            <a:extLst>
              <a:ext uri="{FF2B5EF4-FFF2-40B4-BE49-F238E27FC236}">
                <a16:creationId xmlns:a16="http://schemas.microsoft.com/office/drawing/2014/main" id="{6B603651-69D7-492E-B555-A636225044C0}"/>
              </a:ext>
            </a:extLst>
          </p:cNvPr>
          <p:cNvSpPr>
            <a:spLocks noGrp="1"/>
          </p:cNvSpPr>
          <p:nvPr>
            <p:ph idx="1"/>
          </p:nvPr>
        </p:nvSpPr>
        <p:spPr/>
        <p:txBody>
          <a:bodyPr>
            <a:normAutofit fontScale="47500" lnSpcReduction="20000"/>
          </a:bodyPr>
          <a:lstStyle/>
          <a:p>
            <a:pPr algn="l"/>
            <a:br>
              <a:rPr lang="en-US" b="0" i="0" dirty="0">
                <a:solidFill>
                  <a:srgbClr val="222222"/>
                </a:solidFill>
                <a:effectLst/>
                <a:latin typeface="Lato"/>
              </a:rPr>
            </a:br>
            <a:r>
              <a:rPr lang="en-US" sz="2500" b="1" i="0" dirty="0">
                <a:solidFill>
                  <a:srgbClr val="222222"/>
                </a:solidFill>
                <a:effectLst/>
                <a:latin typeface="Lato"/>
              </a:rPr>
              <a:t>(A) The prevention and control of infectious diseases;</a:t>
            </a:r>
          </a:p>
          <a:p>
            <a:pPr algn="l"/>
            <a:r>
              <a:rPr lang="en-US" sz="2500" b="1" i="0" dirty="0">
                <a:solidFill>
                  <a:srgbClr val="222222"/>
                </a:solidFill>
                <a:effectLst/>
                <a:latin typeface="Lato"/>
              </a:rPr>
              <a:t>(B) Prevention of sudden infant death syndrome and use of safe sleeping practices;</a:t>
            </a:r>
          </a:p>
          <a:p>
            <a:pPr algn="l"/>
            <a:r>
              <a:rPr lang="en-US" sz="2500" b="0" i="0" strike="sngStrike" dirty="0">
                <a:solidFill>
                  <a:srgbClr val="222222"/>
                </a:solidFill>
                <a:effectLst/>
                <a:latin typeface="Lato"/>
              </a:rPr>
              <a:t>(C) Administration of medication, consistent with standards for parental consent;</a:t>
            </a:r>
          </a:p>
          <a:p>
            <a:pPr algn="l"/>
            <a:r>
              <a:rPr lang="en-US" sz="2500" b="1" i="0" dirty="0">
                <a:solidFill>
                  <a:srgbClr val="222222"/>
                </a:solidFill>
                <a:effectLst/>
                <a:latin typeface="Lato"/>
              </a:rPr>
              <a:t>(D) Prevention and response to emergencies due to food and allergic reactions; </a:t>
            </a:r>
            <a:r>
              <a:rPr lang="en-US" sz="2500" b="1" i="0" dirty="0">
                <a:solidFill>
                  <a:schemeClr val="accent2"/>
                </a:solidFill>
                <a:effectLst/>
                <a:latin typeface="Lato"/>
              </a:rPr>
              <a:t>(Allergy Chart)</a:t>
            </a:r>
          </a:p>
          <a:p>
            <a:pPr algn="l"/>
            <a:r>
              <a:rPr lang="en-US" sz="2500" b="0" i="0" dirty="0">
                <a:solidFill>
                  <a:srgbClr val="222222"/>
                </a:solidFill>
                <a:effectLst/>
                <a:latin typeface="Lato"/>
              </a:rPr>
              <a:t>(E) Building and physical premises safety, including identification of and protection from hazards, bodies of water, and vehicular traffic;</a:t>
            </a:r>
          </a:p>
          <a:p>
            <a:pPr algn="l"/>
            <a:r>
              <a:rPr lang="en-US" sz="2500" b="1" i="0" dirty="0">
                <a:solidFill>
                  <a:srgbClr val="222222"/>
                </a:solidFill>
                <a:effectLst/>
                <a:latin typeface="Lato"/>
              </a:rPr>
              <a:t>(F) Prevention of shaken baby syndrome, abusive head trauma, and child maltreatment;</a:t>
            </a:r>
          </a:p>
          <a:p>
            <a:pPr algn="l"/>
            <a:r>
              <a:rPr lang="en-US" sz="2500" b="1" i="0" dirty="0">
                <a:solidFill>
                  <a:srgbClr val="222222"/>
                </a:solidFill>
                <a:effectLst/>
                <a:latin typeface="Lato"/>
              </a:rPr>
              <a:t>(G) Emergency preparedness and response planning for emergencies;</a:t>
            </a:r>
            <a:r>
              <a:rPr lang="en-US" sz="3400" i="0" dirty="0">
                <a:solidFill>
                  <a:schemeClr val="accent2"/>
                </a:solidFill>
                <a:effectLst/>
                <a:latin typeface="Lato"/>
              </a:rPr>
              <a:t> </a:t>
            </a:r>
          </a:p>
          <a:p>
            <a:pPr algn="l"/>
            <a:r>
              <a:rPr lang="en-US" sz="2500" b="1" i="0" dirty="0">
                <a:solidFill>
                  <a:srgbClr val="222222"/>
                </a:solidFill>
                <a:effectLst/>
                <a:latin typeface="Lato"/>
              </a:rPr>
              <a:t>(H) Handling and storage of hazardous materials and the appropriate disposal of </a:t>
            </a:r>
            <a:r>
              <a:rPr lang="en-US" sz="2500" b="1" i="0" dirty="0" err="1">
                <a:solidFill>
                  <a:srgbClr val="222222"/>
                </a:solidFill>
                <a:effectLst/>
                <a:latin typeface="Lato"/>
              </a:rPr>
              <a:t>biocontaminants</a:t>
            </a:r>
            <a:r>
              <a:rPr lang="en-US" sz="2500" b="1" i="0" dirty="0">
                <a:solidFill>
                  <a:schemeClr val="accent2"/>
                </a:solidFill>
                <a:effectLst/>
                <a:latin typeface="Lato"/>
              </a:rPr>
              <a:t>; (BBP)</a:t>
            </a:r>
          </a:p>
          <a:p>
            <a:pPr algn="l"/>
            <a:r>
              <a:rPr lang="en-US" sz="2500" b="0" i="0" dirty="0">
                <a:solidFill>
                  <a:srgbClr val="222222"/>
                </a:solidFill>
                <a:effectLst/>
                <a:latin typeface="Lato"/>
              </a:rPr>
              <a:t>(J</a:t>
            </a:r>
            <a:r>
              <a:rPr lang="en-US" sz="2500" b="1" i="0" dirty="0">
                <a:solidFill>
                  <a:srgbClr val="222222"/>
                </a:solidFill>
                <a:effectLst/>
                <a:latin typeface="Lato"/>
              </a:rPr>
              <a:t>) First aid and cardiopulmonary resuscitation; and,</a:t>
            </a:r>
          </a:p>
          <a:p>
            <a:pPr algn="l"/>
            <a:r>
              <a:rPr lang="en-US" sz="2500" b="0" i="0" dirty="0">
                <a:solidFill>
                  <a:srgbClr val="222222"/>
                </a:solidFill>
                <a:effectLst/>
                <a:latin typeface="Lato"/>
              </a:rPr>
              <a:t>(K</a:t>
            </a:r>
            <a:r>
              <a:rPr lang="en-US" sz="2500" b="1" i="0" dirty="0">
                <a:solidFill>
                  <a:srgbClr val="222222"/>
                </a:solidFill>
                <a:effectLst/>
                <a:latin typeface="Lato"/>
              </a:rPr>
              <a:t>) Recognition and reporting of child abuse and neglect</a:t>
            </a:r>
            <a:r>
              <a:rPr lang="en-US" sz="2500" b="0" i="0" dirty="0">
                <a:solidFill>
                  <a:srgbClr val="222222"/>
                </a:solidFill>
                <a:effectLst/>
                <a:latin typeface="Lato"/>
              </a:rPr>
              <a:t>, in accordance with the requirement at paragraph (b)(5) of this section;</a:t>
            </a:r>
          </a:p>
          <a:p>
            <a:pPr marL="0" indent="0">
              <a:buNone/>
            </a:pPr>
            <a:endParaRPr lang="en-US" dirty="0"/>
          </a:p>
        </p:txBody>
      </p:sp>
    </p:spTree>
    <p:extLst>
      <p:ext uri="{BB962C8B-B14F-4D97-AF65-F5344CB8AC3E}">
        <p14:creationId xmlns:p14="http://schemas.microsoft.com/office/powerpoint/2010/main" val="78428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1D2B-E21E-423D-B399-64F9CF9617A1}"/>
              </a:ext>
            </a:extLst>
          </p:cNvPr>
          <p:cNvSpPr>
            <a:spLocks noGrp="1"/>
          </p:cNvSpPr>
          <p:nvPr>
            <p:ph type="ctrTitle"/>
          </p:nvPr>
        </p:nvSpPr>
        <p:spPr/>
        <p:txBody>
          <a:bodyPr/>
          <a:lstStyle/>
          <a:p>
            <a:r>
              <a:rPr lang="en-US" dirty="0"/>
              <a:t>Hygiene Practices</a:t>
            </a:r>
          </a:p>
        </p:txBody>
      </p:sp>
      <p:sp>
        <p:nvSpPr>
          <p:cNvPr id="3" name="Subtitle 2">
            <a:extLst>
              <a:ext uri="{FF2B5EF4-FFF2-40B4-BE49-F238E27FC236}">
                <a16:creationId xmlns:a16="http://schemas.microsoft.com/office/drawing/2014/main" id="{C1344171-F7D1-4F46-AE14-CD657702457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90047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29F42-7F95-45F8-9FCE-320DB5F39CFE}"/>
              </a:ext>
            </a:extLst>
          </p:cNvPr>
          <p:cNvSpPr>
            <a:spLocks noGrp="1"/>
          </p:cNvSpPr>
          <p:nvPr>
            <p:ph type="title"/>
          </p:nvPr>
        </p:nvSpPr>
        <p:spPr>
          <a:xfrm>
            <a:off x="1295401" y="1253065"/>
            <a:ext cx="9601196" cy="1303867"/>
          </a:xfrm>
        </p:spPr>
        <p:txBody>
          <a:bodyPr>
            <a:normAutofit fontScale="90000"/>
          </a:bodyPr>
          <a:lstStyle/>
          <a:p>
            <a:r>
              <a:rPr lang="en-US" sz="3100" b="0" i="0" dirty="0">
                <a:solidFill>
                  <a:schemeClr val="accent2"/>
                </a:solidFill>
                <a:effectLst/>
                <a:latin typeface="Lato"/>
              </a:rPr>
              <a:t>6) </a:t>
            </a:r>
            <a:r>
              <a:rPr lang="en-US" sz="3100" b="0" i="1" dirty="0">
                <a:solidFill>
                  <a:schemeClr val="accent2"/>
                </a:solidFill>
                <a:effectLst/>
                <a:latin typeface="Lato"/>
              </a:rPr>
              <a:t>Hygiene practices</a:t>
            </a:r>
            <a:r>
              <a:rPr lang="en-US" sz="3100" b="0" i="0" dirty="0">
                <a:solidFill>
                  <a:schemeClr val="accent2"/>
                </a:solidFill>
                <a:effectLst/>
                <a:latin typeface="Lato"/>
              </a:rPr>
              <a:t>. All staff systematically and routinely implement hygiene practices that at a minimum ensure:</a:t>
            </a:r>
            <a:br>
              <a:rPr lang="en-US" b="0" i="0" dirty="0">
                <a:solidFill>
                  <a:srgbClr val="222222"/>
                </a:solidFill>
                <a:effectLst/>
                <a:latin typeface="Lato"/>
              </a:rPr>
            </a:br>
            <a:endParaRPr lang="en-US" dirty="0"/>
          </a:p>
        </p:txBody>
      </p:sp>
      <p:sp>
        <p:nvSpPr>
          <p:cNvPr id="3" name="Content Placeholder 2">
            <a:extLst>
              <a:ext uri="{FF2B5EF4-FFF2-40B4-BE49-F238E27FC236}">
                <a16:creationId xmlns:a16="http://schemas.microsoft.com/office/drawing/2014/main" id="{FD42F73D-642E-4720-9857-AB93D0050867}"/>
              </a:ext>
            </a:extLst>
          </p:cNvPr>
          <p:cNvSpPr>
            <a:spLocks noGrp="1"/>
          </p:cNvSpPr>
          <p:nvPr>
            <p:ph idx="1"/>
          </p:nvPr>
        </p:nvSpPr>
        <p:spPr/>
        <p:txBody>
          <a:bodyPr/>
          <a:lstStyle/>
          <a:p>
            <a:pPr algn="l"/>
            <a:r>
              <a:rPr lang="en-US" b="0" i="0" dirty="0">
                <a:solidFill>
                  <a:srgbClr val="222222"/>
                </a:solidFill>
                <a:effectLst/>
                <a:latin typeface="Lato"/>
              </a:rPr>
              <a:t>(</a:t>
            </a:r>
            <a:r>
              <a:rPr lang="en-US" b="0" i="0" dirty="0" err="1">
                <a:solidFill>
                  <a:srgbClr val="222222"/>
                </a:solidFill>
                <a:effectLst/>
                <a:latin typeface="Lato"/>
              </a:rPr>
              <a:t>i</a:t>
            </a:r>
            <a:r>
              <a:rPr lang="en-US" b="0" i="0" dirty="0">
                <a:solidFill>
                  <a:srgbClr val="222222"/>
                </a:solidFill>
                <a:effectLst/>
                <a:latin typeface="Lato"/>
              </a:rPr>
              <a:t>) Appropriate toileting, hand washing, and diapering procedures are followed; </a:t>
            </a:r>
            <a:r>
              <a:rPr lang="en-US" b="0" i="0" dirty="0">
                <a:solidFill>
                  <a:schemeClr val="accent2"/>
                </a:solidFill>
                <a:effectLst/>
                <a:latin typeface="Lato"/>
              </a:rPr>
              <a:t>(Responsibility of the parents)</a:t>
            </a:r>
          </a:p>
          <a:p>
            <a:pPr algn="l"/>
            <a:r>
              <a:rPr lang="en-US" b="0" i="0" dirty="0">
                <a:solidFill>
                  <a:srgbClr val="222222"/>
                </a:solidFill>
                <a:effectLst/>
                <a:latin typeface="Lato"/>
              </a:rPr>
              <a:t>(ii) Safe food preparation; and,</a:t>
            </a:r>
          </a:p>
          <a:p>
            <a:pPr algn="l"/>
            <a:r>
              <a:rPr lang="en-US" b="0" i="0" dirty="0">
                <a:solidFill>
                  <a:srgbClr val="222222"/>
                </a:solidFill>
                <a:effectLst/>
                <a:latin typeface="Lato"/>
              </a:rPr>
              <a:t>(iii) Exposure to blood and body fluids are handled consistent with standards of the Occupational Safety Health Administration.</a:t>
            </a:r>
          </a:p>
          <a:p>
            <a:endParaRPr lang="en-US" dirty="0"/>
          </a:p>
        </p:txBody>
      </p:sp>
      <p:sp>
        <p:nvSpPr>
          <p:cNvPr id="4" name="TextBox 3">
            <a:extLst>
              <a:ext uri="{FF2B5EF4-FFF2-40B4-BE49-F238E27FC236}">
                <a16:creationId xmlns:a16="http://schemas.microsoft.com/office/drawing/2014/main" id="{2498578C-5C9D-4550-B30B-0E5E27E98278}"/>
              </a:ext>
            </a:extLst>
          </p:cNvPr>
          <p:cNvSpPr txBox="1"/>
          <p:nvPr/>
        </p:nvSpPr>
        <p:spPr>
          <a:xfrm>
            <a:off x="2114550" y="5486400"/>
            <a:ext cx="7600950" cy="338554"/>
          </a:xfrm>
          <a:prstGeom prst="rect">
            <a:avLst/>
          </a:prstGeom>
          <a:noFill/>
        </p:spPr>
        <p:txBody>
          <a:bodyPr wrap="square" rtlCol="0">
            <a:spAutoFit/>
          </a:bodyPr>
          <a:lstStyle/>
          <a:p>
            <a:r>
              <a:rPr lang="en-US" sz="1600" dirty="0"/>
              <a:t>https://eclkc.ohs.acf.hhs.gov/policy/45-cfr-chap-xiii/1302-47-safety-practices</a:t>
            </a:r>
          </a:p>
        </p:txBody>
      </p:sp>
    </p:spTree>
    <p:extLst>
      <p:ext uri="{BB962C8B-B14F-4D97-AF65-F5344CB8AC3E}">
        <p14:creationId xmlns:p14="http://schemas.microsoft.com/office/powerpoint/2010/main" val="206230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7B01-73A5-4EF5-9CCE-3F3DE8F4FDBF}"/>
              </a:ext>
            </a:extLst>
          </p:cNvPr>
          <p:cNvSpPr>
            <a:spLocks noGrp="1"/>
          </p:cNvSpPr>
          <p:nvPr>
            <p:ph type="ctrTitle"/>
          </p:nvPr>
        </p:nvSpPr>
        <p:spPr/>
        <p:txBody>
          <a:bodyPr/>
          <a:lstStyle/>
          <a:p>
            <a:r>
              <a:rPr lang="en-US" dirty="0"/>
              <a:t>Safety</a:t>
            </a:r>
          </a:p>
        </p:txBody>
      </p:sp>
      <p:sp>
        <p:nvSpPr>
          <p:cNvPr id="3" name="Subtitle 2">
            <a:extLst>
              <a:ext uri="{FF2B5EF4-FFF2-40B4-BE49-F238E27FC236}">
                <a16:creationId xmlns:a16="http://schemas.microsoft.com/office/drawing/2014/main" id="{CDDD853C-9D99-49F4-A534-402F0388125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8363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F947-32C8-4B0A-916C-BF04BBF6D0B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ABBC3BB-0F94-491E-8DEF-EA5EDF09FCD7}"/>
              </a:ext>
            </a:extLst>
          </p:cNvPr>
          <p:cNvSpPr>
            <a:spLocks noGrp="1"/>
          </p:cNvSpPr>
          <p:nvPr>
            <p:ph idx="1"/>
          </p:nvPr>
        </p:nvSpPr>
        <p:spPr/>
        <p:txBody>
          <a:bodyPr>
            <a:normAutofit fontScale="92500" lnSpcReduction="10000"/>
          </a:bodyPr>
          <a:lstStyle/>
          <a:p>
            <a:r>
              <a:rPr lang="en-US" b="0" i="0" dirty="0">
                <a:solidFill>
                  <a:srgbClr val="222222"/>
                </a:solidFill>
                <a:effectLst/>
                <a:latin typeface="Lato"/>
              </a:rPr>
              <a:t>(8) </a:t>
            </a:r>
            <a:r>
              <a:rPr lang="en-US" b="0" i="1" dirty="0">
                <a:solidFill>
                  <a:srgbClr val="222222"/>
                </a:solidFill>
                <a:effectLst/>
                <a:latin typeface="Lato"/>
              </a:rPr>
              <a:t>Disaster preparedness plan</a:t>
            </a:r>
            <a:r>
              <a:rPr lang="en-US" b="0" i="0" dirty="0">
                <a:solidFill>
                  <a:srgbClr val="222222"/>
                </a:solidFill>
                <a:effectLst/>
                <a:latin typeface="Lato"/>
              </a:rPr>
              <a:t>. The program has all-hazards emergency management/disaster preparedness and response plans for more and less likely events including natural and manmade disasters and emergencies, and violence in or near programs.</a:t>
            </a:r>
            <a:endParaRPr lang="en-US" dirty="0">
              <a:solidFill>
                <a:srgbClr val="222222"/>
              </a:solidFill>
              <a:latin typeface="Lato"/>
            </a:endParaRPr>
          </a:p>
          <a:p>
            <a:r>
              <a:rPr lang="en-US" dirty="0">
                <a:solidFill>
                  <a:schemeClr val="accent2"/>
                </a:solidFill>
                <a:latin typeface="Lato"/>
              </a:rPr>
              <a:t>Safety and Emergency Preparedness Plan </a:t>
            </a:r>
          </a:p>
          <a:p>
            <a:pPr lvl="1"/>
            <a:r>
              <a:rPr lang="en-US" dirty="0">
                <a:solidFill>
                  <a:srgbClr val="222222"/>
                </a:solidFill>
                <a:latin typeface="Lato"/>
              </a:rPr>
              <a:t>Completed at the beginning of each program year.</a:t>
            </a:r>
          </a:p>
          <a:p>
            <a:pPr lvl="1"/>
            <a:r>
              <a:rPr lang="en-US" dirty="0">
                <a:solidFill>
                  <a:srgbClr val="222222"/>
                </a:solidFill>
                <a:latin typeface="Lato"/>
              </a:rPr>
              <a:t>Specific to the building.</a:t>
            </a:r>
          </a:p>
          <a:p>
            <a:pPr lvl="1"/>
            <a:r>
              <a:rPr lang="en-US" dirty="0">
                <a:solidFill>
                  <a:srgbClr val="222222"/>
                </a:solidFill>
                <a:latin typeface="Lato"/>
              </a:rPr>
              <a:t>CFS and SS will know the location of the Safety and Emergency Preparedness Plan in any location where they are facilitating a socialization.</a:t>
            </a:r>
            <a:endParaRPr lang="en-US" dirty="0"/>
          </a:p>
        </p:txBody>
      </p:sp>
      <p:sp>
        <p:nvSpPr>
          <p:cNvPr id="4" name="TextBox 3">
            <a:extLst>
              <a:ext uri="{FF2B5EF4-FFF2-40B4-BE49-F238E27FC236}">
                <a16:creationId xmlns:a16="http://schemas.microsoft.com/office/drawing/2014/main" id="{96B337D9-73EC-4646-8F3F-A1BE59D8FED0}"/>
              </a:ext>
            </a:extLst>
          </p:cNvPr>
          <p:cNvSpPr txBox="1"/>
          <p:nvPr/>
        </p:nvSpPr>
        <p:spPr>
          <a:xfrm>
            <a:off x="2809875" y="5875868"/>
            <a:ext cx="7600950" cy="338554"/>
          </a:xfrm>
          <a:prstGeom prst="rect">
            <a:avLst/>
          </a:prstGeom>
          <a:noFill/>
        </p:spPr>
        <p:txBody>
          <a:bodyPr wrap="square" rtlCol="0">
            <a:spAutoFit/>
          </a:bodyPr>
          <a:lstStyle/>
          <a:p>
            <a:r>
              <a:rPr lang="en-US" sz="1600" dirty="0"/>
              <a:t>https://eclkc.ohs.acf.hhs.gov/policy/45-cfr-chap-xiii/1302-47-safety-practices</a:t>
            </a:r>
          </a:p>
        </p:txBody>
      </p:sp>
    </p:spTree>
    <p:extLst>
      <p:ext uri="{BB962C8B-B14F-4D97-AF65-F5344CB8AC3E}">
        <p14:creationId xmlns:p14="http://schemas.microsoft.com/office/powerpoint/2010/main" val="4188777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1CFC-C1DA-472B-89D3-1C7ADD64D8DA}"/>
              </a:ext>
            </a:extLst>
          </p:cNvPr>
          <p:cNvSpPr>
            <a:spLocks noGrp="1"/>
          </p:cNvSpPr>
          <p:nvPr>
            <p:ph type="title"/>
          </p:nvPr>
        </p:nvSpPr>
        <p:spPr/>
        <p:txBody>
          <a:bodyPr/>
          <a:lstStyle/>
          <a:p>
            <a:r>
              <a:rPr lang="en-US" dirty="0"/>
              <a:t>Accident Reports </a:t>
            </a:r>
          </a:p>
        </p:txBody>
      </p:sp>
      <p:sp>
        <p:nvSpPr>
          <p:cNvPr id="3" name="Content Placeholder 2">
            <a:extLst>
              <a:ext uri="{FF2B5EF4-FFF2-40B4-BE49-F238E27FC236}">
                <a16:creationId xmlns:a16="http://schemas.microsoft.com/office/drawing/2014/main" id="{40C46B89-FA94-4B4F-B1C1-5A0B162C654D}"/>
              </a:ext>
            </a:extLst>
          </p:cNvPr>
          <p:cNvSpPr>
            <a:spLocks noGrp="1"/>
          </p:cNvSpPr>
          <p:nvPr>
            <p:ph idx="1"/>
          </p:nvPr>
        </p:nvSpPr>
        <p:spPr/>
        <p:txBody>
          <a:bodyPr/>
          <a:lstStyle/>
          <a:p>
            <a:r>
              <a:rPr lang="en-US" b="0" i="0" dirty="0">
                <a:solidFill>
                  <a:srgbClr val="222222"/>
                </a:solidFill>
                <a:effectLst/>
                <a:latin typeface="Lato"/>
              </a:rPr>
              <a:t>(c) A program must report any safety incidents in accordance with §</a:t>
            </a:r>
            <a:r>
              <a:rPr lang="en-US" b="0" i="0" u="none" strike="noStrike" dirty="0">
                <a:solidFill>
                  <a:srgbClr val="007B8D"/>
                </a:solidFill>
                <a:effectLst/>
                <a:latin typeface="Lato"/>
                <a:hlinkClick r:id="rId2" tooltip="Go to the webpage"/>
              </a:rPr>
              <a:t>1302.102</a:t>
            </a:r>
            <a:r>
              <a:rPr lang="en-US" b="0" i="0" dirty="0">
                <a:solidFill>
                  <a:srgbClr val="222222"/>
                </a:solidFill>
                <a:effectLst/>
                <a:latin typeface="Lato"/>
              </a:rPr>
              <a:t>(d)(1)(ii).</a:t>
            </a:r>
          </a:p>
          <a:p>
            <a:r>
              <a:rPr lang="en-US" dirty="0">
                <a:solidFill>
                  <a:srgbClr val="222222"/>
                </a:solidFill>
                <a:latin typeface="Lato"/>
              </a:rPr>
              <a:t>If an accident concerning a child occurs during a socialization, an accident report must be completed within </a:t>
            </a:r>
            <a:r>
              <a:rPr lang="en-US" dirty="0" err="1">
                <a:solidFill>
                  <a:srgbClr val="222222"/>
                </a:solidFill>
                <a:latin typeface="Lato"/>
              </a:rPr>
              <a:t>ChildPlus</a:t>
            </a:r>
            <a:r>
              <a:rPr lang="en-US" dirty="0">
                <a:solidFill>
                  <a:srgbClr val="222222"/>
                </a:solidFill>
                <a:latin typeface="Lato"/>
              </a:rPr>
              <a:t> under the child’s name. </a:t>
            </a:r>
            <a:endParaRPr lang="en-US" dirty="0"/>
          </a:p>
        </p:txBody>
      </p:sp>
      <p:sp>
        <p:nvSpPr>
          <p:cNvPr id="4" name="TextBox 3">
            <a:extLst>
              <a:ext uri="{FF2B5EF4-FFF2-40B4-BE49-F238E27FC236}">
                <a16:creationId xmlns:a16="http://schemas.microsoft.com/office/drawing/2014/main" id="{0EF86B50-247A-4689-A9F1-695DFFF156D8}"/>
              </a:ext>
            </a:extLst>
          </p:cNvPr>
          <p:cNvSpPr txBox="1"/>
          <p:nvPr/>
        </p:nvSpPr>
        <p:spPr>
          <a:xfrm>
            <a:off x="2114550" y="5486400"/>
            <a:ext cx="7600950" cy="338554"/>
          </a:xfrm>
          <a:prstGeom prst="rect">
            <a:avLst/>
          </a:prstGeom>
          <a:noFill/>
        </p:spPr>
        <p:txBody>
          <a:bodyPr wrap="square" rtlCol="0">
            <a:spAutoFit/>
          </a:bodyPr>
          <a:lstStyle/>
          <a:p>
            <a:r>
              <a:rPr lang="en-US" sz="1600" dirty="0"/>
              <a:t>https://eclkc.ohs.acf.hhs.gov/policy/45-cfr-chap-xiii/1302-47-safety-practices</a:t>
            </a:r>
          </a:p>
        </p:txBody>
      </p:sp>
    </p:spTree>
    <p:extLst>
      <p:ext uri="{BB962C8B-B14F-4D97-AF65-F5344CB8AC3E}">
        <p14:creationId xmlns:p14="http://schemas.microsoft.com/office/powerpoint/2010/main" val="1057038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F8DBB2-ACF7-4D5B-8AA2-FDB2165D2723}"/>
              </a:ext>
            </a:extLst>
          </p:cNvPr>
          <p:cNvSpPr>
            <a:spLocks noGrp="1"/>
          </p:cNvSpPr>
          <p:nvPr>
            <p:ph type="ctrTitle"/>
          </p:nvPr>
        </p:nvSpPr>
        <p:spPr/>
        <p:txBody>
          <a:bodyPr/>
          <a:lstStyle/>
          <a:p>
            <a:r>
              <a:rPr lang="en-US" dirty="0"/>
              <a:t>Nutrition</a:t>
            </a:r>
          </a:p>
        </p:txBody>
      </p:sp>
      <p:sp>
        <p:nvSpPr>
          <p:cNvPr id="5" name="Subtitle 4">
            <a:extLst>
              <a:ext uri="{FF2B5EF4-FFF2-40B4-BE49-F238E27FC236}">
                <a16:creationId xmlns:a16="http://schemas.microsoft.com/office/drawing/2014/main" id="{F191B6F8-96E0-4C0C-A84F-A3BFD3C09E97}"/>
              </a:ext>
            </a:extLst>
          </p:cNvPr>
          <p:cNvSpPr>
            <a:spLocks noGrp="1"/>
          </p:cNvSpPr>
          <p:nvPr>
            <p:ph type="subTitle" idx="1"/>
          </p:nvPr>
        </p:nvSpPr>
        <p:spPr/>
        <p:txBody>
          <a:bodyPr/>
          <a:lstStyle/>
          <a:p>
            <a:r>
              <a:rPr lang="en-US" dirty="0"/>
              <a:t>https://www.nmcaahs.com/uploads/2/4/0/2/24026312/module_4_-_food_safety__cleaning_and_sanitizing_20-21.pptx</a:t>
            </a:r>
          </a:p>
        </p:txBody>
      </p:sp>
    </p:spTree>
    <p:extLst>
      <p:ext uri="{BB962C8B-B14F-4D97-AF65-F5344CB8AC3E}">
        <p14:creationId xmlns:p14="http://schemas.microsoft.com/office/powerpoint/2010/main" val="422917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7" name="Group 10">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8" name="Straight Connector 16">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9" name="Rectangle 18">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FE09EE6-A98E-415D-A3B9-1C6871CECBF0}"/>
              </a:ext>
            </a:extLst>
          </p:cNvPr>
          <p:cNvSpPr>
            <a:spLocks noGrp="1"/>
          </p:cNvSpPr>
          <p:nvPr>
            <p:ph type="title"/>
          </p:nvPr>
        </p:nvSpPr>
        <p:spPr>
          <a:xfrm>
            <a:off x="804421" y="796374"/>
            <a:ext cx="10583158" cy="880027"/>
          </a:xfrm>
        </p:spPr>
        <p:txBody>
          <a:bodyPr vert="horz" lIns="91440" tIns="45720" rIns="91440" bIns="45720" rtlCol="0" anchor="ctr">
            <a:normAutofit/>
          </a:bodyPr>
          <a:lstStyle/>
          <a:p>
            <a:r>
              <a:rPr lang="en-US" sz="4400" dirty="0">
                <a:solidFill>
                  <a:srgbClr val="FFFFFF"/>
                </a:solidFill>
              </a:rPr>
              <a:t>Office of Head Start Guidelines</a:t>
            </a:r>
          </a:p>
        </p:txBody>
      </p:sp>
      <p:sp>
        <p:nvSpPr>
          <p:cNvPr id="31" name="Rectangle 22">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2" name="Rectangle 24">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C98930-40C6-4116-A9F8-66F705998304}"/>
              </a:ext>
            </a:extLst>
          </p:cNvPr>
          <p:cNvSpPr>
            <a:spLocks noGrp="1"/>
          </p:cNvSpPr>
          <p:nvPr>
            <p:ph type="body" sz="half" idx="2"/>
          </p:nvPr>
        </p:nvSpPr>
        <p:spPr>
          <a:xfrm>
            <a:off x="1295401" y="2612256"/>
            <a:ext cx="9601196" cy="3263612"/>
          </a:xfrm>
        </p:spPr>
        <p:txBody>
          <a:bodyPr vert="horz" lIns="91440" tIns="45720" rIns="91440" bIns="45720" rtlCol="0" anchor="t">
            <a:normAutofit/>
          </a:bodyPr>
          <a:lstStyle/>
          <a:p>
            <a:pPr algn="l">
              <a:buFont typeface="Arial"/>
              <a:buChar char="•"/>
            </a:pPr>
            <a:r>
              <a:rPr lang="en-US" b="0" i="0" dirty="0"/>
              <a:t>(vii) Provide appropriate healthy snacks and meals to each child during group socialization activities in the home-based option;</a:t>
            </a:r>
          </a:p>
          <a:p>
            <a:pPr algn="l">
              <a:buFont typeface="Arial"/>
              <a:buChar char="•"/>
            </a:pPr>
            <a:r>
              <a:rPr lang="en-US" b="0" i="0" dirty="0"/>
              <a:t>(viii) Promote breastfeeding, including providing facilities to properly store and handle breast milk and make accommodations, as necessary, for mothers who wish to breastfeed during program hours, and if necessary, provide referrals to lactation consultants or counselors; and,</a:t>
            </a:r>
          </a:p>
          <a:p>
            <a:pPr algn="l">
              <a:buFont typeface="Arial"/>
              <a:buChar char="•"/>
            </a:pPr>
            <a:r>
              <a:rPr lang="en-US" b="0" i="0" dirty="0"/>
              <a:t>(ix) Make safe drinking water available to children during the program day.</a:t>
            </a:r>
          </a:p>
          <a:p>
            <a:pPr algn="l">
              <a:buFont typeface="Arial"/>
              <a:buChar char="•"/>
            </a:pPr>
            <a:r>
              <a:rPr lang="en-US" b="1" i="0" dirty="0"/>
              <a:t>Menus/food list a month before socialization to be viewed by dietician </a:t>
            </a:r>
            <a:endParaRPr lang="en-US" b="1" dirty="0"/>
          </a:p>
        </p:txBody>
      </p:sp>
      <p:sp>
        <p:nvSpPr>
          <p:cNvPr id="4" name="TextBox 3">
            <a:extLst>
              <a:ext uri="{FF2B5EF4-FFF2-40B4-BE49-F238E27FC236}">
                <a16:creationId xmlns:a16="http://schemas.microsoft.com/office/drawing/2014/main" id="{C1C7C811-AC52-4785-9E9E-3913B54BE8B4}"/>
              </a:ext>
            </a:extLst>
          </p:cNvPr>
          <p:cNvSpPr txBox="1"/>
          <p:nvPr/>
        </p:nvSpPr>
        <p:spPr>
          <a:xfrm>
            <a:off x="2828925" y="5739369"/>
            <a:ext cx="7496175" cy="369332"/>
          </a:xfrm>
          <a:prstGeom prst="rect">
            <a:avLst/>
          </a:prstGeom>
          <a:noFill/>
        </p:spPr>
        <p:txBody>
          <a:bodyPr wrap="square" rtlCol="0">
            <a:spAutoFit/>
          </a:bodyPr>
          <a:lstStyle/>
          <a:p>
            <a:pPr>
              <a:spcAft>
                <a:spcPts val="600"/>
              </a:spcAft>
            </a:pPr>
            <a:r>
              <a:rPr lang="en-US"/>
              <a:t>https://eclkc.ohs.acf.hhs.gov/policy/45-cfr-chap-xiii/1302-44-child-nutrition</a:t>
            </a:r>
          </a:p>
        </p:txBody>
      </p:sp>
    </p:spTree>
    <p:extLst>
      <p:ext uri="{BB962C8B-B14F-4D97-AF65-F5344CB8AC3E}">
        <p14:creationId xmlns:p14="http://schemas.microsoft.com/office/powerpoint/2010/main" val="2966933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13B4-9A4F-402C-9A91-33715E5F3B3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515314D-9BDF-4B47-82FD-7C530F9ADBC2}"/>
              </a:ext>
            </a:extLst>
          </p:cNvPr>
          <p:cNvSpPr>
            <a:spLocks noGrp="1"/>
          </p:cNvSpPr>
          <p:nvPr>
            <p:ph idx="1"/>
          </p:nvPr>
        </p:nvSpPr>
        <p:spPr/>
        <p:txBody>
          <a:bodyPr/>
          <a:lstStyle/>
          <a:p>
            <a:r>
              <a:rPr lang="en-US" sz="1800" dirty="0">
                <a:latin typeface="Arial Narrow" panose="020B0606020202030204" pitchFamily="34" charset="0"/>
                <a:ea typeface="Times New Roman" panose="02020603050405020304" pitchFamily="18" charset="0"/>
                <a:cs typeface="Tahoma" panose="020B0604030504040204" pitchFamily="34" charset="0"/>
              </a:rPr>
              <a:t>A healthy USDA approved snack is provided at every socialization when in person.</a:t>
            </a:r>
            <a:endParaRPr lang="en-US" sz="1800" dirty="0">
              <a:effectLst/>
              <a:latin typeface="Arial Narrow" panose="020B0606020202030204" pitchFamily="34" charset="0"/>
              <a:ea typeface="Times New Roman" panose="02020603050405020304" pitchFamily="18" charset="0"/>
              <a:cs typeface="Tahoma" panose="020B0604030504040204" pitchFamily="34" charset="0"/>
            </a:endParaRPr>
          </a:p>
          <a:p>
            <a:r>
              <a:rPr lang="en-US" sz="1800" dirty="0">
                <a:effectLst/>
                <a:latin typeface="Arial Narrow" panose="020B0606020202030204" pitchFamily="34" charset="0"/>
                <a:ea typeface="Times New Roman" panose="02020603050405020304" pitchFamily="18" charset="0"/>
                <a:cs typeface="Tahoma" panose="020B0604030504040204" pitchFamily="34" charset="0"/>
              </a:rPr>
              <a:t>Menus are due the 3</a:t>
            </a:r>
            <a:r>
              <a:rPr lang="en-US" sz="1800" baseline="30000" dirty="0">
                <a:effectLst/>
                <a:latin typeface="Arial Narrow" panose="020B0606020202030204" pitchFamily="34" charset="0"/>
                <a:ea typeface="Times New Roman" panose="02020603050405020304" pitchFamily="18" charset="0"/>
                <a:cs typeface="Tahoma" panose="020B0604030504040204" pitchFamily="34" charset="0"/>
              </a:rPr>
              <a:t>rd</a:t>
            </a:r>
            <a:r>
              <a:rPr lang="en-US" sz="1800" dirty="0">
                <a:effectLst/>
                <a:latin typeface="Arial Narrow" panose="020B0606020202030204" pitchFamily="34" charset="0"/>
                <a:ea typeface="Times New Roman" panose="02020603050405020304" pitchFamily="18" charset="0"/>
                <a:cs typeface="Tahoma" panose="020B0604030504040204" pitchFamily="34" charset="0"/>
              </a:rPr>
              <a:t> Wednesday of each month to Program Support.</a:t>
            </a:r>
          </a:p>
          <a:p>
            <a:r>
              <a:rPr lang="en-US" sz="1800" dirty="0">
                <a:effectLst/>
                <a:latin typeface="Arial Narrow" panose="020B0606020202030204" pitchFamily="34" charset="0"/>
                <a:ea typeface="Times New Roman" panose="02020603050405020304" pitchFamily="18" charset="0"/>
                <a:cs typeface="Tahoma" panose="020B0604030504040204" pitchFamily="34" charset="0"/>
              </a:rPr>
              <a:t>Updated allergy lists are </a:t>
            </a:r>
            <a:r>
              <a:rPr lang="en-US" sz="1800" dirty="0">
                <a:latin typeface="Arial Narrow" panose="020B0606020202030204" pitchFamily="34" charset="0"/>
                <a:ea typeface="Times New Roman" panose="02020603050405020304" pitchFamily="18" charset="0"/>
                <a:cs typeface="Tahoma" panose="020B0604030504040204" pitchFamily="34" charset="0"/>
              </a:rPr>
              <a:t>available for reference in each socialization space. </a:t>
            </a:r>
          </a:p>
          <a:p>
            <a:endParaRPr lang="en-US" sz="1800" dirty="0">
              <a:highlight>
                <a:srgbClr val="FFFF00"/>
              </a:highlight>
              <a:latin typeface="Arial Narrow" panose="020B0606020202030204" pitchFamily="34" charset="0"/>
              <a:ea typeface="Times New Roman" panose="02020603050405020304" pitchFamily="18" charset="0"/>
              <a:cs typeface="Tahoma" panose="020B0604030504040204" pitchFamily="34" charset="0"/>
            </a:endParaRPr>
          </a:p>
          <a:p>
            <a:pPr marL="0" indent="0">
              <a:buNone/>
            </a:pPr>
            <a:endParaRPr lang="en-US" sz="1800" dirty="0">
              <a:latin typeface="Arial Narrow" panose="020B0606020202030204" pitchFamily="34" charset="0"/>
              <a:ea typeface="Times New Roman" panose="02020603050405020304" pitchFamily="18" charset="0"/>
              <a:cs typeface="Tahoma" panose="020B0604030504040204" pitchFamily="34" charset="0"/>
            </a:endParaRPr>
          </a:p>
          <a:p>
            <a:pPr marL="0" indent="0" algn="ctr">
              <a:buNone/>
            </a:pPr>
            <a:r>
              <a:rPr lang="en-US" sz="1800" dirty="0">
                <a:solidFill>
                  <a:srgbClr val="00B050"/>
                </a:solidFill>
                <a:latin typeface="Arial Narrow" panose="020B0606020202030204" pitchFamily="34" charset="0"/>
                <a:ea typeface="Times New Roman" panose="02020603050405020304" pitchFamily="18" charset="0"/>
                <a:cs typeface="Tahoma" panose="020B0604030504040204" pitchFamily="34" charset="0"/>
              </a:rPr>
              <a:t>*Allergy and Health Monitoring Form: </a:t>
            </a:r>
            <a:r>
              <a:rPr lang="en-US" sz="1800" dirty="0">
                <a:solidFill>
                  <a:srgbClr val="00B050"/>
                </a:solidFill>
                <a:effectLst/>
                <a:latin typeface="Arial Narrow" panose="020B0606020202030204" pitchFamily="34" charset="0"/>
                <a:ea typeface="Times New Roman" panose="02020603050405020304" pitchFamily="18" charset="0"/>
                <a:cs typeface="Tahoma" panose="020B0604030504040204" pitchFamily="34" charset="0"/>
              </a:rPr>
              <a:t>https://www.nmcaahs.com/postings.html*</a:t>
            </a:r>
          </a:p>
          <a:p>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5366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0C3C2-451C-424F-84D6-263E8FF85474}"/>
              </a:ext>
            </a:extLst>
          </p:cNvPr>
          <p:cNvSpPr>
            <a:spLocks noGrp="1"/>
          </p:cNvSpPr>
          <p:nvPr>
            <p:ph type="ctrTitle"/>
          </p:nvPr>
        </p:nvSpPr>
        <p:spPr/>
        <p:txBody>
          <a:bodyPr/>
          <a:lstStyle/>
          <a:p>
            <a:r>
              <a:rPr lang="en-US" dirty="0"/>
              <a:t>General</a:t>
            </a:r>
          </a:p>
        </p:txBody>
      </p:sp>
      <p:sp>
        <p:nvSpPr>
          <p:cNvPr id="3" name="Subtitle 2">
            <a:extLst>
              <a:ext uri="{FF2B5EF4-FFF2-40B4-BE49-F238E27FC236}">
                <a16:creationId xmlns:a16="http://schemas.microsoft.com/office/drawing/2014/main" id="{9E7CE4A8-8E7B-4546-8D58-1368A921EE5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05096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8" name="Straight Connector 37">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40" name="Rectangle 39">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3" name="Picture 42">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6" name="Picture 45">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C21A171-C671-4ACE-A8FE-538157849394}"/>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2800" b="1" dirty="0">
                <a:solidFill>
                  <a:srgbClr val="262626"/>
                </a:solidFill>
              </a:rPr>
              <a:t>Nutrition </a:t>
            </a:r>
            <a:br>
              <a:rPr lang="en-US" sz="2800" b="1" dirty="0">
                <a:solidFill>
                  <a:srgbClr val="262626"/>
                </a:solidFill>
              </a:rPr>
            </a:br>
            <a:r>
              <a:rPr lang="en-US" sz="2800" b="1" dirty="0">
                <a:solidFill>
                  <a:srgbClr val="262626"/>
                </a:solidFill>
              </a:rPr>
              <a:t>Weebly Resources</a:t>
            </a:r>
          </a:p>
        </p:txBody>
      </p:sp>
      <p:cxnSp>
        <p:nvCxnSpPr>
          <p:cNvPr id="48" name="Straight Connector 47">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FD02068-1850-48C2-AB47-A4AE2605FE17}"/>
              </a:ext>
            </a:extLst>
          </p:cNvPr>
          <p:cNvSpPr>
            <a:spLocks noGrp="1"/>
          </p:cNvSpPr>
          <p:nvPr>
            <p:ph sz="half" idx="1"/>
          </p:nvPr>
        </p:nvSpPr>
        <p:spPr>
          <a:xfrm>
            <a:off x="1295401" y="2493774"/>
            <a:ext cx="3660057" cy="3382094"/>
          </a:xfrm>
        </p:spPr>
        <p:txBody>
          <a:bodyPr vert="horz" lIns="91440" tIns="45720" rIns="91440" bIns="45720" rtlCol="0" anchor="t">
            <a:normAutofit/>
          </a:bodyPr>
          <a:lstStyle/>
          <a:p>
            <a:pPr marL="0" indent="0"/>
            <a:r>
              <a:rPr lang="en-US" sz="1600" dirty="0">
                <a:solidFill>
                  <a:srgbClr val="262626"/>
                </a:solidFill>
              </a:rPr>
              <a:t>To Access at nmcaaehs.com: EHS Forms&gt;Parent Involvement-Social Services&gt;</a:t>
            </a:r>
          </a:p>
          <a:p>
            <a:r>
              <a:rPr lang="en-US" sz="1600" dirty="0">
                <a:solidFill>
                  <a:srgbClr val="262626"/>
                </a:solidFill>
              </a:rPr>
              <a:t>Socialization Menu</a:t>
            </a:r>
          </a:p>
          <a:p>
            <a:r>
              <a:rPr lang="en-US" sz="1600" dirty="0">
                <a:solidFill>
                  <a:srgbClr val="262626"/>
                </a:solidFill>
              </a:rPr>
              <a:t>Socialization Menu Multiple Months</a:t>
            </a:r>
          </a:p>
          <a:p>
            <a:r>
              <a:rPr lang="en-US" sz="1600" dirty="0">
                <a:solidFill>
                  <a:srgbClr val="262626"/>
                </a:solidFill>
              </a:rPr>
              <a:t>2020-2021 Food Fact Sheet</a:t>
            </a:r>
          </a:p>
          <a:p>
            <a:pPr algn="ctr"/>
            <a:endParaRPr lang="en-US" sz="1600" dirty="0">
              <a:solidFill>
                <a:srgbClr val="262626"/>
              </a:solidFill>
            </a:endParaRPr>
          </a:p>
          <a:p>
            <a:pPr marL="0" indent="0" algn="ctr"/>
            <a:endParaRPr lang="en-US" sz="1600" dirty="0">
              <a:solidFill>
                <a:srgbClr val="262626"/>
              </a:solidFill>
            </a:endParaRPr>
          </a:p>
          <a:p>
            <a:pPr marL="0" indent="0" algn="ctr"/>
            <a:r>
              <a:rPr lang="en-US" sz="1600" dirty="0">
                <a:solidFill>
                  <a:srgbClr val="262626"/>
                </a:solidFill>
              </a:rPr>
              <a:t>https://www.nmcaaehs.com/parent-involvement--social-services.html*</a:t>
            </a:r>
          </a:p>
        </p:txBody>
      </p:sp>
      <p:pic>
        <p:nvPicPr>
          <p:cNvPr id="8" name="Content Placeholder 7">
            <a:extLst>
              <a:ext uri="{FF2B5EF4-FFF2-40B4-BE49-F238E27FC236}">
                <a16:creationId xmlns:a16="http://schemas.microsoft.com/office/drawing/2014/main" id="{4CA8FB6D-FC69-4926-A327-AEBA2EFA883D}"/>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428359" y="982131"/>
            <a:ext cx="3450083"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718730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E513-C01C-4520-80FF-87E00431E03B}"/>
              </a:ext>
            </a:extLst>
          </p:cNvPr>
          <p:cNvSpPr>
            <a:spLocks noGrp="1"/>
          </p:cNvSpPr>
          <p:nvPr>
            <p:ph type="title"/>
          </p:nvPr>
        </p:nvSpPr>
        <p:spPr/>
        <p:txBody>
          <a:bodyPr>
            <a:normAutofit/>
          </a:bodyPr>
          <a:lstStyle/>
          <a:p>
            <a:r>
              <a:rPr lang="en-US" dirty="0"/>
              <a:t>Food Safety, Cleaning and Sanitizing. </a:t>
            </a:r>
          </a:p>
        </p:txBody>
      </p:sp>
      <p:sp>
        <p:nvSpPr>
          <p:cNvPr id="3" name="Content Placeholder 2">
            <a:extLst>
              <a:ext uri="{FF2B5EF4-FFF2-40B4-BE49-F238E27FC236}">
                <a16:creationId xmlns:a16="http://schemas.microsoft.com/office/drawing/2014/main" id="{AFF6831E-1227-40DF-9056-6FA499CCC124}"/>
              </a:ext>
            </a:extLst>
          </p:cNvPr>
          <p:cNvSpPr>
            <a:spLocks noGrp="1"/>
          </p:cNvSpPr>
          <p:nvPr>
            <p:ph sz="half" idx="1"/>
          </p:nvPr>
        </p:nvSpPr>
        <p:spPr/>
        <p:txBody>
          <a:bodyPr/>
          <a:lstStyle/>
          <a:p>
            <a:r>
              <a:rPr lang="en-US" dirty="0"/>
              <a:t>Link to PowerPoint NMCAA Head Start PowerPoint explaining food safety, cleaning and sanitizing guidelines.  </a:t>
            </a:r>
          </a:p>
        </p:txBody>
      </p:sp>
      <p:sp>
        <p:nvSpPr>
          <p:cNvPr id="4" name="Content Placeholder 3">
            <a:extLst>
              <a:ext uri="{FF2B5EF4-FFF2-40B4-BE49-F238E27FC236}">
                <a16:creationId xmlns:a16="http://schemas.microsoft.com/office/drawing/2014/main" id="{6E7E6071-C97B-481B-9AF2-591582ECAFF1}"/>
              </a:ext>
            </a:extLst>
          </p:cNvPr>
          <p:cNvSpPr>
            <a:spLocks noGrp="1"/>
          </p:cNvSpPr>
          <p:nvPr>
            <p:ph sz="half" idx="2"/>
          </p:nvPr>
        </p:nvSpPr>
        <p:spPr/>
        <p:txBody>
          <a:bodyPr/>
          <a:lstStyle/>
          <a:p>
            <a:r>
              <a:rPr lang="en-US" dirty="0"/>
              <a:t>https://www.nmcaahs.com/uploads/2/4/0/2/24026312/module_4_-_food_safety__cleaning_and_sanitizing_20-21.pptx</a:t>
            </a:r>
          </a:p>
        </p:txBody>
      </p:sp>
    </p:spTree>
    <p:extLst>
      <p:ext uri="{BB962C8B-B14F-4D97-AF65-F5344CB8AC3E}">
        <p14:creationId xmlns:p14="http://schemas.microsoft.com/office/powerpoint/2010/main" val="3615479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FDDB48-FE0A-4849-AEAE-A36D593DA2A1}"/>
              </a:ext>
            </a:extLst>
          </p:cNvPr>
          <p:cNvSpPr>
            <a:spLocks noGrp="1"/>
          </p:cNvSpPr>
          <p:nvPr>
            <p:ph type="ctrTitle"/>
          </p:nvPr>
        </p:nvSpPr>
        <p:spPr/>
        <p:txBody>
          <a:bodyPr/>
          <a:lstStyle/>
          <a:p>
            <a:r>
              <a:rPr lang="en-US" dirty="0"/>
              <a:t>Curriculum</a:t>
            </a:r>
          </a:p>
        </p:txBody>
      </p:sp>
    </p:spTree>
    <p:extLst>
      <p:ext uri="{BB962C8B-B14F-4D97-AF65-F5344CB8AC3E}">
        <p14:creationId xmlns:p14="http://schemas.microsoft.com/office/powerpoint/2010/main" val="1133526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9" name="Picture 28">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29">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2" name="Picture 31">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4" name="Straight Connector 33">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C6D6A0A-0DAB-4636-B6EF-A265DCF6CC50}"/>
              </a:ext>
            </a:extLst>
          </p:cNvPr>
          <p:cNvSpPr>
            <a:spLocks noGrp="1"/>
          </p:cNvSpPr>
          <p:nvPr>
            <p:ph type="title"/>
          </p:nvPr>
        </p:nvSpPr>
        <p:spPr>
          <a:xfrm>
            <a:off x="1055599" y="1055077"/>
            <a:ext cx="2532909" cy="4794578"/>
          </a:xfrm>
        </p:spPr>
        <p:txBody>
          <a:bodyPr vert="horz" lIns="91440" tIns="45720" rIns="91440" bIns="45720" rtlCol="0" anchor="ctr">
            <a:normAutofit/>
          </a:bodyPr>
          <a:lstStyle/>
          <a:p>
            <a:r>
              <a:rPr lang="en-US" dirty="0">
                <a:solidFill>
                  <a:srgbClr val="262626"/>
                </a:solidFill>
              </a:rPr>
              <a:t>NMCAA EHS </a:t>
            </a:r>
          </a:p>
        </p:txBody>
      </p:sp>
      <p:sp useBgFill="1">
        <p:nvSpPr>
          <p:cNvPr id="42" name="Rectangle 41">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F8D9001E-55EB-42AD-AB6C-C11C8D006F45}"/>
              </a:ext>
            </a:extLst>
          </p:cNvPr>
          <p:cNvGraphicFramePr/>
          <p:nvPr>
            <p:extLst>
              <p:ext uri="{D42A27DB-BD31-4B8C-83A1-F6EECF244321}">
                <p14:modId xmlns:p14="http://schemas.microsoft.com/office/powerpoint/2010/main" val="3109336838"/>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96036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B90703-D627-4339-A653-39B245B141FF}"/>
              </a:ext>
            </a:extLst>
          </p:cNvPr>
          <p:cNvSpPr>
            <a:spLocks noGrp="1"/>
          </p:cNvSpPr>
          <p:nvPr>
            <p:ph idx="4294967295"/>
          </p:nvPr>
        </p:nvSpPr>
        <p:spPr>
          <a:xfrm>
            <a:off x="1300480" y="1198881"/>
            <a:ext cx="9966960" cy="4815840"/>
          </a:xfrm>
        </p:spPr>
        <p:txBody>
          <a:bodyPr>
            <a:normAutofit lnSpcReduction="10000"/>
          </a:bodyPr>
          <a:lstStyle/>
          <a:p>
            <a:r>
              <a:rPr lang="en-US" dirty="0">
                <a:latin typeface="+mj-lt"/>
              </a:rPr>
              <a:t>Parents as Teachers Curriculum (PAT) is required to be implemented at every socialization.</a:t>
            </a:r>
          </a:p>
          <a:p>
            <a:r>
              <a:rPr lang="en-US" dirty="0">
                <a:latin typeface="+mj-lt"/>
              </a:rPr>
              <a:t>Teaching Strategies Gold is used to pull data from each county to determine the needed area of growth. </a:t>
            </a:r>
          </a:p>
          <a:p>
            <a:r>
              <a:rPr lang="en-US" dirty="0">
                <a:latin typeface="+mj-lt"/>
                <a:hlinkClick r:id="rId2"/>
              </a:rPr>
              <a:t>https://www.nmcaaehs.com/parent-involvement--social-services.html</a:t>
            </a:r>
            <a:endParaRPr lang="en-US" dirty="0">
              <a:latin typeface="+mj-lt"/>
            </a:endParaRPr>
          </a:p>
          <a:p>
            <a:r>
              <a:rPr lang="en-US" sz="2400" dirty="0">
                <a:effectLst/>
                <a:latin typeface="+mj-lt"/>
                <a:ea typeface="Times New Roman" panose="02020603050405020304" pitchFamily="18" charset="0"/>
                <a:cs typeface="Tahoma" panose="020B0604030504040204" pitchFamily="34" charset="0"/>
              </a:rPr>
              <a:t>Socialization activities must be intentionally aligned to the home-based curriculum (PAT), school readiness goals, and the Head Start Early Learning Outcomes Framework. </a:t>
            </a:r>
            <a:endParaRPr lang="en-US" dirty="0">
              <a:latin typeface="+mj-lt"/>
              <a:ea typeface="Times New Roman" panose="02020603050405020304" pitchFamily="18" charset="0"/>
            </a:endParaRPr>
          </a:p>
          <a:p>
            <a:r>
              <a:rPr lang="en-US" sz="2400" dirty="0">
                <a:effectLst/>
                <a:latin typeface="+mj-lt"/>
                <a:ea typeface="Times New Roman" panose="02020603050405020304" pitchFamily="18" charset="0"/>
                <a:cs typeface="Tahoma" panose="020B0604030504040204" pitchFamily="34" charset="0"/>
              </a:rPr>
              <a:t>The socialization planning process and components are to be documented on the Socialization Plan in </a:t>
            </a:r>
            <a:r>
              <a:rPr lang="en-US" sz="2400" dirty="0" err="1">
                <a:effectLst/>
                <a:latin typeface="+mj-lt"/>
                <a:ea typeface="Times New Roman" panose="02020603050405020304" pitchFamily="18" charset="0"/>
                <a:cs typeface="Tahoma" panose="020B0604030504040204" pitchFamily="34" charset="0"/>
              </a:rPr>
              <a:t>ChildPlus</a:t>
            </a:r>
            <a:r>
              <a:rPr lang="en-US" sz="2400" dirty="0">
                <a:effectLst/>
                <a:latin typeface="+mj-lt"/>
                <a:ea typeface="Times New Roman" panose="02020603050405020304" pitchFamily="18" charset="0"/>
                <a:cs typeface="Tahoma" panose="020B0604030504040204" pitchFamily="34" charset="0"/>
              </a:rPr>
              <a:t>. Responsibility of the Socialization </a:t>
            </a:r>
            <a:r>
              <a:rPr lang="en-US" sz="2400" dirty="0" err="1">
                <a:effectLst/>
                <a:latin typeface="+mj-lt"/>
                <a:ea typeface="Times New Roman" panose="02020603050405020304" pitchFamily="18" charset="0"/>
                <a:cs typeface="Tahoma" panose="020B0604030504040204" pitchFamily="34" charset="0"/>
              </a:rPr>
              <a:t>Speciliast</a:t>
            </a:r>
            <a:r>
              <a:rPr lang="en-US" sz="2400" dirty="0">
                <a:effectLst/>
                <a:latin typeface="+mj-lt"/>
                <a:ea typeface="Times New Roman" panose="02020603050405020304" pitchFamily="18" charset="0"/>
                <a:cs typeface="Tahoma" panose="020B0604030504040204" pitchFamily="34" charset="0"/>
              </a:rPr>
              <a:t>.  </a:t>
            </a:r>
            <a:endParaRPr lang="en-US" dirty="0">
              <a:latin typeface="+mj-lt"/>
              <a:ea typeface="Times New Roman" panose="02020603050405020304" pitchFamily="18" charset="0"/>
            </a:endParaRPr>
          </a:p>
          <a:p>
            <a:r>
              <a:rPr lang="en-US" sz="2400" dirty="0">
                <a:effectLst/>
                <a:latin typeface="+mj-lt"/>
                <a:ea typeface="Times New Roman" panose="02020603050405020304" pitchFamily="18" charset="0"/>
                <a:cs typeface="Tahoma" panose="020B0604030504040204" pitchFamily="34" charset="0"/>
              </a:rPr>
              <a:t> Community partners can be a part of the planning when possible.</a:t>
            </a:r>
            <a:endParaRPr lang="en-US" sz="2400" dirty="0">
              <a:effectLst/>
              <a:latin typeface="+mj-lt"/>
              <a:ea typeface="Times New Roman" panose="02020603050405020304" pitchFamily="18" charset="0"/>
            </a:endParaRPr>
          </a:p>
          <a:p>
            <a:endParaRPr lang="en-US" dirty="0"/>
          </a:p>
        </p:txBody>
      </p:sp>
    </p:spTree>
    <p:extLst>
      <p:ext uri="{BB962C8B-B14F-4D97-AF65-F5344CB8AC3E}">
        <p14:creationId xmlns:p14="http://schemas.microsoft.com/office/powerpoint/2010/main" val="2024881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0C09A3-81C0-455B-9198-FCD9B12DD730}"/>
              </a:ext>
            </a:extLst>
          </p:cNvPr>
          <p:cNvSpPr>
            <a:spLocks noGrp="1"/>
          </p:cNvSpPr>
          <p:nvPr>
            <p:ph type="ctrTitle"/>
          </p:nvPr>
        </p:nvSpPr>
        <p:spPr/>
        <p:txBody>
          <a:bodyPr/>
          <a:lstStyle/>
          <a:p>
            <a:r>
              <a:rPr lang="en-US" dirty="0"/>
              <a:t>CFS Requirements</a:t>
            </a:r>
          </a:p>
        </p:txBody>
      </p:sp>
      <p:sp>
        <p:nvSpPr>
          <p:cNvPr id="5" name="Subtitle 4">
            <a:extLst>
              <a:ext uri="{FF2B5EF4-FFF2-40B4-BE49-F238E27FC236}">
                <a16:creationId xmlns:a16="http://schemas.microsoft.com/office/drawing/2014/main" id="{9D09247C-B4A4-48EB-BB13-F36BD97B16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9558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E1EF-65D0-414E-80FE-2CD4A9EC9BDB}"/>
              </a:ext>
            </a:extLst>
          </p:cNvPr>
          <p:cNvSpPr>
            <a:spLocks noGrp="1"/>
          </p:cNvSpPr>
          <p:nvPr>
            <p:ph type="title"/>
          </p:nvPr>
        </p:nvSpPr>
        <p:spPr/>
        <p:txBody>
          <a:bodyPr/>
          <a:lstStyle/>
          <a:p>
            <a:r>
              <a:rPr lang="en-US" dirty="0"/>
              <a:t>General CFS Requirements</a:t>
            </a:r>
          </a:p>
        </p:txBody>
      </p:sp>
      <p:sp>
        <p:nvSpPr>
          <p:cNvPr id="6" name="Content Placeholder 5">
            <a:extLst>
              <a:ext uri="{FF2B5EF4-FFF2-40B4-BE49-F238E27FC236}">
                <a16:creationId xmlns:a16="http://schemas.microsoft.com/office/drawing/2014/main" id="{D1FA3D28-0AB3-4F98-A643-5680AE0E5DEB}"/>
              </a:ext>
            </a:extLst>
          </p:cNvPr>
          <p:cNvSpPr>
            <a:spLocks noGrp="1"/>
          </p:cNvSpPr>
          <p:nvPr>
            <p:ph idx="1"/>
          </p:nvPr>
        </p:nvSpPr>
        <p:spPr/>
        <p:txBody>
          <a:bodyPr>
            <a:normAutofit fontScale="85000" lnSpcReduction="10000"/>
          </a:bodyPr>
          <a:lstStyle/>
          <a:p>
            <a:r>
              <a:rPr lang="en-US" dirty="0"/>
              <a:t>Quarterly County CFS Team meeting with the Socialization Specialist</a:t>
            </a:r>
          </a:p>
          <a:p>
            <a:r>
              <a:rPr lang="en-US" dirty="0"/>
              <a:t>Be at Socialization 30 minutes prior and plan to stay 30 minutes post to ensure the socialization is well organized and discuss what went well and what might need improvement.  The SS will not have keys to all sites.</a:t>
            </a:r>
          </a:p>
          <a:p>
            <a:r>
              <a:rPr lang="en-US" dirty="0"/>
              <a:t>If the designated CFS is not able to be at the Socialization, it is their responsibility to find a staff member to replace them.</a:t>
            </a:r>
          </a:p>
          <a:p>
            <a:r>
              <a:rPr lang="en-US" dirty="0"/>
              <a:t>Deep cleaning and switching out toys will continue to be the CFS team responsibility.</a:t>
            </a:r>
          </a:p>
          <a:p>
            <a:r>
              <a:rPr lang="en-US" dirty="0"/>
              <a:t>CFS’s will continue to discuss Socialization ideas monthly with families and share information with the SS </a:t>
            </a:r>
            <a:r>
              <a:rPr lang="en-US" dirty="0">
                <a:solidFill>
                  <a:schemeClr val="accent2"/>
                </a:solidFill>
              </a:rPr>
              <a:t>(Spot on the Monthly In-kind form).</a:t>
            </a:r>
          </a:p>
          <a:p>
            <a:endParaRPr lang="en-US" dirty="0"/>
          </a:p>
        </p:txBody>
      </p:sp>
    </p:spTree>
    <p:extLst>
      <p:ext uri="{BB962C8B-B14F-4D97-AF65-F5344CB8AC3E}">
        <p14:creationId xmlns:p14="http://schemas.microsoft.com/office/powerpoint/2010/main" val="3329306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6E52-8D8F-4BCB-B232-97DA3C4950E0}"/>
              </a:ext>
            </a:extLst>
          </p:cNvPr>
          <p:cNvSpPr>
            <a:spLocks noGrp="1"/>
          </p:cNvSpPr>
          <p:nvPr>
            <p:ph type="title"/>
          </p:nvPr>
        </p:nvSpPr>
        <p:spPr/>
        <p:txBody>
          <a:bodyPr/>
          <a:lstStyle/>
          <a:p>
            <a:r>
              <a:rPr lang="en-US" dirty="0"/>
              <a:t>Weebly Resources</a:t>
            </a:r>
          </a:p>
        </p:txBody>
      </p:sp>
      <p:sp>
        <p:nvSpPr>
          <p:cNvPr id="3" name="Content Placeholder 2">
            <a:extLst>
              <a:ext uri="{FF2B5EF4-FFF2-40B4-BE49-F238E27FC236}">
                <a16:creationId xmlns:a16="http://schemas.microsoft.com/office/drawing/2014/main" id="{9367E78A-912E-4377-A8E9-1A72610390B7}"/>
              </a:ext>
            </a:extLst>
          </p:cNvPr>
          <p:cNvSpPr>
            <a:spLocks noGrp="1"/>
          </p:cNvSpPr>
          <p:nvPr>
            <p:ph idx="1"/>
          </p:nvPr>
        </p:nvSpPr>
        <p:spPr>
          <a:xfrm>
            <a:off x="1295401" y="2556932"/>
            <a:ext cx="9763124" cy="3318936"/>
          </a:xfrm>
        </p:spPr>
        <p:txBody>
          <a:bodyPr>
            <a:normAutofit/>
          </a:bodyPr>
          <a:lstStyle/>
          <a:p>
            <a:r>
              <a:rPr lang="en-US" dirty="0"/>
              <a:t>To access socialization forms, go to Nmccaehs.com &gt;Socialization Specialist&gt;</a:t>
            </a:r>
          </a:p>
          <a:p>
            <a:pPr lvl="1"/>
            <a:r>
              <a:rPr lang="en-US" dirty="0"/>
              <a:t>CFS Socialization Responsibilities</a:t>
            </a:r>
          </a:p>
          <a:p>
            <a:pPr lvl="1"/>
            <a:r>
              <a:rPr lang="en-US" dirty="0"/>
              <a:t>Socialization Specialist and CFS Quarterly Recap</a:t>
            </a:r>
          </a:p>
          <a:p>
            <a:pPr marL="457200" lvl="1" indent="0">
              <a:buNone/>
            </a:pPr>
            <a:endParaRPr lang="en-US" dirty="0"/>
          </a:p>
          <a:p>
            <a:pPr marL="457200" lvl="1" indent="0">
              <a:buNone/>
            </a:pPr>
            <a:endParaRPr lang="en-US" dirty="0"/>
          </a:p>
          <a:p>
            <a:pPr marL="457200" lvl="1" indent="0">
              <a:buNone/>
            </a:pPr>
            <a:endParaRPr lang="en-US" dirty="0"/>
          </a:p>
          <a:p>
            <a:pPr marL="457200" lvl="1" indent="0" algn="ctr">
              <a:buNone/>
            </a:pPr>
            <a:r>
              <a:rPr lang="en-US" dirty="0"/>
              <a:t>https://www.nmcaaehs.com/socialization-specialist.html</a:t>
            </a:r>
          </a:p>
        </p:txBody>
      </p:sp>
    </p:spTree>
    <p:extLst>
      <p:ext uri="{BB962C8B-B14F-4D97-AF65-F5344CB8AC3E}">
        <p14:creationId xmlns:p14="http://schemas.microsoft.com/office/powerpoint/2010/main" val="3388594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F7B4-BF85-4CCD-9DFA-A7683DC00B7F}"/>
              </a:ext>
            </a:extLst>
          </p:cNvPr>
          <p:cNvSpPr>
            <a:spLocks noGrp="1"/>
          </p:cNvSpPr>
          <p:nvPr>
            <p:ph type="ctrTitle"/>
          </p:nvPr>
        </p:nvSpPr>
        <p:spPr/>
        <p:txBody>
          <a:bodyPr/>
          <a:lstStyle/>
          <a:p>
            <a:r>
              <a:rPr lang="en-US" dirty="0"/>
              <a:t>Policy Council</a:t>
            </a:r>
          </a:p>
        </p:txBody>
      </p:sp>
      <p:sp>
        <p:nvSpPr>
          <p:cNvPr id="3" name="Subtitle 2">
            <a:extLst>
              <a:ext uri="{FF2B5EF4-FFF2-40B4-BE49-F238E27FC236}">
                <a16:creationId xmlns:a16="http://schemas.microsoft.com/office/drawing/2014/main" id="{FCCDDA8B-BDD9-4D6A-B60E-AFDA54B711C9}"/>
              </a:ext>
            </a:extLst>
          </p:cNvPr>
          <p:cNvSpPr>
            <a:spLocks noGrp="1"/>
          </p:cNvSpPr>
          <p:nvPr>
            <p:ph type="subTitle" idx="1"/>
          </p:nvPr>
        </p:nvSpPr>
        <p:spPr/>
        <p:txBody>
          <a:bodyPr>
            <a:normAutofit/>
          </a:bodyPr>
          <a:lstStyle/>
          <a:p>
            <a:endParaRPr lang="en-US" sz="6000" dirty="0"/>
          </a:p>
        </p:txBody>
      </p:sp>
    </p:spTree>
    <p:extLst>
      <p:ext uri="{BB962C8B-B14F-4D97-AF65-F5344CB8AC3E}">
        <p14:creationId xmlns:p14="http://schemas.microsoft.com/office/powerpoint/2010/main" val="2950908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8D4E4B-B265-48AA-BC48-AC08B8CC7A38}"/>
              </a:ext>
            </a:extLst>
          </p:cNvPr>
          <p:cNvSpPr txBox="1"/>
          <p:nvPr/>
        </p:nvSpPr>
        <p:spPr>
          <a:xfrm>
            <a:off x="1466850" y="797510"/>
            <a:ext cx="8201660" cy="5262979"/>
          </a:xfrm>
          <a:prstGeom prst="rect">
            <a:avLst/>
          </a:prstGeom>
          <a:noFill/>
        </p:spPr>
        <p:txBody>
          <a:bodyPr wrap="square">
            <a:spAutoFit/>
          </a:bodyPr>
          <a:lstStyle/>
          <a:p>
            <a:pPr marL="0" marR="0">
              <a:spcBef>
                <a:spcPts val="0"/>
              </a:spcBef>
              <a:spcAft>
                <a:spcPts val="0"/>
              </a:spcAft>
            </a:pPr>
            <a:r>
              <a:rPr lang="en-US" sz="1600" dirty="0">
                <a:effectLst/>
                <a:latin typeface="Arial Narrow" panose="020B0606020202030204" pitchFamily="34" charset="0"/>
                <a:ea typeface="Times New Roman" panose="02020603050405020304" pitchFamily="18" charset="0"/>
                <a:cs typeface="Tahoma" panose="020B0604030504040204" pitchFamily="34" charset="0"/>
              </a:rPr>
              <a:t>1301.3, 1301.4</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ebdings" panose="05030102010509060703" pitchFamily="18" charset="2"/>
              <a:buChar char=""/>
              <a:tabLst>
                <a:tab pos="457200" algn="l"/>
                <a:tab pos="2971800" algn="l"/>
              </a:tabLst>
            </a:pPr>
            <a:r>
              <a:rPr lang="en-US" sz="1600" dirty="0">
                <a:effectLst/>
                <a:latin typeface="Arial Narrow" panose="020B0606020202030204" pitchFamily="34" charset="0"/>
                <a:ea typeface="Times New Roman" panose="02020603050405020304" pitchFamily="18" charset="0"/>
                <a:cs typeface="Tahoma" panose="020B0604030504040204" pitchFamily="34" charset="0"/>
              </a:rPr>
              <a:t>Each Child Family Specialist can have one parent representative elected to Policy Council. </a:t>
            </a:r>
            <a:endParaRPr lang="en-US"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914400" algn="l"/>
                <a:tab pos="2971800" algn="l"/>
              </a:tabLst>
            </a:pPr>
            <a:r>
              <a:rPr lang="en-US" sz="1600" dirty="0">
                <a:effectLst/>
                <a:latin typeface="Arial Narrow" panose="020B0606020202030204" pitchFamily="34" charset="0"/>
                <a:ea typeface="Times New Roman" panose="02020603050405020304" pitchFamily="18" charset="0"/>
                <a:cs typeface="Tahoma" panose="020B0604030504040204" pitchFamily="34" charset="0"/>
              </a:rPr>
              <a:t>Using the Policy Council Letter and Policy Council Job Description forms (found under Parent Involvement on the Weebly Site), Child Family Specialists will begin talking to enrolled families about Policy Council beginning in September. </a:t>
            </a:r>
            <a:endParaRPr lang="en-US"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914400" algn="l"/>
                <a:tab pos="2971800" algn="l"/>
              </a:tabLst>
            </a:pPr>
            <a:r>
              <a:rPr lang="en-US" sz="1600" dirty="0">
                <a:effectLst/>
                <a:latin typeface="Arial Narrow" panose="020B0606020202030204" pitchFamily="34" charset="0"/>
                <a:ea typeface="Times New Roman" panose="02020603050405020304" pitchFamily="18" charset="0"/>
                <a:cs typeface="Tahoma" panose="020B0604030504040204" pitchFamily="34" charset="0"/>
              </a:rPr>
              <a:t>Any parent who is interested in running for Policy Council will then fill out a Policy Council Information form. </a:t>
            </a:r>
            <a:endParaRPr lang="en-US"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914400" algn="l"/>
                <a:tab pos="2971800" algn="l"/>
              </a:tabLst>
            </a:pPr>
            <a:r>
              <a:rPr lang="en-US" sz="1600" dirty="0">
                <a:effectLst/>
                <a:latin typeface="Arial Narrow" panose="020B0606020202030204" pitchFamily="34" charset="0"/>
                <a:ea typeface="Times New Roman" panose="02020603050405020304" pitchFamily="18" charset="0"/>
                <a:cs typeface="Tahoma" panose="020B0604030504040204" pitchFamily="34" charset="0"/>
              </a:rPr>
              <a:t>Once all Policy Council Information forms have been submitted, no later than September 30</a:t>
            </a:r>
            <a:r>
              <a:rPr lang="en-US" sz="1600" baseline="30000" dirty="0">
                <a:effectLst/>
                <a:latin typeface="Arial Narrow" panose="020B0606020202030204" pitchFamily="34" charset="0"/>
                <a:ea typeface="Times New Roman" panose="02020603050405020304" pitchFamily="18" charset="0"/>
                <a:cs typeface="Tahoma" panose="020B0604030504040204" pitchFamily="34" charset="0"/>
              </a:rPr>
              <a:t>th</a:t>
            </a:r>
            <a:r>
              <a:rPr lang="en-US" sz="1600" dirty="0">
                <a:effectLst/>
                <a:latin typeface="Arial Narrow" panose="020B0606020202030204" pitchFamily="34" charset="0"/>
                <a:ea typeface="Times New Roman" panose="02020603050405020304" pitchFamily="18" charset="0"/>
                <a:cs typeface="Tahoma" panose="020B0604030504040204" pitchFamily="34" charset="0"/>
              </a:rPr>
              <a:t>, enrolled parents will be given the opportunity to review them and select the individual they feel will best represent their county at Policy Council. </a:t>
            </a:r>
            <a:endParaRPr lang="en-US"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914400" algn="l"/>
                <a:tab pos="2971800" algn="l"/>
              </a:tabLst>
            </a:pPr>
            <a:r>
              <a:rPr lang="en-US" sz="1600" dirty="0">
                <a:effectLst/>
                <a:latin typeface="Arial Narrow" panose="020B0606020202030204" pitchFamily="34" charset="0"/>
                <a:ea typeface="Times New Roman" panose="02020603050405020304" pitchFamily="18" charset="0"/>
                <a:cs typeface="Tahoma" panose="020B0604030504040204" pitchFamily="34" charset="0"/>
              </a:rPr>
              <a:t>Child Family Specialists complete the Elected Policy Council Positions form, according to the results, and will submit the form to Program Support no later than October 15</a:t>
            </a:r>
            <a:r>
              <a:rPr lang="en-US" sz="1600" baseline="30000" dirty="0">
                <a:effectLst/>
                <a:latin typeface="Arial Narrow" panose="020B0606020202030204" pitchFamily="34" charset="0"/>
                <a:ea typeface="Times New Roman" panose="02020603050405020304" pitchFamily="18" charset="0"/>
                <a:cs typeface="Tahoma" panose="020B0604030504040204" pitchFamily="34" charset="0"/>
              </a:rPr>
              <a:t>th</a:t>
            </a:r>
            <a:r>
              <a:rPr lang="en-US" sz="1600" dirty="0">
                <a:effectLst/>
                <a:latin typeface="Arial Narrow" panose="020B0606020202030204" pitchFamily="34" charset="0"/>
                <a:ea typeface="Times New Roman" panose="02020603050405020304" pitchFamily="18" charset="0"/>
                <a:cs typeface="Tahoma" panose="020B0604030504040204" pitchFamily="34" charset="0"/>
              </a:rPr>
              <a:t>. </a:t>
            </a:r>
            <a:endParaRPr lang="en-US"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914400" algn="l"/>
                <a:tab pos="2971800" algn="l"/>
              </a:tabLst>
            </a:pPr>
            <a:r>
              <a:rPr lang="en-US" sz="1600" dirty="0">
                <a:effectLst/>
                <a:latin typeface="Arial Narrow" panose="020B0606020202030204" pitchFamily="34" charset="0"/>
                <a:ea typeface="Times New Roman" panose="02020603050405020304" pitchFamily="18" charset="0"/>
                <a:cs typeface="Tahoma" panose="020B0604030504040204" pitchFamily="34" charset="0"/>
              </a:rPr>
              <a:t>The newly elected Policy Council member, Alternate, and outgoing Policy Council member can all receive reimbursement for attending the November Policy Council Meeting. This will be the last meeting for outgoing Policy Council members. After November, the current elected member will receive reimbursement for attending Policy Council.  After the November Policy Council meeting, reimbursement will only be provided to Alternate Policy Council members if they are attending in the elected member’s place. </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ebdings" panose="05030102010509060703" pitchFamily="18" charset="2"/>
              <a:buChar char=""/>
              <a:tabLst>
                <a:tab pos="457200" algn="l"/>
              </a:tabLst>
            </a:pPr>
            <a:r>
              <a:rPr lang="en-US" sz="1600" dirty="0">
                <a:effectLst/>
                <a:latin typeface="Arial Narrow" panose="020B0606020202030204" pitchFamily="34" charset="0"/>
                <a:ea typeface="Times New Roman" panose="02020603050405020304" pitchFamily="18" charset="0"/>
                <a:cs typeface="Tahoma" panose="020B0604030504040204" pitchFamily="34" charset="0"/>
              </a:rPr>
              <a:t>To help support Policy Council Representative Attendance: Two weeks prior to Policy Council- the CFS will remind their parent reps and verify that they can attend Policy Council that month. If the parent cannot confirm attendance by one week prior to PC, the alternate will be contacted by the CFS to attend.</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736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55" name="Group 93">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95" name="Picture 94">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6" name="Rectangle 95">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97" name="Picture 96">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98" name="Picture 97">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6" name="Straight Connector 99">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57" name="Rectangle 101">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03">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5" name="Picture 104">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9" name="Rectangle 105">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7" name="Picture 106">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0" name="Picture 107">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 name="Title 2">
            <a:extLst>
              <a:ext uri="{FF2B5EF4-FFF2-40B4-BE49-F238E27FC236}">
                <a16:creationId xmlns:a16="http://schemas.microsoft.com/office/drawing/2014/main" id="{1DB3E60D-165A-4B43-B138-706072C3D83A}"/>
              </a:ext>
            </a:extLst>
          </p:cNvPr>
          <p:cNvSpPr>
            <a:spLocks noGrp="1"/>
          </p:cNvSpPr>
          <p:nvPr>
            <p:ph type="title"/>
          </p:nvPr>
        </p:nvSpPr>
        <p:spPr>
          <a:xfrm>
            <a:off x="6094412" y="982132"/>
            <a:ext cx="4802185" cy="1303867"/>
          </a:xfrm>
        </p:spPr>
        <p:txBody>
          <a:bodyPr vert="horz" lIns="91440" tIns="45720" rIns="91440" bIns="45720" rtlCol="0" anchor="ctr">
            <a:normAutofit/>
          </a:bodyPr>
          <a:lstStyle/>
          <a:p>
            <a:r>
              <a:rPr lang="en-US" sz="4400"/>
              <a:t>Socializations</a:t>
            </a:r>
            <a:endParaRPr lang="en-US" sz="4400" dirty="0"/>
          </a:p>
        </p:txBody>
      </p:sp>
      <p:sp>
        <p:nvSpPr>
          <p:cNvPr id="110" name="Rectangle 109">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German Playgroup Spielzwerge">
            <a:extLst>
              <a:ext uri="{FF2B5EF4-FFF2-40B4-BE49-F238E27FC236}">
                <a16:creationId xmlns:a16="http://schemas.microsoft.com/office/drawing/2014/main" id="{336796F6-9B87-4F7C-BD35-EE61D8AAA39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171" r="12972" b="-1"/>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112" name="Straight Connector 111">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F0490F27-8DF5-4380-A851-50E099FF55BC}"/>
              </a:ext>
            </a:extLst>
          </p:cNvPr>
          <p:cNvSpPr>
            <a:spLocks noGrp="1"/>
          </p:cNvSpPr>
          <p:nvPr>
            <p:ph type="body" sz="half" idx="2"/>
          </p:nvPr>
        </p:nvSpPr>
        <p:spPr>
          <a:xfrm>
            <a:off x="6094412" y="2556932"/>
            <a:ext cx="4802184" cy="3318936"/>
          </a:xfrm>
        </p:spPr>
        <p:txBody>
          <a:bodyPr vert="horz" lIns="91440" tIns="45720" rIns="91440" bIns="45720" rtlCol="0" anchor="t">
            <a:normAutofit/>
          </a:bodyPr>
          <a:lstStyle/>
          <a:p>
            <a:pPr algn="l">
              <a:buFont typeface="Arial"/>
              <a:buChar char="•"/>
            </a:pPr>
            <a:r>
              <a:rPr lang="en-US" b="0" i="0"/>
              <a:t>In addition to your one-on-one home visits with each child and family, group socializations are offered. </a:t>
            </a:r>
            <a:r>
              <a:rPr lang="en-US" b="0" i="0" u="none" strike="noStrike">
                <a:hlinkClick r:id="rId6" tooltip="Go to the webpage"/>
              </a:rPr>
              <a:t>Home-based option, 45 CFR §1302.22</a:t>
            </a:r>
            <a:r>
              <a:rPr lang="en-US" b="0" i="0"/>
              <a:t>, requires socializations be held 22 times a year for Early Head Start and 16 times over the course of a program year for Head Start.</a:t>
            </a:r>
            <a:endParaRPr lang="en-US" dirty="0"/>
          </a:p>
        </p:txBody>
      </p:sp>
      <p:sp>
        <p:nvSpPr>
          <p:cNvPr id="6" name="TextBox 5">
            <a:extLst>
              <a:ext uri="{FF2B5EF4-FFF2-40B4-BE49-F238E27FC236}">
                <a16:creationId xmlns:a16="http://schemas.microsoft.com/office/drawing/2014/main" id="{56F0860C-A773-464D-846B-66A3808EF275}"/>
              </a:ext>
            </a:extLst>
          </p:cNvPr>
          <p:cNvSpPr txBox="1"/>
          <p:nvPr/>
        </p:nvSpPr>
        <p:spPr>
          <a:xfrm>
            <a:off x="2009775" y="5875868"/>
            <a:ext cx="8610600" cy="338554"/>
          </a:xfrm>
          <a:prstGeom prst="rect">
            <a:avLst/>
          </a:prstGeom>
          <a:noFill/>
        </p:spPr>
        <p:txBody>
          <a:bodyPr wrap="square" rtlCol="0">
            <a:spAutoFit/>
          </a:bodyPr>
          <a:lstStyle/>
          <a:p>
            <a:pPr>
              <a:spcAft>
                <a:spcPts val="600"/>
              </a:spcAft>
            </a:pPr>
            <a:r>
              <a:rPr lang="en-US" sz="1600"/>
              <a:t>https://eclkc.ohs.acf.hhs.gov/teaching-practices/home-visitors-handbook/group-socializations</a:t>
            </a:r>
          </a:p>
        </p:txBody>
      </p:sp>
    </p:spTree>
    <p:extLst>
      <p:ext uri="{BB962C8B-B14F-4D97-AF65-F5344CB8AC3E}">
        <p14:creationId xmlns:p14="http://schemas.microsoft.com/office/powerpoint/2010/main" val="1464772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72EC-F85D-4099-93DE-0B876BF50C17}"/>
              </a:ext>
            </a:extLst>
          </p:cNvPr>
          <p:cNvSpPr>
            <a:spLocks noGrp="1"/>
          </p:cNvSpPr>
          <p:nvPr>
            <p:ph type="title"/>
          </p:nvPr>
        </p:nvSpPr>
        <p:spPr/>
        <p:txBody>
          <a:bodyPr/>
          <a:lstStyle/>
          <a:p>
            <a:r>
              <a:rPr lang="en-US" dirty="0"/>
              <a:t>Weebly Resources</a:t>
            </a:r>
          </a:p>
        </p:txBody>
      </p:sp>
      <p:sp>
        <p:nvSpPr>
          <p:cNvPr id="3" name="Text Placeholder 2">
            <a:extLst>
              <a:ext uri="{FF2B5EF4-FFF2-40B4-BE49-F238E27FC236}">
                <a16:creationId xmlns:a16="http://schemas.microsoft.com/office/drawing/2014/main" id="{1B3DA66B-EEBF-4763-AF4F-BACE9C5B2B4F}"/>
              </a:ext>
            </a:extLst>
          </p:cNvPr>
          <p:cNvSpPr>
            <a:spLocks noGrp="1"/>
          </p:cNvSpPr>
          <p:nvPr>
            <p:ph type="body" idx="1"/>
          </p:nvPr>
        </p:nvSpPr>
        <p:spPr/>
        <p:txBody>
          <a:bodyPr/>
          <a:lstStyle/>
          <a:p>
            <a:pPr algn="ctr"/>
            <a:r>
              <a:rPr lang="en-US" b="1" dirty="0"/>
              <a:t>Forms</a:t>
            </a:r>
          </a:p>
        </p:txBody>
      </p:sp>
      <p:sp>
        <p:nvSpPr>
          <p:cNvPr id="4" name="Content Placeholder 3">
            <a:extLst>
              <a:ext uri="{FF2B5EF4-FFF2-40B4-BE49-F238E27FC236}">
                <a16:creationId xmlns:a16="http://schemas.microsoft.com/office/drawing/2014/main" id="{D7B040BD-04D9-4967-AECD-7535CA2451B0}"/>
              </a:ext>
            </a:extLst>
          </p:cNvPr>
          <p:cNvSpPr>
            <a:spLocks noGrp="1"/>
          </p:cNvSpPr>
          <p:nvPr>
            <p:ph sz="half" idx="2"/>
          </p:nvPr>
        </p:nvSpPr>
        <p:spPr/>
        <p:txBody>
          <a:bodyPr/>
          <a:lstStyle/>
          <a:p>
            <a:r>
              <a:rPr lang="en-US" dirty="0"/>
              <a:t>To access EHS Policy Council  forms and information go to  https://www.nmcaaehs.com/parent-involvement--social-services.html</a:t>
            </a:r>
          </a:p>
        </p:txBody>
      </p:sp>
      <p:sp>
        <p:nvSpPr>
          <p:cNvPr id="5" name="Text Placeholder 4">
            <a:extLst>
              <a:ext uri="{FF2B5EF4-FFF2-40B4-BE49-F238E27FC236}">
                <a16:creationId xmlns:a16="http://schemas.microsoft.com/office/drawing/2014/main" id="{19EE596C-9EE0-4344-A0F0-D5C6CE1B8B3C}"/>
              </a:ext>
            </a:extLst>
          </p:cNvPr>
          <p:cNvSpPr>
            <a:spLocks noGrp="1"/>
          </p:cNvSpPr>
          <p:nvPr>
            <p:ph type="body" sz="quarter" idx="3"/>
          </p:nvPr>
        </p:nvSpPr>
        <p:spPr>
          <a:xfrm>
            <a:off x="6180670" y="3140869"/>
            <a:ext cx="4718304" cy="576262"/>
          </a:xfrm>
        </p:spPr>
        <p:txBody>
          <a:bodyPr/>
          <a:lstStyle/>
          <a:p>
            <a:pPr algn="ctr"/>
            <a:r>
              <a:rPr lang="en-US" b="1" dirty="0"/>
              <a:t>What’s Due and When for Policy Council </a:t>
            </a:r>
          </a:p>
        </p:txBody>
      </p:sp>
      <p:sp>
        <p:nvSpPr>
          <p:cNvPr id="6" name="Content Placeholder 5">
            <a:extLst>
              <a:ext uri="{FF2B5EF4-FFF2-40B4-BE49-F238E27FC236}">
                <a16:creationId xmlns:a16="http://schemas.microsoft.com/office/drawing/2014/main" id="{6F462B75-5228-4B65-B1EA-ACEDB91FEAEC}"/>
              </a:ext>
            </a:extLst>
          </p:cNvPr>
          <p:cNvSpPr>
            <a:spLocks noGrp="1"/>
          </p:cNvSpPr>
          <p:nvPr>
            <p:ph sz="quarter" idx="4"/>
          </p:nvPr>
        </p:nvSpPr>
        <p:spPr>
          <a:xfrm>
            <a:off x="6247345" y="3633787"/>
            <a:ext cx="4718304" cy="2632605"/>
          </a:xfrm>
        </p:spPr>
        <p:txBody>
          <a:bodyPr/>
          <a:lstStyle/>
          <a:p>
            <a:r>
              <a:rPr lang="en-US" b="1" dirty="0"/>
              <a:t>September:  </a:t>
            </a:r>
            <a:r>
              <a:rPr lang="en-US" dirty="0"/>
              <a:t>Share policy council letter and information with families.</a:t>
            </a:r>
          </a:p>
          <a:p>
            <a:r>
              <a:rPr lang="en-US" b="1" dirty="0"/>
              <a:t>October: </a:t>
            </a:r>
            <a:r>
              <a:rPr lang="en-US" dirty="0"/>
              <a:t>Elected Policy Council Positions Form </a:t>
            </a:r>
          </a:p>
        </p:txBody>
      </p:sp>
    </p:spTree>
    <p:extLst>
      <p:ext uri="{BB962C8B-B14F-4D97-AF65-F5344CB8AC3E}">
        <p14:creationId xmlns:p14="http://schemas.microsoft.com/office/powerpoint/2010/main" val="820203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4DEE-F8AE-43A0-98AE-FB05B9B3FE75}"/>
              </a:ext>
            </a:extLst>
          </p:cNvPr>
          <p:cNvSpPr>
            <a:spLocks noGrp="1"/>
          </p:cNvSpPr>
          <p:nvPr>
            <p:ph type="ctrTitle"/>
          </p:nvPr>
        </p:nvSpPr>
        <p:spPr/>
        <p:txBody>
          <a:bodyPr/>
          <a:lstStyle/>
          <a:p>
            <a:r>
              <a:rPr lang="en-US" dirty="0"/>
              <a:t>Parent Committee </a:t>
            </a:r>
          </a:p>
        </p:txBody>
      </p:sp>
      <p:sp>
        <p:nvSpPr>
          <p:cNvPr id="3" name="Subtitle 2">
            <a:extLst>
              <a:ext uri="{FF2B5EF4-FFF2-40B4-BE49-F238E27FC236}">
                <a16:creationId xmlns:a16="http://schemas.microsoft.com/office/drawing/2014/main" id="{A3921B69-28E2-466A-BEB6-4E2A7004BE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61326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B9DF54-C0BF-4419-97E1-0785D2252116}"/>
              </a:ext>
            </a:extLst>
          </p:cNvPr>
          <p:cNvSpPr txBox="1"/>
          <p:nvPr/>
        </p:nvSpPr>
        <p:spPr>
          <a:xfrm>
            <a:off x="1276350" y="1114425"/>
            <a:ext cx="9848850" cy="4801314"/>
          </a:xfrm>
          <a:prstGeom prst="rect">
            <a:avLst/>
          </a:prstGeom>
          <a:noFill/>
        </p:spPr>
        <p:txBody>
          <a:bodyPr wrap="square">
            <a:spAutoFit/>
          </a:bodyPr>
          <a:lstStyle/>
          <a:p>
            <a:pPr marL="342900" marR="0" lvl="0" indent="-342900">
              <a:spcBef>
                <a:spcPts val="0"/>
              </a:spcBef>
              <a:spcAft>
                <a:spcPts val="0"/>
              </a:spcAft>
              <a:buFont typeface="Webdings" panose="05030102010509060703" pitchFamily="18" charset="2"/>
              <a:buChar char=""/>
              <a:tabLst>
                <a:tab pos="457200" algn="l"/>
              </a:tabLst>
            </a:pPr>
            <a:r>
              <a:rPr lang="en-US" dirty="0">
                <a:effectLst/>
                <a:latin typeface="+mj-lt"/>
                <a:ea typeface="Times New Roman" panose="02020603050405020304" pitchFamily="18" charset="0"/>
                <a:cs typeface="Tahoma" panose="020B0604030504040204" pitchFamily="34" charset="0"/>
              </a:rPr>
              <a:t>Early Head Start Parent committees will be established in each county.</a:t>
            </a:r>
            <a:endParaRPr lang="en-US" sz="2800" dirty="0">
              <a:effectLst/>
              <a:latin typeface="+mj-lt"/>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914400" algn="l"/>
              </a:tabLst>
            </a:pPr>
            <a:r>
              <a:rPr lang="en-US" dirty="0">
                <a:effectLst/>
                <a:latin typeface="+mj-lt"/>
                <a:ea typeface="Times New Roman" panose="02020603050405020304" pitchFamily="18" charset="0"/>
                <a:cs typeface="Tahoma" panose="020B0604030504040204" pitchFamily="34" charset="0"/>
              </a:rPr>
              <a:t>All parents/guardians of enrolled families are invited to be involved in the parent committee. </a:t>
            </a:r>
            <a:endParaRPr lang="en-US" sz="2800" dirty="0">
              <a:effectLst/>
              <a:latin typeface="+mj-lt"/>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914400" algn="l"/>
              </a:tabLst>
            </a:pPr>
            <a:r>
              <a:rPr lang="en-US" b="1" dirty="0">
                <a:effectLst/>
                <a:latin typeface="+mj-lt"/>
                <a:ea typeface="Times New Roman" panose="02020603050405020304" pitchFamily="18" charset="0"/>
                <a:cs typeface="Tahoma" panose="020B0604030504040204" pitchFamily="34" charset="0"/>
              </a:rPr>
              <a:t>The parent committee will meet 4x per year (September or October, January, April, and June or July).</a:t>
            </a:r>
            <a:endParaRPr lang="en-US" sz="2800" b="1" dirty="0">
              <a:effectLst/>
              <a:latin typeface="+mj-lt"/>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914400" algn="l"/>
              </a:tabLst>
            </a:pPr>
            <a:r>
              <a:rPr lang="en-US" dirty="0">
                <a:effectLst/>
                <a:latin typeface="+mj-lt"/>
                <a:ea typeface="Times New Roman" panose="02020603050405020304" pitchFamily="18" charset="0"/>
                <a:cs typeface="Tahoma" panose="020B0604030504040204" pitchFamily="34" charset="0"/>
              </a:rPr>
              <a:t>During the first meeting, current policy council representatives will be invited to provide an overview of policy council and discuss the process for policy council elections. They will be supported by the CFS. This information will be delivered by a CFS if a policy council member is not available.</a:t>
            </a:r>
            <a:endParaRPr lang="en-US" sz="2800" dirty="0">
              <a:effectLst/>
              <a:latin typeface="+mj-lt"/>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914400" algn="l"/>
              </a:tabLst>
            </a:pPr>
            <a:r>
              <a:rPr lang="en-US" dirty="0">
                <a:effectLst/>
                <a:latin typeface="+mj-lt"/>
                <a:ea typeface="Times New Roman" panose="02020603050405020304" pitchFamily="18" charset="0"/>
                <a:cs typeface="Tahoma" panose="020B0604030504040204" pitchFamily="34" charset="0"/>
              </a:rPr>
              <a:t>A Parent Committee Report form can be found on Weebly under Forms/Parent Involvement-Social Services. Parent committee report forms should be used for note taking during meetings. This information will then be available to the policy council representative to share at policy council.  This will be attached to the CP socialization plan on the date it was completed. (Responsibility of the Socialization Specialist)</a:t>
            </a:r>
            <a:endParaRPr lang="en-US" sz="2800" dirty="0">
              <a:effectLst/>
              <a:latin typeface="+mj-lt"/>
              <a:ea typeface="Times New Roman" panose="02020603050405020304" pitchFamily="18" charset="0"/>
            </a:endParaRPr>
          </a:p>
          <a:p>
            <a:pPr marL="342900" marR="0" lvl="0" indent="-342900">
              <a:spcBef>
                <a:spcPts val="0"/>
              </a:spcBef>
              <a:spcAft>
                <a:spcPts val="0"/>
              </a:spcAft>
              <a:buFont typeface="Webdings" panose="05030102010509060703" pitchFamily="18" charset="2"/>
              <a:buChar char=""/>
            </a:pPr>
            <a:r>
              <a:rPr lang="en-US" dirty="0">
                <a:effectLst/>
                <a:latin typeface="+mj-lt"/>
                <a:ea typeface="Times New Roman" panose="02020603050405020304" pitchFamily="18" charset="0"/>
                <a:cs typeface="Tahoma" panose="020B0604030504040204" pitchFamily="34" charset="0"/>
              </a:rPr>
              <a:t>To help with the flow of information to and from policy council in months when parent committees are not held, notes from monthly policy council meetings will be posted in socialization rooms in the parent corner. Parents will be encouraged to connect with their elected policy council member and utilize the parent suggestion forms, also located in the parent corner. </a:t>
            </a:r>
            <a:endParaRPr lang="en-US" sz="2800" dirty="0">
              <a:effectLst/>
              <a:latin typeface="+mj-lt"/>
              <a:ea typeface="Times New Roman" panose="02020603050405020304" pitchFamily="18" charset="0"/>
            </a:endParaRPr>
          </a:p>
        </p:txBody>
      </p:sp>
      <p:sp>
        <p:nvSpPr>
          <p:cNvPr id="4" name="TextBox 3">
            <a:extLst>
              <a:ext uri="{FF2B5EF4-FFF2-40B4-BE49-F238E27FC236}">
                <a16:creationId xmlns:a16="http://schemas.microsoft.com/office/drawing/2014/main" id="{699A3F80-9576-4723-8937-BBB1BB9F34CB}"/>
              </a:ext>
            </a:extLst>
          </p:cNvPr>
          <p:cNvSpPr txBox="1"/>
          <p:nvPr/>
        </p:nvSpPr>
        <p:spPr>
          <a:xfrm>
            <a:off x="2838450" y="5676900"/>
            <a:ext cx="8362950" cy="369332"/>
          </a:xfrm>
          <a:prstGeom prst="rect">
            <a:avLst/>
          </a:prstGeom>
          <a:noFill/>
        </p:spPr>
        <p:txBody>
          <a:bodyPr wrap="square" rtlCol="0">
            <a:spAutoFit/>
          </a:bodyPr>
          <a:lstStyle/>
          <a:p>
            <a:r>
              <a:rPr lang="en-US"/>
              <a:t>https://www.nmcaaehs.com/parent-involvement--social-services.html</a:t>
            </a:r>
            <a:endParaRPr lang="en-US" dirty="0"/>
          </a:p>
        </p:txBody>
      </p:sp>
    </p:spTree>
    <p:extLst>
      <p:ext uri="{BB962C8B-B14F-4D97-AF65-F5344CB8AC3E}">
        <p14:creationId xmlns:p14="http://schemas.microsoft.com/office/powerpoint/2010/main" val="140484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95BF-3036-4A4D-A0D0-0C2DB2DD7DC6}"/>
              </a:ext>
            </a:extLst>
          </p:cNvPr>
          <p:cNvSpPr>
            <a:spLocks noGrp="1"/>
          </p:cNvSpPr>
          <p:nvPr>
            <p:ph type="title"/>
          </p:nvPr>
        </p:nvSpPr>
        <p:spPr/>
        <p:txBody>
          <a:bodyPr/>
          <a:lstStyle/>
          <a:p>
            <a:r>
              <a:rPr lang="en-US" dirty="0"/>
              <a:t>Socialization Specialists</a:t>
            </a:r>
          </a:p>
        </p:txBody>
      </p:sp>
      <p:sp>
        <p:nvSpPr>
          <p:cNvPr id="3" name="Content Placeholder 2">
            <a:extLst>
              <a:ext uri="{FF2B5EF4-FFF2-40B4-BE49-F238E27FC236}">
                <a16:creationId xmlns:a16="http://schemas.microsoft.com/office/drawing/2014/main" id="{583FBFD7-5E9F-402D-AE2D-3C9E822A3389}"/>
              </a:ext>
            </a:extLst>
          </p:cNvPr>
          <p:cNvSpPr>
            <a:spLocks noGrp="1"/>
          </p:cNvSpPr>
          <p:nvPr>
            <p:ph idx="1"/>
          </p:nvPr>
        </p:nvSpPr>
        <p:spPr/>
        <p:txBody>
          <a:bodyPr/>
          <a:lstStyle/>
          <a:p>
            <a:r>
              <a:rPr lang="en-US" dirty="0"/>
              <a:t>Socialization Specialist is responsible for implementing socializations along with support from Child Family Specialists. </a:t>
            </a:r>
          </a:p>
          <a:p>
            <a:r>
              <a:rPr lang="en-US" dirty="0"/>
              <a:t>There are 2 Socialization Specialists</a:t>
            </a:r>
          </a:p>
          <a:p>
            <a:pPr lvl="1"/>
            <a:r>
              <a:rPr lang="en-US" dirty="0"/>
              <a:t>Northern Socialization Specialist serves Roscommon, Wexford, Missaukee, Benzie, Leelanau.</a:t>
            </a:r>
          </a:p>
          <a:p>
            <a:pPr lvl="1"/>
            <a:r>
              <a:rPr lang="en-US" dirty="0"/>
              <a:t>Southern Socialization Specialist serves Grand Traverse, Antrim, Kalkaska, Emmet, Charlevoix. </a:t>
            </a:r>
          </a:p>
        </p:txBody>
      </p:sp>
    </p:spTree>
    <p:extLst>
      <p:ext uri="{BB962C8B-B14F-4D97-AF65-F5344CB8AC3E}">
        <p14:creationId xmlns:p14="http://schemas.microsoft.com/office/powerpoint/2010/main" val="72118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CBCE-7044-4FB1-A7F8-A4F037DCA1B5}"/>
              </a:ext>
            </a:extLst>
          </p:cNvPr>
          <p:cNvSpPr>
            <a:spLocks noGrp="1"/>
          </p:cNvSpPr>
          <p:nvPr>
            <p:ph type="title"/>
          </p:nvPr>
        </p:nvSpPr>
        <p:spPr/>
        <p:txBody>
          <a:bodyPr/>
          <a:lstStyle/>
          <a:p>
            <a:r>
              <a:rPr lang="en-US" dirty="0"/>
              <a:t>General Information</a:t>
            </a:r>
          </a:p>
        </p:txBody>
      </p:sp>
      <p:sp>
        <p:nvSpPr>
          <p:cNvPr id="3" name="Content Placeholder 2">
            <a:extLst>
              <a:ext uri="{FF2B5EF4-FFF2-40B4-BE49-F238E27FC236}">
                <a16:creationId xmlns:a16="http://schemas.microsoft.com/office/drawing/2014/main" id="{750C4F07-9DC5-49B8-8B41-8E0838E45186}"/>
              </a:ext>
            </a:extLst>
          </p:cNvPr>
          <p:cNvSpPr>
            <a:spLocks noGrp="1"/>
          </p:cNvSpPr>
          <p:nvPr>
            <p:ph idx="1"/>
          </p:nvPr>
        </p:nvSpPr>
        <p:spPr>
          <a:xfrm>
            <a:off x="1295401" y="2556931"/>
            <a:ext cx="9601196" cy="3605743"/>
          </a:xfrm>
        </p:spPr>
        <p:txBody>
          <a:bodyPr>
            <a:normAutofit fontScale="92500" lnSpcReduction="10000"/>
          </a:bodyPr>
          <a:lstStyle/>
          <a:p>
            <a:r>
              <a:rPr lang="en-US" sz="1800" dirty="0">
                <a:latin typeface="+mj-lt"/>
              </a:rPr>
              <a:t>Socializations are 90 minutes in length</a:t>
            </a:r>
          </a:p>
          <a:p>
            <a:r>
              <a:rPr lang="en-US" sz="1800" dirty="0">
                <a:latin typeface="+mj-lt"/>
              </a:rPr>
              <a:t>22 socializations per county per year</a:t>
            </a:r>
          </a:p>
          <a:p>
            <a:r>
              <a:rPr lang="en-US" sz="1800" dirty="0">
                <a:effectLst/>
                <a:latin typeface="+mj-lt"/>
                <a:ea typeface="Times New Roman" panose="02020603050405020304" pitchFamily="18" charset="0"/>
                <a:cs typeface="Tahoma" panose="020B0604030504040204" pitchFamily="34" charset="0"/>
              </a:rPr>
              <a:t>Group socializations will be planned jointly with families.  They will be designed to encourage parents to share experiences related to their children’s development with other parents in order to strengthen parent-child relationships and help promote parents understanding of child development.   </a:t>
            </a:r>
            <a:endParaRPr lang="en-US" sz="1800" dirty="0">
              <a:latin typeface="+mj-lt"/>
              <a:ea typeface="Times New Roman" panose="02020603050405020304" pitchFamily="18" charset="0"/>
            </a:endParaRPr>
          </a:p>
          <a:p>
            <a:r>
              <a:rPr lang="en-US" sz="1800" dirty="0">
                <a:effectLst/>
                <a:latin typeface="+mj-lt"/>
                <a:ea typeface="Times New Roman" panose="02020603050405020304" pitchFamily="18" charset="0"/>
                <a:cs typeface="Tahoma" panose="020B0604030504040204" pitchFamily="34" charset="0"/>
              </a:rPr>
              <a:t>Socialization activities must be intentionally aligned to the home-based curriculum (PAT), school readiness goals, and the Head Start Early Learning Outcomes Framework. </a:t>
            </a:r>
            <a:endParaRPr lang="en-US" sz="1800" dirty="0">
              <a:latin typeface="+mj-lt"/>
              <a:ea typeface="Times New Roman" panose="02020603050405020304" pitchFamily="18" charset="0"/>
            </a:endParaRPr>
          </a:p>
          <a:p>
            <a:r>
              <a:rPr lang="en-US" sz="1800" dirty="0">
                <a:effectLst/>
                <a:latin typeface="+mj-lt"/>
                <a:ea typeface="Times New Roman" panose="02020603050405020304" pitchFamily="18" charset="0"/>
                <a:cs typeface="Tahoma" panose="020B0604030504040204" pitchFamily="34" charset="0"/>
              </a:rPr>
              <a:t>The socialization planning process and components are to be documented on the Socialization Plan. </a:t>
            </a:r>
          </a:p>
          <a:p>
            <a:r>
              <a:rPr lang="en-US" sz="1800" dirty="0">
                <a:effectLst/>
                <a:latin typeface="+mj-lt"/>
                <a:ea typeface="Times New Roman" panose="02020603050405020304" pitchFamily="18" charset="0"/>
                <a:cs typeface="Tahoma" panose="020B0604030504040204" pitchFamily="34" charset="0"/>
              </a:rPr>
              <a:t>Community partners can be a part of the planning when possible</a:t>
            </a:r>
          </a:p>
          <a:p>
            <a:r>
              <a:rPr lang="en-US" sz="1800" dirty="0">
                <a:effectLst/>
                <a:latin typeface="+mj-lt"/>
                <a:ea typeface="Times New Roman" panose="02020603050405020304" pitchFamily="18" charset="0"/>
                <a:cs typeface="Tahoma" panose="020B0604030504040204" pitchFamily="34" charset="0"/>
              </a:rPr>
              <a:t>To reduce barriers to participate in socializations, enrolled families attending socialization will be offered a $10 gas card or a bus pass when they are in person.</a:t>
            </a:r>
            <a:endParaRPr lang="en-US" sz="1800" dirty="0">
              <a:effectLst/>
              <a:latin typeface="+mj-lt"/>
              <a:ea typeface="Times New Roman" panose="02020603050405020304" pitchFamily="18" charset="0"/>
            </a:endParaRPr>
          </a:p>
          <a:p>
            <a:endParaRPr lang="en-US" sz="1800" dirty="0">
              <a:effectLst/>
              <a:ea typeface="Times New Roman" panose="02020603050405020304" pitchFamily="18" charset="0"/>
            </a:endParaRPr>
          </a:p>
        </p:txBody>
      </p:sp>
    </p:spTree>
    <p:extLst>
      <p:ext uri="{BB962C8B-B14F-4D97-AF65-F5344CB8AC3E}">
        <p14:creationId xmlns:p14="http://schemas.microsoft.com/office/powerpoint/2010/main" val="175078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B682-FD2C-411E-AC83-33B97C239928}"/>
              </a:ext>
            </a:extLst>
          </p:cNvPr>
          <p:cNvSpPr>
            <a:spLocks noGrp="1"/>
          </p:cNvSpPr>
          <p:nvPr>
            <p:ph type="title"/>
          </p:nvPr>
        </p:nvSpPr>
        <p:spPr>
          <a:xfrm>
            <a:off x="1295401" y="1253065"/>
            <a:ext cx="9601196" cy="1303867"/>
          </a:xfrm>
        </p:spPr>
        <p:txBody>
          <a:bodyPr>
            <a:normAutofit fontScale="90000"/>
          </a:bodyPr>
          <a:lstStyle/>
          <a:p>
            <a:r>
              <a:rPr lang="en-US" sz="4000" b="0" i="0" u="none" strike="noStrike" dirty="0">
                <a:solidFill>
                  <a:srgbClr val="007B8D"/>
                </a:solidFill>
                <a:effectLst/>
                <a:latin typeface="Lato"/>
                <a:hlinkClick r:id="rId2" tooltip="Go to the webpage"/>
              </a:rPr>
              <a:t>Education in home-based programs, 45 CFR §1302.35</a:t>
            </a:r>
            <a:r>
              <a:rPr lang="en-US" sz="4000" b="0" i="0" dirty="0">
                <a:solidFill>
                  <a:srgbClr val="222222"/>
                </a:solidFill>
                <a:effectLst/>
                <a:latin typeface="Lato"/>
              </a:rPr>
              <a:t>, tells us group socializations must:</a:t>
            </a:r>
            <a:br>
              <a:rPr lang="en-US" b="0" i="0" dirty="0">
                <a:solidFill>
                  <a:srgbClr val="222222"/>
                </a:solidFill>
                <a:effectLst/>
                <a:latin typeface="Lato"/>
              </a:rPr>
            </a:br>
            <a:endParaRPr lang="en-US" dirty="0"/>
          </a:p>
        </p:txBody>
      </p:sp>
      <p:sp>
        <p:nvSpPr>
          <p:cNvPr id="3" name="Content Placeholder 2">
            <a:extLst>
              <a:ext uri="{FF2B5EF4-FFF2-40B4-BE49-F238E27FC236}">
                <a16:creationId xmlns:a16="http://schemas.microsoft.com/office/drawing/2014/main" id="{178C520E-3C26-43E4-8E56-810664D6F13A}"/>
              </a:ext>
            </a:extLst>
          </p:cNvPr>
          <p:cNvSpPr>
            <a:spLocks noGrp="1"/>
          </p:cNvSpPr>
          <p:nvPr>
            <p:ph idx="1"/>
          </p:nvPr>
        </p:nvSpPr>
        <p:spPr/>
        <p:txBody>
          <a:bodyPr>
            <a:normAutofit fontScale="92500"/>
          </a:bodyPr>
          <a:lstStyle/>
          <a:p>
            <a:pPr algn="l">
              <a:buFont typeface="Arial" panose="020B0604020202020204" pitchFamily="34" charset="0"/>
              <a:buChar char="•"/>
            </a:pPr>
            <a:r>
              <a:rPr lang="en-US" b="0" i="0" dirty="0">
                <a:solidFill>
                  <a:srgbClr val="222222"/>
                </a:solidFill>
                <a:effectLst/>
                <a:latin typeface="Lato"/>
              </a:rPr>
              <a:t>Promote the parent's role as the child's teacher through experiences focused on the parent-child relationship</a:t>
            </a:r>
          </a:p>
          <a:p>
            <a:pPr algn="l">
              <a:buFont typeface="Arial" panose="020B0604020202020204" pitchFamily="34" charset="0"/>
              <a:buChar char="•"/>
            </a:pPr>
            <a:r>
              <a:rPr lang="en-US" b="0" i="0" dirty="0">
                <a:solidFill>
                  <a:srgbClr val="222222"/>
                </a:solidFill>
                <a:effectLst/>
                <a:latin typeface="Lato"/>
              </a:rPr>
              <a:t>Focus on the family's traditions, culture, values and beliefs, as appropriate</a:t>
            </a:r>
          </a:p>
          <a:p>
            <a:pPr algn="l">
              <a:buFont typeface="Arial" panose="020B0604020202020204" pitchFamily="34" charset="0"/>
              <a:buChar char="•"/>
            </a:pPr>
            <a:r>
              <a:rPr lang="en-US" b="0" i="0" dirty="0">
                <a:solidFill>
                  <a:srgbClr val="222222"/>
                </a:solidFill>
                <a:effectLst/>
                <a:latin typeface="Lato"/>
              </a:rPr>
              <a:t>Be planned jointly with families </a:t>
            </a:r>
            <a:r>
              <a:rPr lang="en-US" sz="1500" b="1" i="0" dirty="0">
                <a:solidFill>
                  <a:schemeClr val="accent2"/>
                </a:solidFill>
                <a:effectLst/>
                <a:latin typeface="Lato"/>
              </a:rPr>
              <a:t>(CFS Socialization interests of families are discussed monthly with CFS)</a:t>
            </a:r>
            <a:endParaRPr lang="en-US" sz="2200" b="1" i="0" dirty="0">
              <a:solidFill>
                <a:schemeClr val="accent2"/>
              </a:solidFill>
              <a:effectLst/>
              <a:latin typeface="Lato"/>
            </a:endParaRPr>
          </a:p>
          <a:p>
            <a:pPr algn="l">
              <a:buFont typeface="Arial" panose="020B0604020202020204" pitchFamily="34" charset="0"/>
              <a:buChar char="•"/>
            </a:pPr>
            <a:r>
              <a:rPr lang="en-US" b="0" i="0" dirty="0">
                <a:solidFill>
                  <a:srgbClr val="222222"/>
                </a:solidFill>
                <a:effectLst/>
                <a:latin typeface="Lato"/>
              </a:rPr>
              <a:t>Be conducted with both child and parent participation</a:t>
            </a:r>
          </a:p>
          <a:p>
            <a:pPr algn="l">
              <a:buFont typeface="Arial" panose="020B0604020202020204" pitchFamily="34" charset="0"/>
              <a:buChar char="•"/>
            </a:pPr>
            <a:r>
              <a:rPr lang="en-US" b="0" i="0" dirty="0">
                <a:solidFill>
                  <a:srgbClr val="222222"/>
                </a:solidFill>
                <a:effectLst/>
                <a:latin typeface="Lato"/>
              </a:rPr>
              <a:t>Occur in a classroom, community facility, home, or field trip setting as appropriate </a:t>
            </a:r>
            <a:r>
              <a:rPr lang="en-US" sz="2200" b="0" i="0" dirty="0">
                <a:solidFill>
                  <a:schemeClr val="accent2"/>
                </a:solidFill>
                <a:effectLst/>
                <a:latin typeface="Lato"/>
              </a:rPr>
              <a:t>(Each county has a designated socialization space)</a:t>
            </a:r>
          </a:p>
          <a:p>
            <a:endParaRPr lang="en-US" dirty="0"/>
          </a:p>
        </p:txBody>
      </p:sp>
      <p:sp>
        <p:nvSpPr>
          <p:cNvPr id="4" name="TextBox 3">
            <a:extLst>
              <a:ext uri="{FF2B5EF4-FFF2-40B4-BE49-F238E27FC236}">
                <a16:creationId xmlns:a16="http://schemas.microsoft.com/office/drawing/2014/main" id="{25129EA0-E3F4-428C-9736-2840EAE5060D}"/>
              </a:ext>
            </a:extLst>
          </p:cNvPr>
          <p:cNvSpPr txBox="1"/>
          <p:nvPr/>
        </p:nvSpPr>
        <p:spPr>
          <a:xfrm>
            <a:off x="2009775" y="5875868"/>
            <a:ext cx="8610600" cy="338554"/>
          </a:xfrm>
          <a:prstGeom prst="rect">
            <a:avLst/>
          </a:prstGeom>
          <a:noFill/>
        </p:spPr>
        <p:txBody>
          <a:bodyPr wrap="square" rtlCol="0">
            <a:spAutoFit/>
          </a:bodyPr>
          <a:lstStyle/>
          <a:p>
            <a:r>
              <a:rPr lang="en-US" sz="1600" dirty="0"/>
              <a:t>https://eclkc.ohs.acf.hhs.gov/teaching-practices/home-visitors-handbook/group-socializations</a:t>
            </a:r>
          </a:p>
        </p:txBody>
      </p:sp>
    </p:spTree>
    <p:extLst>
      <p:ext uri="{BB962C8B-B14F-4D97-AF65-F5344CB8AC3E}">
        <p14:creationId xmlns:p14="http://schemas.microsoft.com/office/powerpoint/2010/main" val="306262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E821-21C8-4652-A419-25694701342A}"/>
              </a:ext>
            </a:extLst>
          </p:cNvPr>
          <p:cNvSpPr>
            <a:spLocks noGrp="1"/>
          </p:cNvSpPr>
          <p:nvPr>
            <p:ph type="title"/>
          </p:nvPr>
        </p:nvSpPr>
        <p:spPr/>
        <p:txBody>
          <a:bodyPr>
            <a:normAutofit fontScale="90000"/>
          </a:bodyPr>
          <a:lstStyle/>
          <a:p>
            <a:r>
              <a:rPr lang="en-US" dirty="0"/>
              <a:t>Group Socializations must be structured to:</a:t>
            </a:r>
          </a:p>
        </p:txBody>
      </p:sp>
      <p:sp>
        <p:nvSpPr>
          <p:cNvPr id="3" name="TextBox 2">
            <a:extLst>
              <a:ext uri="{FF2B5EF4-FFF2-40B4-BE49-F238E27FC236}">
                <a16:creationId xmlns:a16="http://schemas.microsoft.com/office/drawing/2014/main" id="{E3A1C2E1-B021-4BC9-86C2-B93DD70C96BA}"/>
              </a:ext>
            </a:extLst>
          </p:cNvPr>
          <p:cNvSpPr txBox="1"/>
          <p:nvPr/>
        </p:nvSpPr>
        <p:spPr>
          <a:xfrm>
            <a:off x="1581150" y="2590800"/>
            <a:ext cx="9686925" cy="1938992"/>
          </a:xfrm>
          <a:prstGeom prst="rect">
            <a:avLst/>
          </a:prstGeom>
          <a:noFill/>
        </p:spPr>
        <p:txBody>
          <a:bodyPr wrap="square" rtlCol="0">
            <a:spAutoFit/>
          </a:bodyPr>
          <a:lstStyle/>
          <a:p>
            <a:pPr algn="l">
              <a:buFont typeface="Arial" panose="020B0604020202020204" pitchFamily="34" charset="0"/>
              <a:buChar char="•"/>
            </a:pPr>
            <a:r>
              <a:rPr lang="en-US" sz="2400" b="0" i="0" dirty="0">
                <a:solidFill>
                  <a:srgbClr val="222222"/>
                </a:solidFill>
                <a:effectLst/>
                <a:latin typeface="+mj-lt"/>
              </a:rPr>
              <a:t>Provide age-appropriate activities that align with the ELOF and the home-based curriculum</a:t>
            </a:r>
          </a:p>
          <a:p>
            <a:pPr algn="l">
              <a:buFont typeface="Arial" panose="020B0604020202020204" pitchFamily="34" charset="0"/>
              <a:buChar char="•"/>
            </a:pPr>
            <a:r>
              <a:rPr lang="en-US" sz="2400" b="0" i="0" dirty="0">
                <a:solidFill>
                  <a:srgbClr val="222222"/>
                </a:solidFill>
                <a:effectLst/>
                <a:latin typeface="+mj-lt"/>
              </a:rPr>
              <a:t>Encourage parents to share experiences related to their child's development with other parents in order to strengthen parent-child relationships and to help promote parent understanding of child development</a:t>
            </a:r>
          </a:p>
        </p:txBody>
      </p:sp>
      <p:sp>
        <p:nvSpPr>
          <p:cNvPr id="4" name="TextBox 3">
            <a:extLst>
              <a:ext uri="{FF2B5EF4-FFF2-40B4-BE49-F238E27FC236}">
                <a16:creationId xmlns:a16="http://schemas.microsoft.com/office/drawing/2014/main" id="{D64A58BB-E971-47A6-A768-AE25DD1C46BE}"/>
              </a:ext>
            </a:extLst>
          </p:cNvPr>
          <p:cNvSpPr txBox="1"/>
          <p:nvPr/>
        </p:nvSpPr>
        <p:spPr>
          <a:xfrm>
            <a:off x="2009775" y="5875868"/>
            <a:ext cx="8610600" cy="338554"/>
          </a:xfrm>
          <a:prstGeom prst="rect">
            <a:avLst/>
          </a:prstGeom>
          <a:noFill/>
        </p:spPr>
        <p:txBody>
          <a:bodyPr wrap="square" rtlCol="0">
            <a:spAutoFit/>
          </a:bodyPr>
          <a:lstStyle/>
          <a:p>
            <a:r>
              <a:rPr lang="en-US" sz="1600" dirty="0"/>
              <a:t>https://eclkc.ohs.acf.hhs.gov/teaching-practices/home-visitors-handbook/group-socializations</a:t>
            </a:r>
          </a:p>
        </p:txBody>
      </p:sp>
    </p:spTree>
    <p:extLst>
      <p:ext uri="{BB962C8B-B14F-4D97-AF65-F5344CB8AC3E}">
        <p14:creationId xmlns:p14="http://schemas.microsoft.com/office/powerpoint/2010/main" val="1137882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7DE0-6687-4DE6-92FE-707DDF0469C5}"/>
              </a:ext>
            </a:extLst>
          </p:cNvPr>
          <p:cNvSpPr>
            <a:spLocks noGrp="1"/>
          </p:cNvSpPr>
          <p:nvPr>
            <p:ph type="ctrTitle"/>
          </p:nvPr>
        </p:nvSpPr>
        <p:spPr/>
        <p:txBody>
          <a:bodyPr/>
          <a:lstStyle/>
          <a:p>
            <a:r>
              <a:rPr lang="en-US" dirty="0"/>
              <a:t>Safety</a:t>
            </a:r>
          </a:p>
        </p:txBody>
      </p:sp>
      <p:sp>
        <p:nvSpPr>
          <p:cNvPr id="3" name="Subtitle 2">
            <a:extLst>
              <a:ext uri="{FF2B5EF4-FFF2-40B4-BE49-F238E27FC236}">
                <a16:creationId xmlns:a16="http://schemas.microsoft.com/office/drawing/2014/main" id="{237C1097-2FCA-4996-8B5E-6C2611A9D5F8}"/>
              </a:ext>
            </a:extLst>
          </p:cNvPr>
          <p:cNvSpPr>
            <a:spLocks noGrp="1"/>
          </p:cNvSpPr>
          <p:nvPr>
            <p:ph type="subTitle" idx="1"/>
          </p:nvPr>
        </p:nvSpPr>
        <p:spPr/>
        <p:txBody>
          <a:bodyPr>
            <a:normAutofit fontScale="85000" lnSpcReduction="20000"/>
          </a:bodyPr>
          <a:lstStyle/>
          <a:p>
            <a:r>
              <a:rPr lang="en-US" b="0" i="0" u="sng" dirty="0">
                <a:solidFill>
                  <a:srgbClr val="007B8D"/>
                </a:solidFill>
                <a:effectLst/>
                <a:latin typeface="Lato"/>
                <a:hlinkClick r:id="rId2" tooltip="Go to the webpages"/>
              </a:rPr>
              <a:t>Safety practices, 45 CFR §1302.47</a:t>
            </a:r>
            <a:r>
              <a:rPr lang="en-US" b="0" i="0" dirty="0">
                <a:solidFill>
                  <a:srgbClr val="222222"/>
                </a:solidFill>
                <a:effectLst/>
                <a:latin typeface="Lato"/>
              </a:rPr>
              <a:t>, outlines the safety requirements for group socializations. The areas for learning, playing, sleeping, toileting, preparing food, and eating in facilities used for group socializations in the home-based option must meet the safety standards (45 CFR §1302.47(1)(ii)–(viii)).</a:t>
            </a:r>
            <a:endParaRPr lang="en-US" dirty="0"/>
          </a:p>
        </p:txBody>
      </p:sp>
      <p:sp>
        <p:nvSpPr>
          <p:cNvPr id="4" name="TextBox 3">
            <a:extLst>
              <a:ext uri="{FF2B5EF4-FFF2-40B4-BE49-F238E27FC236}">
                <a16:creationId xmlns:a16="http://schemas.microsoft.com/office/drawing/2014/main" id="{C8171462-2B1E-4BC2-8F47-54EF9C3A1EE5}"/>
              </a:ext>
            </a:extLst>
          </p:cNvPr>
          <p:cNvSpPr txBox="1"/>
          <p:nvPr/>
        </p:nvSpPr>
        <p:spPr>
          <a:xfrm>
            <a:off x="2171700" y="6390218"/>
            <a:ext cx="8610600" cy="338554"/>
          </a:xfrm>
          <a:prstGeom prst="rect">
            <a:avLst/>
          </a:prstGeom>
          <a:noFill/>
        </p:spPr>
        <p:txBody>
          <a:bodyPr wrap="square" rtlCol="0">
            <a:spAutoFit/>
          </a:bodyPr>
          <a:lstStyle/>
          <a:p>
            <a:r>
              <a:rPr lang="en-US" sz="1600" dirty="0"/>
              <a:t>https://eclkc.ohs.acf.hhs.gov/teaching-practices/home-visitors-handbook/group-socializations</a:t>
            </a:r>
          </a:p>
        </p:txBody>
      </p:sp>
    </p:spTree>
    <p:extLst>
      <p:ext uri="{BB962C8B-B14F-4D97-AF65-F5344CB8AC3E}">
        <p14:creationId xmlns:p14="http://schemas.microsoft.com/office/powerpoint/2010/main" val="423430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CA4C2F-171E-43A9-9827-F4A22DE1712E}"/>
              </a:ext>
            </a:extLst>
          </p:cNvPr>
          <p:cNvSpPr>
            <a:spLocks noGrp="1"/>
          </p:cNvSpPr>
          <p:nvPr>
            <p:ph type="title"/>
          </p:nvPr>
        </p:nvSpPr>
        <p:spPr>
          <a:xfrm>
            <a:off x="804421" y="796374"/>
            <a:ext cx="10583158" cy="880027"/>
          </a:xfrm>
        </p:spPr>
        <p:txBody>
          <a:bodyPr>
            <a:normAutofit/>
          </a:bodyPr>
          <a:lstStyle/>
          <a:p>
            <a:r>
              <a:rPr lang="en-US">
                <a:solidFill>
                  <a:srgbClr val="FFFFFF"/>
                </a:solidFill>
              </a:rPr>
              <a:t>Safety </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623BE2-2D50-47E5-B0FA-FB0CE96D0E3B}"/>
              </a:ext>
            </a:extLst>
          </p:cNvPr>
          <p:cNvSpPr>
            <a:spLocks noGrp="1"/>
          </p:cNvSpPr>
          <p:nvPr>
            <p:ph idx="1"/>
          </p:nvPr>
        </p:nvSpPr>
        <p:spPr>
          <a:xfrm>
            <a:off x="650746" y="2881885"/>
            <a:ext cx="11307574" cy="3874515"/>
          </a:xfrm>
        </p:spPr>
        <p:txBody>
          <a:bodyPr>
            <a:normAutofit fontScale="92500" lnSpcReduction="10000"/>
          </a:bodyPr>
          <a:lstStyle/>
          <a:p>
            <a:pPr>
              <a:lnSpc>
                <a:spcPct val="90000"/>
              </a:lnSpc>
            </a:pPr>
            <a:r>
              <a:rPr lang="en-US" sz="1300" b="0" i="0" dirty="0">
                <a:effectLst/>
                <a:latin typeface="Lato"/>
              </a:rPr>
              <a:t>1) </a:t>
            </a:r>
            <a:r>
              <a:rPr lang="en-US" sz="1300" b="0" i="1" dirty="0">
                <a:effectLst/>
                <a:latin typeface="Lato"/>
              </a:rPr>
              <a:t>Facilities</a:t>
            </a:r>
            <a:r>
              <a:rPr lang="en-US" sz="1300" b="0" i="0" dirty="0">
                <a:effectLst/>
                <a:latin typeface="Lato"/>
              </a:rPr>
              <a:t>. All facilities where children are served, including areas for learning, playing, sleeping, toileting, and eating are, at a minimum:</a:t>
            </a:r>
          </a:p>
          <a:p>
            <a:pPr>
              <a:lnSpc>
                <a:spcPct val="90000"/>
              </a:lnSpc>
            </a:pPr>
            <a:r>
              <a:rPr lang="en-US" sz="1300" b="0" i="0" dirty="0">
                <a:effectLst/>
                <a:latin typeface="Lato"/>
              </a:rPr>
              <a:t>(</a:t>
            </a:r>
            <a:r>
              <a:rPr lang="en-US" sz="1300" b="0" i="0" dirty="0" err="1">
                <a:effectLst/>
                <a:latin typeface="Lato"/>
              </a:rPr>
              <a:t>i</a:t>
            </a:r>
            <a:r>
              <a:rPr lang="en-US" sz="1300" b="0" i="0" dirty="0">
                <a:effectLst/>
                <a:latin typeface="Lato"/>
              </a:rPr>
              <a:t>) </a:t>
            </a:r>
            <a:r>
              <a:rPr lang="en-US" sz="1300" b="1" i="0" dirty="0">
                <a:effectLst/>
                <a:latin typeface="Lato"/>
              </a:rPr>
              <a:t>Meet licensing requirements </a:t>
            </a:r>
            <a:r>
              <a:rPr lang="en-US" sz="1300" b="0" i="0" dirty="0">
                <a:effectLst/>
                <a:latin typeface="Lato"/>
              </a:rPr>
              <a:t>in accordance with §§</a:t>
            </a:r>
            <a:r>
              <a:rPr lang="en-US" sz="1300" b="0" i="0" u="none" strike="noStrike" dirty="0">
                <a:effectLst/>
                <a:latin typeface="Lato"/>
                <a:hlinkClick r:id="rId3" tooltip="Go to the webpage"/>
              </a:rPr>
              <a:t>1302.21</a:t>
            </a:r>
            <a:r>
              <a:rPr lang="en-US" sz="1300" b="0" i="0" dirty="0">
                <a:effectLst/>
                <a:latin typeface="Lato"/>
              </a:rPr>
              <a:t>(d)(1) and </a:t>
            </a:r>
            <a:r>
              <a:rPr lang="en-US" sz="1300" b="0" i="0" u="none" strike="noStrike" dirty="0">
                <a:effectLst/>
                <a:latin typeface="Lato"/>
                <a:hlinkClick r:id="rId4" tooltip="Go to the webpage"/>
              </a:rPr>
              <a:t>1302.23</a:t>
            </a:r>
            <a:r>
              <a:rPr lang="en-US" sz="1300" b="0" i="0" dirty="0">
                <a:effectLst/>
                <a:latin typeface="Lato"/>
              </a:rPr>
              <a:t>(d); (EHS </a:t>
            </a:r>
            <a:r>
              <a:rPr lang="en-US" sz="1300" dirty="0">
                <a:latin typeface="Lato"/>
              </a:rPr>
              <a:t>Socialization sites are not licensed sites)</a:t>
            </a:r>
            <a:endParaRPr lang="en-US" sz="1300" b="0" i="0" dirty="0">
              <a:effectLst/>
              <a:latin typeface="Lato"/>
            </a:endParaRPr>
          </a:p>
          <a:p>
            <a:pPr>
              <a:lnSpc>
                <a:spcPct val="90000"/>
              </a:lnSpc>
            </a:pPr>
            <a:r>
              <a:rPr lang="en-US" sz="1300" b="0" i="0" dirty="0">
                <a:effectLst/>
                <a:latin typeface="Lato"/>
              </a:rPr>
              <a:t>(ii) Clean and free from pests;</a:t>
            </a:r>
          </a:p>
          <a:p>
            <a:pPr>
              <a:lnSpc>
                <a:spcPct val="90000"/>
              </a:lnSpc>
            </a:pPr>
            <a:r>
              <a:rPr lang="en-US" sz="1300" b="0" i="0" dirty="0">
                <a:effectLst/>
                <a:latin typeface="Lato"/>
              </a:rPr>
              <a:t>(iii) Free from pollutants, hazards and toxins that are accessible to children and could endanger children’s safety;</a:t>
            </a:r>
          </a:p>
          <a:p>
            <a:pPr>
              <a:lnSpc>
                <a:spcPct val="90000"/>
              </a:lnSpc>
            </a:pPr>
            <a:r>
              <a:rPr lang="en-US" sz="1300" b="0" i="0" dirty="0">
                <a:effectLst/>
                <a:latin typeface="Lato"/>
              </a:rPr>
              <a:t>(iv) Designed to prevent child injury and free from hazards, including choking, strangulation, electrical, and drowning hazards, hazards posed by appliances and all other safety hazards;</a:t>
            </a:r>
          </a:p>
          <a:p>
            <a:pPr>
              <a:lnSpc>
                <a:spcPct val="90000"/>
              </a:lnSpc>
            </a:pPr>
            <a:r>
              <a:rPr lang="en-US" sz="1300" b="0" i="0" dirty="0">
                <a:effectLst/>
                <a:latin typeface="Lato"/>
              </a:rPr>
              <a:t>(v) Well lit, including emergency lighting;</a:t>
            </a:r>
          </a:p>
          <a:p>
            <a:pPr>
              <a:lnSpc>
                <a:spcPct val="90000"/>
              </a:lnSpc>
            </a:pPr>
            <a:r>
              <a:rPr lang="en-US" sz="1300" b="0" i="0" dirty="0">
                <a:effectLst/>
                <a:latin typeface="Lato"/>
              </a:rPr>
              <a:t>(vi) </a:t>
            </a:r>
            <a:r>
              <a:rPr lang="en-US" sz="1300" b="1" i="0" dirty="0">
                <a:effectLst/>
                <a:latin typeface="Lato"/>
              </a:rPr>
              <a:t>Equipped with safety supplies that are readily accessible to staff, including, at a minimum, fully-equipped and up-to-date first aid kits and appropriate fire safety supplies;</a:t>
            </a:r>
          </a:p>
          <a:p>
            <a:pPr>
              <a:lnSpc>
                <a:spcPct val="90000"/>
              </a:lnSpc>
            </a:pPr>
            <a:r>
              <a:rPr lang="en-US" sz="1300" b="0" i="0" dirty="0">
                <a:effectLst/>
                <a:latin typeface="Lato"/>
              </a:rPr>
              <a:t>(vii) Free from firearms or other weapons that are accessible to children;</a:t>
            </a:r>
          </a:p>
          <a:p>
            <a:pPr>
              <a:lnSpc>
                <a:spcPct val="90000"/>
              </a:lnSpc>
            </a:pPr>
            <a:r>
              <a:rPr lang="en-US" sz="1300" b="1" i="0" dirty="0">
                <a:effectLst/>
                <a:latin typeface="Lato"/>
              </a:rPr>
              <a:t>(viii) Designed to separate toileting and diapering areas from areas for preparing food, cooking, eating, or children’s activities; and,</a:t>
            </a:r>
          </a:p>
          <a:p>
            <a:pPr>
              <a:lnSpc>
                <a:spcPct val="90000"/>
              </a:lnSpc>
            </a:pPr>
            <a:r>
              <a:rPr lang="en-US" sz="1300" b="0" i="0" dirty="0">
                <a:effectLst/>
                <a:latin typeface="Lato"/>
              </a:rPr>
              <a:t>(ix) </a:t>
            </a:r>
            <a:r>
              <a:rPr lang="en-US" sz="1300" b="1" i="0" dirty="0">
                <a:effectLst/>
                <a:latin typeface="Lato"/>
              </a:rPr>
              <a:t>Kept safe through an ongoing system of preventative maintenance.</a:t>
            </a:r>
          </a:p>
          <a:p>
            <a:pPr>
              <a:lnSpc>
                <a:spcPct val="90000"/>
              </a:lnSpc>
            </a:pPr>
            <a:endParaRPr lang="en-US" sz="1300" b="1" dirty="0">
              <a:latin typeface="Lato"/>
            </a:endParaRPr>
          </a:p>
          <a:p>
            <a:pPr marL="0" indent="0">
              <a:lnSpc>
                <a:spcPct val="90000"/>
              </a:lnSpc>
              <a:buNone/>
            </a:pPr>
            <a:r>
              <a:rPr lang="en-US" sz="1300" b="1" dirty="0">
                <a:effectLst/>
                <a:latin typeface="Arial Narrow" panose="020B0606020202030204" pitchFamily="34" charset="0"/>
                <a:ea typeface="Times New Roman" panose="02020603050405020304" pitchFamily="18" charset="0"/>
                <a:cs typeface="Tahoma" panose="020B0604030504040204" pitchFamily="34" charset="0"/>
              </a:rPr>
              <a:t>*The S.S will complete the EHS Safe Environment Checklist in November, March and July on the space/site where socializations are held most frequently.  This data is directly entered into Child Plus.*</a:t>
            </a:r>
            <a:endParaRPr lang="en-US" sz="1300" b="1" i="0" dirty="0">
              <a:effectLst/>
              <a:latin typeface="Lato"/>
            </a:endParaRPr>
          </a:p>
          <a:p>
            <a:pPr>
              <a:lnSpc>
                <a:spcPct val="90000"/>
              </a:lnSpc>
            </a:pPr>
            <a:endParaRPr lang="en-US" sz="800" dirty="0"/>
          </a:p>
        </p:txBody>
      </p:sp>
    </p:spTree>
    <p:extLst>
      <p:ext uri="{BB962C8B-B14F-4D97-AF65-F5344CB8AC3E}">
        <p14:creationId xmlns:p14="http://schemas.microsoft.com/office/powerpoint/2010/main" val="39565865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TotalTime>
  <Words>2544</Words>
  <Application>Microsoft Office PowerPoint</Application>
  <PresentationFormat>Widescreen</PresentationFormat>
  <Paragraphs>157</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Narrow</vt:lpstr>
      <vt:lpstr>Garamond</vt:lpstr>
      <vt:lpstr>Lato</vt:lpstr>
      <vt:lpstr>Symbol</vt:lpstr>
      <vt:lpstr>Times New Roman</vt:lpstr>
      <vt:lpstr>Webdings</vt:lpstr>
      <vt:lpstr>Organic</vt:lpstr>
      <vt:lpstr>Socializations</vt:lpstr>
      <vt:lpstr>General</vt:lpstr>
      <vt:lpstr>Socializations</vt:lpstr>
      <vt:lpstr>Socialization Specialists</vt:lpstr>
      <vt:lpstr>General Information</vt:lpstr>
      <vt:lpstr>Education in home-based programs, 45 CFR §1302.35, tells us group socializations must: </vt:lpstr>
      <vt:lpstr>Group Socializations must be structured to:</vt:lpstr>
      <vt:lpstr>Safety</vt:lpstr>
      <vt:lpstr>Safety </vt:lpstr>
      <vt:lpstr>Equipment and Materials </vt:lpstr>
      <vt:lpstr>Safety Training </vt:lpstr>
      <vt:lpstr>Hygiene Practices</vt:lpstr>
      <vt:lpstr>6) Hygiene practices. All staff systematically and routinely implement hygiene practices that at a minimum ensure: </vt:lpstr>
      <vt:lpstr>Safety</vt:lpstr>
      <vt:lpstr>PowerPoint Presentation</vt:lpstr>
      <vt:lpstr>Accident Reports </vt:lpstr>
      <vt:lpstr>Nutrition</vt:lpstr>
      <vt:lpstr>Office of Head Start Guidelines</vt:lpstr>
      <vt:lpstr>PowerPoint Presentation</vt:lpstr>
      <vt:lpstr>Nutrition  Weebly Resources</vt:lpstr>
      <vt:lpstr>Food Safety, Cleaning and Sanitizing. </vt:lpstr>
      <vt:lpstr>Curriculum</vt:lpstr>
      <vt:lpstr>NMCAA EHS </vt:lpstr>
      <vt:lpstr>PowerPoint Presentation</vt:lpstr>
      <vt:lpstr>CFS Requirements</vt:lpstr>
      <vt:lpstr>General CFS Requirements</vt:lpstr>
      <vt:lpstr>Weebly Resources</vt:lpstr>
      <vt:lpstr>Policy Council</vt:lpstr>
      <vt:lpstr>PowerPoint Presentation</vt:lpstr>
      <vt:lpstr>Weebly Resources</vt:lpstr>
      <vt:lpstr>Parent Committee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Socializations</dc:title>
  <dc:creator>Marissa Larson</dc:creator>
  <cp:lastModifiedBy>Marissa Larson</cp:lastModifiedBy>
  <cp:revision>1</cp:revision>
  <dcterms:created xsi:type="dcterms:W3CDTF">2020-12-08T15:37:36Z</dcterms:created>
  <dcterms:modified xsi:type="dcterms:W3CDTF">2020-12-08T15:39:01Z</dcterms:modified>
</cp:coreProperties>
</file>