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handoutMasterIdLst>
    <p:handoutMasterId r:id="rId58"/>
  </p:handoutMasterIdLst>
  <p:sldIdLst>
    <p:sldId id="260" r:id="rId2"/>
    <p:sldId id="315" r:id="rId3"/>
    <p:sldId id="256" r:id="rId4"/>
    <p:sldId id="258" r:id="rId5"/>
    <p:sldId id="317" r:id="rId6"/>
    <p:sldId id="299" r:id="rId7"/>
    <p:sldId id="301" r:id="rId8"/>
    <p:sldId id="302" r:id="rId9"/>
    <p:sldId id="270" r:id="rId10"/>
    <p:sldId id="279" r:id="rId11"/>
    <p:sldId id="280" r:id="rId12"/>
    <p:sldId id="281" r:id="rId13"/>
    <p:sldId id="282" r:id="rId14"/>
    <p:sldId id="283" r:id="rId15"/>
    <p:sldId id="284" r:id="rId16"/>
    <p:sldId id="285" r:id="rId17"/>
    <p:sldId id="286" r:id="rId18"/>
    <p:sldId id="287" r:id="rId19"/>
    <p:sldId id="288" r:id="rId20"/>
    <p:sldId id="289" r:id="rId21"/>
    <p:sldId id="273" r:id="rId22"/>
    <p:sldId id="290" r:id="rId23"/>
    <p:sldId id="262" r:id="rId24"/>
    <p:sldId id="263" r:id="rId25"/>
    <p:sldId id="264" r:id="rId26"/>
    <p:sldId id="265" r:id="rId27"/>
    <p:sldId id="316" r:id="rId28"/>
    <p:sldId id="266" r:id="rId29"/>
    <p:sldId id="267" r:id="rId30"/>
    <p:sldId id="268" r:id="rId31"/>
    <p:sldId id="272" r:id="rId32"/>
    <p:sldId id="269" r:id="rId33"/>
    <p:sldId id="271" r:id="rId34"/>
    <p:sldId id="312" r:id="rId35"/>
    <p:sldId id="300" r:id="rId36"/>
    <p:sldId id="308" r:id="rId37"/>
    <p:sldId id="309" r:id="rId38"/>
    <p:sldId id="310" r:id="rId39"/>
    <p:sldId id="311" r:id="rId40"/>
    <p:sldId id="307" r:id="rId41"/>
    <p:sldId id="314" r:id="rId42"/>
    <p:sldId id="274" r:id="rId43"/>
    <p:sldId id="275" r:id="rId44"/>
    <p:sldId id="277" r:id="rId45"/>
    <p:sldId id="276" r:id="rId46"/>
    <p:sldId id="278" r:id="rId47"/>
    <p:sldId id="291" r:id="rId48"/>
    <p:sldId id="318" r:id="rId49"/>
    <p:sldId id="292" r:id="rId50"/>
    <p:sldId id="293" r:id="rId51"/>
    <p:sldId id="295" r:id="rId52"/>
    <p:sldId id="296" r:id="rId53"/>
    <p:sldId id="297" r:id="rId54"/>
    <p:sldId id="298" r:id="rId55"/>
    <p:sldId id="294" r:id="rId5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79" d="100"/>
          <a:sy n="79" d="100"/>
        </p:scale>
        <p:origin x="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2680E59-0B6F-4B32-813B-08FE28CF15A8}" type="datetimeFigureOut">
              <a:rPr lang="en-US" smtClean="0"/>
              <a:t>9/22/2019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A612AA5-E50D-4A79-AF85-78A69F9EBDCA}" type="slidenum">
              <a:rPr lang="en-US" smtClean="0"/>
              <a:t>‹#›</a:t>
            </a:fld>
            <a:endParaRPr lang="en-US"/>
          </a:p>
        </p:txBody>
      </p:sp>
    </p:spTree>
    <p:extLst>
      <p:ext uri="{BB962C8B-B14F-4D97-AF65-F5344CB8AC3E}">
        <p14:creationId xmlns:p14="http://schemas.microsoft.com/office/powerpoint/2010/main" val="864473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6C671AE-42C8-4D59-B1EE-8D5D54E651CA}" type="datetimeFigureOut">
              <a:rPr lang="en-US" smtClean="0"/>
              <a:t>9/22/2019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224D60F-A42C-4FB8-B9E3-A9C13C04765C}" type="slidenum">
              <a:rPr lang="en-US" smtClean="0"/>
              <a:t>‹#›</a:t>
            </a:fld>
            <a:endParaRPr lang="en-US"/>
          </a:p>
        </p:txBody>
      </p:sp>
    </p:spTree>
    <p:extLst>
      <p:ext uri="{BB962C8B-B14F-4D97-AF65-F5344CB8AC3E}">
        <p14:creationId xmlns:p14="http://schemas.microsoft.com/office/powerpoint/2010/main" val="167015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smtClean="0"/>
              <a:t>Mod</a:t>
            </a:r>
            <a:r>
              <a:rPr lang="en-US" b="1" baseline="0" dirty="0" smtClean="0"/>
              <a:t> 2 / Sec 4 / Activity 2 – Reflecting on Boundary Issues with Families</a:t>
            </a:r>
            <a:endParaRPr lang="en-US" b="1" dirty="0" smtClean="0"/>
          </a:p>
          <a:p>
            <a:r>
              <a:rPr lang="en-US" dirty="0" smtClean="0"/>
              <a:t>Step 1:  Brainstorm as a group the different roles of Head Start staff, and the various activities we take on under those roles.  Write responses on chart paper. Examples of responses from previous groups include:</a:t>
            </a:r>
          </a:p>
          <a:p>
            <a:pPr lvl="1"/>
            <a:r>
              <a:rPr lang="en-US" dirty="0" smtClean="0"/>
              <a:t>advocate</a:t>
            </a:r>
          </a:p>
          <a:p>
            <a:pPr lvl="1"/>
            <a:r>
              <a:rPr lang="en-US" dirty="0" smtClean="0"/>
              <a:t>resource person</a:t>
            </a:r>
          </a:p>
          <a:p>
            <a:pPr lvl="1"/>
            <a:r>
              <a:rPr lang="en-US" dirty="0" smtClean="0"/>
              <a:t>teacher</a:t>
            </a:r>
          </a:p>
          <a:p>
            <a:pPr lvl="1"/>
            <a:r>
              <a:rPr lang="en-US" dirty="0" smtClean="0"/>
              <a:t>counselor</a:t>
            </a:r>
          </a:p>
          <a:p>
            <a:pPr lvl="1"/>
            <a:r>
              <a:rPr lang="en-US" dirty="0" smtClean="0"/>
              <a:t>friend*</a:t>
            </a:r>
          </a:p>
          <a:p>
            <a:pPr lvl="1"/>
            <a:r>
              <a:rPr lang="en-US" dirty="0" smtClean="0"/>
              <a:t>home visitor</a:t>
            </a:r>
          </a:p>
          <a:p>
            <a:pPr lvl="1"/>
            <a:r>
              <a:rPr lang="en-US" dirty="0" smtClean="0"/>
              <a:t>educator</a:t>
            </a:r>
          </a:p>
          <a:p>
            <a:pPr lvl="1"/>
            <a:r>
              <a:rPr lang="en-US" dirty="0" smtClean="0"/>
              <a:t>		</a:t>
            </a:r>
          </a:p>
          <a:p>
            <a:r>
              <a:rPr lang="en-US" dirty="0" smtClean="0"/>
              <a:t>Step 2:  Facilitate the discussion to include building relationships with families, and viewing the relationship as the foundation for intervention.  Listen for the comment “I am the family’s friend”, as an invitation to explore the idea of boundaries in informal/formal relationships, asking the group to share stories about their work with families, when boundaries may have been an issue. Use the Background Information from Part One to enhance the discussion.</a:t>
            </a:r>
          </a:p>
          <a:p>
            <a:r>
              <a:rPr lang="en-US" dirty="0" smtClean="0"/>
              <a:t> </a:t>
            </a:r>
          </a:p>
          <a:p>
            <a:r>
              <a:rPr lang="en-US" dirty="0" smtClean="0"/>
              <a:t>As you collect examples of roles from participants, be alert for someone to describe a situation involving the issue of boundaries between staff and families.  Use this as a segment to the next activity. For example, a staff person agreeing to baby-sit for a parent over the weekend crosses a professional boundary. Possible examples (based on actual situations) for use: The home visitor is pregnant, and in need of baby furniture.  The mother says they can’t pay the utility bill, and offers to sell her their crib.</a:t>
            </a:r>
          </a:p>
          <a:p>
            <a:r>
              <a:rPr lang="en-US" dirty="0" smtClean="0"/>
              <a:t>The distraught home visitor shares with a mother in the program, many personal details about her ongoing custody battle with an ex-husband.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B820346-45C7-40CC-A821-A622FBD8AA4D}" type="slidenum">
              <a:rPr lang="en-US" smtClean="0"/>
              <a:t>50</a:t>
            </a:fld>
            <a:endParaRPr lang="en-US"/>
          </a:p>
        </p:txBody>
      </p:sp>
    </p:spTree>
    <p:extLst>
      <p:ext uri="{BB962C8B-B14F-4D97-AF65-F5344CB8AC3E}">
        <p14:creationId xmlns:p14="http://schemas.microsoft.com/office/powerpoint/2010/main" val="249271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6425" cy="3198813"/>
          </a:xfrm>
        </p:spPr>
      </p:sp>
      <p:sp>
        <p:nvSpPr>
          <p:cNvPr id="3" name="Notes Placeholder 2"/>
          <p:cNvSpPr>
            <a:spLocks noGrp="1"/>
          </p:cNvSpPr>
          <p:nvPr>
            <p:ph type="body" idx="1"/>
          </p:nvPr>
        </p:nvSpPr>
        <p:spPr/>
        <p:txBody>
          <a:bodyPr>
            <a:normAutofit/>
          </a:bodyPr>
          <a:lstStyle/>
          <a:p>
            <a:r>
              <a:rPr lang="en-US" b="1" dirty="0" smtClean="0"/>
              <a:t>Mod</a:t>
            </a:r>
            <a:r>
              <a:rPr lang="en-US" b="1" baseline="0" dirty="0" smtClean="0"/>
              <a:t> 2 / Sec 4 / Activity 1 – Our Roles &amp; Boundaries with Families-Kitchen Utensils</a:t>
            </a:r>
          </a:p>
          <a:p>
            <a:r>
              <a:rPr lang="en-US" b="1" dirty="0"/>
              <a:t>Step 1:  </a:t>
            </a:r>
            <a:r>
              <a:rPr lang="en-US" dirty="0"/>
              <a:t>Give the following instructions: Think about a household item in the kitchen that best describes your role in the work you do with families.  Discuss for five minutes with the person sitting next to you:</a:t>
            </a:r>
          </a:p>
          <a:p>
            <a:pPr marL="654817" lvl="1" indent="-178587">
              <a:buFont typeface="Arial" panose="020B0604020202020204" pitchFamily="34" charset="0"/>
              <a:buChar char="•"/>
            </a:pPr>
            <a:r>
              <a:rPr lang="en-US" i="1" dirty="0"/>
              <a:t>Why did you choose that particular item?</a:t>
            </a:r>
            <a:endParaRPr lang="en-US" dirty="0"/>
          </a:p>
          <a:p>
            <a:pPr marL="654817" lvl="1" indent="-178587">
              <a:buFont typeface="Arial" panose="020B0604020202020204" pitchFamily="34" charset="0"/>
              <a:buChar char="•"/>
            </a:pPr>
            <a:r>
              <a:rPr lang="en-US" i="1" dirty="0"/>
              <a:t>How is the description similar to your role with families?</a:t>
            </a:r>
            <a:endParaRPr lang="en-US" dirty="0"/>
          </a:p>
          <a:p>
            <a:r>
              <a:rPr lang="en-US" dirty="0"/>
              <a:t> </a:t>
            </a:r>
          </a:p>
          <a:p>
            <a:r>
              <a:rPr lang="en-US" b="1" dirty="0"/>
              <a:t>Step 2:  </a:t>
            </a:r>
            <a:r>
              <a:rPr lang="en-US" dirty="0"/>
              <a:t>Ask participants to share with the large group, creating a list of their choice of utensils on chart paper.  Highlight the different perceptions of professional roles.  Ask: </a:t>
            </a:r>
            <a:r>
              <a:rPr lang="en-US" i="1" dirty="0"/>
              <a:t>How might the families in our program perceive us?</a:t>
            </a:r>
            <a:endParaRPr lang="en-US" dirty="0"/>
          </a:p>
          <a:p>
            <a:r>
              <a:rPr lang="en-US" dirty="0"/>
              <a:t/>
            </a:r>
            <a:br>
              <a:rPr lang="en-US" dirty="0"/>
            </a:br>
            <a:endParaRPr lang="en-US" b="1" dirty="0"/>
          </a:p>
        </p:txBody>
      </p:sp>
      <p:sp>
        <p:nvSpPr>
          <p:cNvPr id="4" name="Slide Number Placeholder 3"/>
          <p:cNvSpPr>
            <a:spLocks noGrp="1"/>
          </p:cNvSpPr>
          <p:nvPr>
            <p:ph type="sldNum" sz="quarter" idx="10"/>
          </p:nvPr>
        </p:nvSpPr>
        <p:spPr/>
        <p:txBody>
          <a:bodyPr/>
          <a:lstStyle/>
          <a:p>
            <a:pPr defTabSz="952462">
              <a:defRPr/>
            </a:pPr>
            <a:fld id="{D5F370C4-B28C-42F4-99E7-58C7F38C410A}" type="slidenum">
              <a:rPr lang="en-US">
                <a:solidFill>
                  <a:prstClr val="black"/>
                </a:solidFill>
                <a:latin typeface="Calibri"/>
              </a:rPr>
              <a:pPr defTabSz="952462">
                <a:defRPr/>
              </a:pPr>
              <a:t>51</a:t>
            </a:fld>
            <a:endParaRPr lang="en-US" dirty="0">
              <a:solidFill>
                <a:prstClr val="black"/>
              </a:solidFill>
              <a:latin typeface="Calibri"/>
            </a:endParaRPr>
          </a:p>
        </p:txBody>
      </p:sp>
    </p:spTree>
    <p:extLst>
      <p:ext uri="{BB962C8B-B14F-4D97-AF65-F5344CB8AC3E}">
        <p14:creationId xmlns:p14="http://schemas.microsoft.com/office/powerpoint/2010/main" val="34651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en-US" b="1" dirty="0" smtClean="0"/>
              <a:t>Mod 2 / Sec 4 / Activity 2 – Reflecting on Boundary Issues with Families</a:t>
            </a:r>
          </a:p>
          <a:p>
            <a:r>
              <a:rPr lang="en-US" b="1" dirty="0" smtClean="0"/>
              <a:t>Part 2</a:t>
            </a:r>
          </a:p>
          <a:p>
            <a:r>
              <a:rPr lang="en-US" b="1" dirty="0"/>
              <a:t>Step 1:  </a:t>
            </a:r>
            <a:r>
              <a:rPr lang="en-US" dirty="0"/>
              <a:t>Present the Background Information from Part Two in the form of a brief overview to explain the purpose of the activity. Draw a long line with an arrow on each end on chart paper. This is titled </a:t>
            </a:r>
            <a:r>
              <a:rPr lang="en-US" i="1" dirty="0"/>
              <a:t>The Zone of Helpfulness</a:t>
            </a:r>
            <a:r>
              <a:rPr lang="en-US" dirty="0"/>
              <a:t>:   </a:t>
            </a:r>
          </a:p>
          <a:p>
            <a:r>
              <a:rPr lang="en-US" dirty="0"/>
              <a:t> </a:t>
            </a:r>
          </a:p>
          <a:p>
            <a:r>
              <a:rPr lang="en-US" dirty="0"/>
              <a:t> 		</a:t>
            </a:r>
            <a:r>
              <a:rPr lang="en-US" b="1" dirty="0">
                <a:sym typeface="Wingdings" panose="05000000000000000000" pitchFamily="2" charset="2"/>
              </a:rPr>
              <a:t></a:t>
            </a:r>
            <a:r>
              <a:rPr lang="en-US" b="1" dirty="0"/>
              <a:t>------------------------------------------------------------------------------</a:t>
            </a:r>
            <a:r>
              <a:rPr lang="en-US" b="1" dirty="0">
                <a:sym typeface="Wingdings" panose="05000000000000000000" pitchFamily="2" charset="2"/>
              </a:rPr>
              <a:t></a:t>
            </a:r>
            <a:endParaRPr lang="en-US" dirty="0"/>
          </a:p>
          <a:p>
            <a:r>
              <a:rPr lang="en-US" b="1" dirty="0"/>
              <a:t> </a:t>
            </a:r>
            <a:endParaRPr lang="en-US" dirty="0"/>
          </a:p>
          <a:p>
            <a:r>
              <a:rPr lang="en-US" dirty="0"/>
              <a:t>Tell the group: </a:t>
            </a:r>
            <a:r>
              <a:rPr lang="en-US" i="1" dirty="0"/>
              <a:t>We view boundaries with families on a continuum. On the far left, let’s think of some words that typically come to mind when you think of staff who become </a:t>
            </a:r>
            <a:r>
              <a:rPr lang="en-US" i="1" u="sng" dirty="0"/>
              <a:t>over involved </a:t>
            </a:r>
            <a:r>
              <a:rPr lang="en-US" i="1" dirty="0"/>
              <a:t>to an extreme level with families </a:t>
            </a:r>
            <a:r>
              <a:rPr lang="en-US" dirty="0"/>
              <a:t>(possible responses may be enmeshed, dependent, intrusive). Write those words on the far left of the line by the arrow. </a:t>
            </a:r>
            <a:r>
              <a:rPr lang="en-US" i="1" dirty="0"/>
              <a:t>Now think of words that describe staff </a:t>
            </a:r>
            <a:r>
              <a:rPr lang="en-US" i="1" u="sng" dirty="0"/>
              <a:t>under involved</a:t>
            </a:r>
            <a:r>
              <a:rPr lang="en-US" i="1" dirty="0"/>
              <a:t> with families</a:t>
            </a:r>
            <a:r>
              <a:rPr lang="en-US" dirty="0"/>
              <a:t> (possible responses may be distant, cold, detached). Write those words on the far right of the line. Draw a circle in the center of the line and tell the group this is the best, most helpful place to be for both you and families – to be neither over nor under involved. Point out that there is flexibility in how far in either direction you can go within that circle.  Tell the group, </a:t>
            </a:r>
            <a:r>
              <a:rPr lang="en-US" i="1" dirty="0"/>
              <a:t>you may start out in the middle with families, but be aware that your own personal and immediate life circumstances can cause you to “Drift” either way. That’s one of the reasons we will always have to be aware of our boundaries with families - because they are always changing</a:t>
            </a:r>
            <a:r>
              <a:rPr lang="en-US" dirty="0"/>
              <a:t>.</a:t>
            </a:r>
          </a:p>
          <a:p>
            <a:endParaRPr lang="en-US" dirty="0"/>
          </a:p>
        </p:txBody>
      </p:sp>
      <p:sp>
        <p:nvSpPr>
          <p:cNvPr id="4" name="Slide Number Placeholder 3"/>
          <p:cNvSpPr>
            <a:spLocks noGrp="1"/>
          </p:cNvSpPr>
          <p:nvPr>
            <p:ph type="sldNum" sz="quarter" idx="10"/>
          </p:nvPr>
        </p:nvSpPr>
        <p:spPr/>
        <p:txBody>
          <a:bodyPr/>
          <a:lstStyle/>
          <a:p>
            <a:fld id="{9B820346-45C7-40CC-A821-A622FBD8AA4D}" type="slidenum">
              <a:rPr lang="en-US" smtClean="0"/>
              <a:t>52</a:t>
            </a:fld>
            <a:endParaRPr lang="en-US"/>
          </a:p>
        </p:txBody>
      </p:sp>
    </p:spTree>
    <p:extLst>
      <p:ext uri="{BB962C8B-B14F-4D97-AF65-F5344CB8AC3E}">
        <p14:creationId xmlns:p14="http://schemas.microsoft.com/office/powerpoint/2010/main" val="232077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normAutofit fontScale="92500" lnSpcReduction="20000"/>
          </a:bodyPr>
          <a:lstStyle/>
          <a:p>
            <a:r>
              <a:rPr lang="en-US" b="1" dirty="0" smtClean="0"/>
              <a:t>Mod 2 / Sec 4 / Activity 2 – Reflecting on Boundary Issues with Families</a:t>
            </a:r>
          </a:p>
          <a:p>
            <a:r>
              <a:rPr lang="en-US" b="1" dirty="0"/>
              <a:t>Step 2:  </a:t>
            </a:r>
            <a:r>
              <a:rPr lang="en-US" dirty="0"/>
              <a:t>Divide the group into teams of 4-5 participants. Give each group a piece of chart paper. Have them draw three columns. The first column is titled “OK”, the second “Maybe OK”, and the third “Not OK”. Give them the following instructions: You have 15 minutes to come up with a list of all the possible behaviors and interactions you do with families and place them under one of the categories. Important – you must reach group consensus about where they are placed.  For example, your group may come up with the action of sharing your home phone number with parents. As a group, you must agree whether that’s OK, Maybe OK, or Not OK. You will be sharing with the large group your lists.</a:t>
            </a:r>
          </a:p>
          <a:p>
            <a:r>
              <a:rPr lang="en-US" dirty="0"/>
              <a:t> </a:t>
            </a:r>
          </a:p>
          <a:p>
            <a:r>
              <a:rPr lang="en-US" dirty="0"/>
              <a:t>Return to the large group and have each share their list. Tape the list on the wall so you can compare as a group. You will find that behaviors one group may have classified as “not OK”, another may have classified as OK. Ask the group:</a:t>
            </a:r>
          </a:p>
          <a:p>
            <a:pPr lvl="0"/>
            <a:r>
              <a:rPr lang="en-US" i="1" dirty="0"/>
              <a:t>What was it like to do this activity? Was it easy or hard? Why?</a:t>
            </a:r>
            <a:endParaRPr lang="en-US" dirty="0"/>
          </a:p>
          <a:p>
            <a:pPr lvl="0"/>
            <a:r>
              <a:rPr lang="en-US" i="1" dirty="0"/>
              <a:t>Why were some behaviors listed under different categories? (Point out that this illustrates the complexity of creating and maintaining boundaries with families. Our own circumstance and ecological factors affect how we make decisions.)</a:t>
            </a:r>
            <a:endParaRPr lang="en-US" dirty="0"/>
          </a:p>
          <a:p>
            <a:pPr lvl="0"/>
            <a:r>
              <a:rPr lang="en-US" i="1" dirty="0"/>
              <a:t>What are some situations that could “bump” a behavior from one category to another?</a:t>
            </a:r>
            <a:endParaRPr lang="en-US" dirty="0"/>
          </a:p>
          <a:p>
            <a:pPr lvl="0"/>
            <a:r>
              <a:rPr lang="en-US" i="1" dirty="0"/>
              <a:t>If groups have not included items on their lists pertaining to social media (e.g. Facebook) ask the question, “Is it OK to “friend” a Head Start parent on Facebook? The discussion may include the thought that it is OK to “friend” a parent if they are no longer in your program.  If that occurs ask what happens if the parent has another child in the program some day.  Also, could there be costs to the program if a past parent is “friended” on Facebook?  This is an excellent topic for the Costs and Benefits discussion in Step 3.</a:t>
            </a:r>
            <a:endParaRPr lang="en-US" dirty="0"/>
          </a:p>
          <a:p>
            <a:endParaRPr lang="en-US" b="0" dirty="0" smtClean="0"/>
          </a:p>
        </p:txBody>
      </p:sp>
      <p:sp>
        <p:nvSpPr>
          <p:cNvPr id="4" name="Slide Number Placeholder 3"/>
          <p:cNvSpPr>
            <a:spLocks noGrp="1"/>
          </p:cNvSpPr>
          <p:nvPr>
            <p:ph type="sldNum" sz="quarter" idx="10"/>
          </p:nvPr>
        </p:nvSpPr>
        <p:spPr/>
        <p:txBody>
          <a:bodyPr/>
          <a:lstStyle/>
          <a:p>
            <a:pPr defTabSz="952462">
              <a:defRPr/>
            </a:pPr>
            <a:fld id="{D5F370C4-B28C-42F4-99E7-58C7F38C410A}" type="slidenum">
              <a:rPr lang="en-US">
                <a:solidFill>
                  <a:prstClr val="black"/>
                </a:solidFill>
                <a:latin typeface="Calibri"/>
              </a:rPr>
              <a:pPr defTabSz="952462">
                <a:defRPr/>
              </a:pPr>
              <a:t>53</a:t>
            </a:fld>
            <a:endParaRPr lang="en-US" dirty="0">
              <a:solidFill>
                <a:prstClr val="black"/>
              </a:solidFill>
              <a:latin typeface="Calibri"/>
            </a:endParaRPr>
          </a:p>
        </p:txBody>
      </p:sp>
    </p:spTree>
    <p:extLst>
      <p:ext uri="{BB962C8B-B14F-4D97-AF65-F5344CB8AC3E}">
        <p14:creationId xmlns:p14="http://schemas.microsoft.com/office/powerpoint/2010/main" val="121242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normAutofit lnSpcReduction="10000"/>
          </a:bodyPr>
          <a:lstStyle/>
          <a:p>
            <a:pPr defTabSz="952462" eaLnBrk="0" fontAlgn="base" hangingPunct="0">
              <a:spcBef>
                <a:spcPct val="30000"/>
              </a:spcBef>
              <a:spcAft>
                <a:spcPct val="0"/>
              </a:spcAft>
              <a:defRPr/>
            </a:pPr>
            <a:r>
              <a:rPr lang="en-US" b="1" dirty="0" smtClean="0"/>
              <a:t>Mod 2 / Sec 4 / Activity 2 – Reflecting on Boundary Issues with Families</a:t>
            </a:r>
          </a:p>
          <a:p>
            <a:r>
              <a:rPr lang="en-US" b="1" dirty="0"/>
              <a:t>Step 3:  </a:t>
            </a:r>
            <a:r>
              <a:rPr lang="en-US" i="1" dirty="0"/>
              <a:t>Costs and Benefits: A way to reflect on motivation</a:t>
            </a:r>
            <a:endParaRPr lang="en-US" dirty="0"/>
          </a:p>
          <a:p>
            <a:r>
              <a:rPr lang="en-US" dirty="0"/>
              <a:t>Share with the group that they will now learn a questioning structure to encourage reflection on our internal motivation and intention behind our behaviors and actions with families.  This process can help us examine potential consequences from multiple perspectives. Examining costs, benefits and motivation can be used by anyone when faced with a potential concern within a relationship. It serves to help clarify our decision-making process, step back from emotional situations in order to view more objectively.  Ask the group to take out their handout titled: “Exploring Costs and Benefits”.  Go through the process with the large group using the example of: </a:t>
            </a:r>
            <a:r>
              <a:rPr lang="en-US" i="1" dirty="0"/>
              <a:t>You’ve been working closely with a parent in your program. She approaches you one day with the news that she’s started a business, and asks if you will buy Tupperware from her. </a:t>
            </a:r>
            <a:r>
              <a:rPr lang="en-US" dirty="0"/>
              <a:t>Take this example and brainstorm with the group possible answers to the reflective questions.</a:t>
            </a:r>
          </a:p>
          <a:p>
            <a:endParaRPr lang="en-US" dirty="0" smtClean="0"/>
          </a:p>
          <a:p>
            <a:r>
              <a:rPr lang="en-US" b="1" dirty="0"/>
              <a:t>Step 4:  </a:t>
            </a:r>
            <a:r>
              <a:rPr lang="en-US" dirty="0"/>
              <a:t>If time permits, have participants return to their small groups, and either pick one of the scenarios from the “What’s OK” activity, or a situation they are currently facing, and go through the costs and benefits questioning process.  Return to the large group and elicit feedback about how it felt, and if they were able to come to a clearer sense of decision making</a:t>
            </a:r>
          </a:p>
        </p:txBody>
      </p:sp>
      <p:sp>
        <p:nvSpPr>
          <p:cNvPr id="4" name="Slide Number Placeholder 3"/>
          <p:cNvSpPr>
            <a:spLocks noGrp="1"/>
          </p:cNvSpPr>
          <p:nvPr>
            <p:ph type="sldNum" sz="quarter" idx="10"/>
          </p:nvPr>
        </p:nvSpPr>
        <p:spPr/>
        <p:txBody>
          <a:bodyPr/>
          <a:lstStyle/>
          <a:p>
            <a:pPr defTabSz="952462">
              <a:defRPr/>
            </a:pPr>
            <a:fld id="{D5F370C4-B28C-42F4-99E7-58C7F38C410A}" type="slidenum">
              <a:rPr lang="en-US">
                <a:solidFill>
                  <a:prstClr val="black"/>
                </a:solidFill>
                <a:latin typeface="Calibri"/>
              </a:rPr>
              <a:pPr defTabSz="952462">
                <a:defRPr/>
              </a:pPr>
              <a:t>54</a:t>
            </a:fld>
            <a:endParaRPr lang="en-US" dirty="0">
              <a:solidFill>
                <a:prstClr val="black"/>
              </a:solidFill>
              <a:latin typeface="Calibri"/>
            </a:endParaRPr>
          </a:p>
        </p:txBody>
      </p:sp>
    </p:spTree>
    <p:extLst>
      <p:ext uri="{BB962C8B-B14F-4D97-AF65-F5344CB8AC3E}">
        <p14:creationId xmlns:p14="http://schemas.microsoft.com/office/powerpoint/2010/main" val="170137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9/22/2019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9/22/2019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9/22/2019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eclkc.ohs.acf.hhs.gov/policy/45-cfr-chap-xiii/1302-41-collaboration-communication-pare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wmibridges.michigan.gov/s/isd-landing-page?language=en_US" TargetMode="External"/><Relationship Id="rId2" Type="http://schemas.openxmlformats.org/officeDocument/2006/relationships/hyperlink" Target="https://healthcare4mi.com/MISelfService/resources/portal/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19138" y="2166938"/>
            <a:ext cx="11472862" cy="1738312"/>
          </a:xfrm>
        </p:spPr>
        <p:txBody>
          <a:bodyPr/>
          <a:lstStyle/>
          <a:p>
            <a:r>
              <a:rPr lang="en-US" dirty="0" smtClean="0"/>
              <a:t>Welcome Slide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618837"/>
            <a:ext cx="9818254" cy="5495636"/>
          </a:xfrm>
          <a:prstGeom prst="rect">
            <a:avLst/>
          </a:prstGeom>
        </p:spPr>
      </p:pic>
    </p:spTree>
    <p:extLst>
      <p:ext uri="{BB962C8B-B14F-4D97-AF65-F5344CB8AC3E}">
        <p14:creationId xmlns:p14="http://schemas.microsoft.com/office/powerpoint/2010/main" val="4031881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061" y="1803405"/>
            <a:ext cx="9448800" cy="1825096"/>
          </a:xfrm>
        </p:spPr>
        <p:txBody>
          <a:bodyPr>
            <a:normAutofit/>
          </a:bodyPr>
          <a:lstStyle/>
          <a:p>
            <a:r>
              <a:rPr lang="en-US" dirty="0" smtClean="0"/>
              <a:t>Health &amp; Insurance Information </a:t>
            </a:r>
            <a:endParaRPr lang="en-US" dirty="0"/>
          </a:p>
        </p:txBody>
      </p:sp>
    </p:spTree>
    <p:extLst>
      <p:ext uri="{BB962C8B-B14F-4D97-AF65-F5344CB8AC3E}">
        <p14:creationId xmlns:p14="http://schemas.microsoft.com/office/powerpoint/2010/main" val="2426333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49218"/>
            <a:ext cx="11229109" cy="1293028"/>
          </a:xfrm>
        </p:spPr>
        <p:txBody>
          <a:bodyPr/>
          <a:lstStyle/>
          <a:p>
            <a:r>
              <a:rPr lang="en-US" dirty="0"/>
              <a:t>1302.42 Child health status and care</a:t>
            </a:r>
          </a:p>
        </p:txBody>
      </p:sp>
      <p:sp>
        <p:nvSpPr>
          <p:cNvPr id="3" name="Content Placeholder 2"/>
          <p:cNvSpPr>
            <a:spLocks noGrp="1"/>
          </p:cNvSpPr>
          <p:nvPr>
            <p:ph idx="1"/>
          </p:nvPr>
        </p:nvSpPr>
        <p:spPr>
          <a:xfrm>
            <a:off x="685800" y="1930400"/>
            <a:ext cx="10820400" cy="4496158"/>
          </a:xfrm>
        </p:spPr>
        <p:txBody>
          <a:bodyPr>
            <a:normAutofit fontScale="92500" lnSpcReduction="10000"/>
          </a:bodyPr>
          <a:lstStyle/>
          <a:p>
            <a:r>
              <a:rPr lang="en-US" dirty="0" smtClean="0"/>
              <a:t>(</a:t>
            </a:r>
            <a:r>
              <a:rPr lang="en-US" dirty="0" err="1"/>
              <a:t>i</a:t>
            </a:r>
            <a:r>
              <a:rPr lang="en-US" dirty="0"/>
              <a:t>) Obtain determinations from health care and oral health care professionals as to whether or not the child is up-to-date on a schedule of age appropriate preventive and primary medical and oral health care, based on: the well-child visits and dental periodicity schedules as prescribed by the Early</a:t>
            </a:r>
            <a:r>
              <a:rPr lang="en-US" dirty="0">
                <a:solidFill>
                  <a:srgbClr val="FF0000"/>
                </a:solidFill>
              </a:rPr>
              <a:t> </a:t>
            </a:r>
            <a:r>
              <a:rPr lang="en-US" dirty="0"/>
              <a:t>and Periodic Screening, Diagnosis, and Treatment (EPSDT) program of the Medicaid agency of the state in which they operate, immunization recommendations issued by the Centers for Disease Control and Prevention, and any additional recommendations from the local Health Services Advisory Committee that are based on prevalent community health problems;</a:t>
            </a:r>
          </a:p>
          <a:p>
            <a:r>
              <a:rPr lang="en-US" dirty="0"/>
              <a:t>(ii) Assist parents with making arrangements to bring the child up-to-date as quickly as possible; and, if necessary, directly facilitate provision of health services to bring the child up-to-date with parent consent as described in §</a:t>
            </a:r>
            <a:r>
              <a:rPr lang="en-US" dirty="0">
                <a:hlinkClick r:id="rId2" tooltip="Go to the webpage"/>
              </a:rPr>
              <a:t>1302.41</a:t>
            </a:r>
            <a:r>
              <a:rPr lang="en-US" dirty="0"/>
              <a:t>(b)(1).</a:t>
            </a:r>
          </a:p>
          <a:p>
            <a:r>
              <a:rPr lang="en-US" dirty="0"/>
              <a:t>(2) Within 45 calendar days after the child first attends the program or, for the home-based program option, receives a home visit, a program must either obtain or perform evidence-based vision and hearing screenings</a:t>
            </a:r>
            <a:r>
              <a:rPr lang="en-US" dirty="0" smtClean="0"/>
              <a:t>.</a:t>
            </a:r>
          </a:p>
          <a:p>
            <a:r>
              <a:rPr lang="en-US" dirty="0"/>
              <a:t>(3) If a program operates for 90 days or less, it has 30 days from the date the child first attends the program to satisfy paragraphs (b)(1) and (2) of this section.</a:t>
            </a:r>
          </a:p>
          <a:p>
            <a:endParaRPr lang="en-US" dirty="0"/>
          </a:p>
        </p:txBody>
      </p:sp>
    </p:spTree>
    <p:extLst>
      <p:ext uri="{BB962C8B-B14F-4D97-AF65-F5344CB8AC3E}">
        <p14:creationId xmlns:p14="http://schemas.microsoft.com/office/powerpoint/2010/main" val="500884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95600" y="751494"/>
            <a:ext cx="8610600" cy="1293028"/>
          </a:xfrm>
        </p:spPr>
        <p:txBody>
          <a:bodyPr/>
          <a:lstStyle/>
          <a:p>
            <a:r>
              <a:rPr lang="en-US" dirty="0"/>
              <a:t>1302.42 Child health status and care</a:t>
            </a:r>
            <a:r>
              <a:rPr lang="en-US" dirty="0" smtClean="0"/>
              <a:t>.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a:t>(c) </a:t>
            </a:r>
            <a:r>
              <a:rPr lang="en-US" i="1" dirty="0"/>
              <a:t>Ongoing care.</a:t>
            </a:r>
            <a:r>
              <a:rPr lang="en-US" dirty="0"/>
              <a:t> (1) A program must help parents continue to follow recommended schedules of well-child and oral health care.</a:t>
            </a:r>
          </a:p>
          <a:p>
            <a:r>
              <a:rPr lang="en-US" dirty="0"/>
              <a:t>(2) A program must implement periodic observations or other appropriate strategies for program staff and parents to identify any new or recurring developmental, medical, oral, or mental health concerns.</a:t>
            </a:r>
          </a:p>
          <a:p>
            <a:r>
              <a:rPr lang="en-US" dirty="0"/>
              <a:t>(3) A program must facilitate and monitor necessary oral health preventive care, treatment and follow-up, including topical fluoride treatments. In communities where there is a lack of adequate fluoride available through the water supply and for every child with moderate to severe tooth decay, a program must also facilitate fluoride supplements, and other necessary preventive measures, and further oral health treatment as recommended by the oral health professional.</a:t>
            </a:r>
          </a:p>
          <a:p>
            <a:r>
              <a:rPr lang="en-US" dirty="0"/>
              <a:t>(d) </a:t>
            </a:r>
            <a:r>
              <a:rPr lang="en-US" i="1" dirty="0"/>
              <a:t>Extended follow-up care</a:t>
            </a:r>
            <a:r>
              <a:rPr lang="en-US" dirty="0"/>
              <a:t>. (1) A program must facilitate further diagnostic testing, evaluation, treatment, and follow-up plan, as appropriate, by a licensed or certified professional for each child with a health problem or developmental delay, such as elevated lead levels or abnormal hearing or vision results that may affect child’s development, learning, or behavior.</a:t>
            </a:r>
          </a:p>
          <a:p>
            <a:endParaRPr lang="en-US" dirty="0"/>
          </a:p>
        </p:txBody>
      </p:sp>
    </p:spTree>
    <p:extLst>
      <p:ext uri="{BB962C8B-B14F-4D97-AF65-F5344CB8AC3E}">
        <p14:creationId xmlns:p14="http://schemas.microsoft.com/office/powerpoint/2010/main" val="335221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fontScale="92500" lnSpcReduction="10000"/>
          </a:bodyPr>
          <a:lstStyle/>
          <a:p>
            <a:r>
              <a:rPr lang="en-US" dirty="0" smtClean="0"/>
              <a:t>Health Status Determination Date</a:t>
            </a:r>
          </a:p>
          <a:p>
            <a:r>
              <a:rPr lang="en-US" dirty="0" smtClean="0"/>
              <a:t>MIHP 2 week appointment</a:t>
            </a:r>
          </a:p>
          <a:p>
            <a:r>
              <a:rPr lang="en-US" dirty="0" smtClean="0"/>
              <a:t>11 Well Child Checks (WCC)</a:t>
            </a:r>
          </a:p>
          <a:p>
            <a:r>
              <a:rPr lang="en-US" dirty="0" smtClean="0"/>
              <a:t>12 and 24 month lead </a:t>
            </a:r>
          </a:p>
          <a:p>
            <a:r>
              <a:rPr lang="en-US" dirty="0" smtClean="0"/>
              <a:t>12 month Hemoglobin</a:t>
            </a:r>
          </a:p>
          <a:p>
            <a:r>
              <a:rPr lang="en-US" dirty="0" smtClean="0"/>
              <a:t>Yearly dental appointments</a:t>
            </a:r>
          </a:p>
          <a:p>
            <a:r>
              <a:rPr lang="en-US" dirty="0" smtClean="0"/>
              <a:t>Hearing </a:t>
            </a:r>
            <a:r>
              <a:rPr lang="en-US" dirty="0"/>
              <a:t>S</a:t>
            </a:r>
            <a:r>
              <a:rPr lang="en-US" dirty="0" smtClean="0"/>
              <a:t>creening</a:t>
            </a:r>
          </a:p>
          <a:p>
            <a:r>
              <a:rPr lang="en-US" dirty="0" smtClean="0"/>
              <a:t>Vision Screening</a:t>
            </a:r>
          </a:p>
          <a:p>
            <a:r>
              <a:rPr lang="en-US" dirty="0" smtClean="0"/>
              <a:t>Prenatal visits &amp; Dental</a:t>
            </a:r>
          </a:p>
          <a:p>
            <a:r>
              <a:rPr lang="en-US" dirty="0" smtClean="0"/>
              <a:t>Health History Form (completed </a:t>
            </a:r>
            <a:r>
              <a:rPr lang="en-US" smtClean="0"/>
              <a:t>at application)</a:t>
            </a:r>
            <a:endParaRPr lang="en-US" dirty="0" smtClean="0"/>
          </a:p>
          <a:p>
            <a:endParaRPr lang="en-US" dirty="0"/>
          </a:p>
        </p:txBody>
      </p:sp>
    </p:spTree>
    <p:extLst>
      <p:ext uri="{BB962C8B-B14F-4D97-AF65-F5344CB8AC3E}">
        <p14:creationId xmlns:p14="http://schemas.microsoft.com/office/powerpoint/2010/main" val="3886273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1068946"/>
            <a:ext cx="11771290" cy="5789054"/>
          </a:xfrm>
          <a:prstGeom prst="rect">
            <a:avLst/>
          </a:prstGeom>
        </p:spPr>
      </p:pic>
      <p:sp>
        <p:nvSpPr>
          <p:cNvPr id="2" name="Title 1"/>
          <p:cNvSpPr>
            <a:spLocks noGrp="1"/>
          </p:cNvSpPr>
          <p:nvPr>
            <p:ph type="title"/>
          </p:nvPr>
        </p:nvSpPr>
        <p:spPr>
          <a:xfrm>
            <a:off x="3431146" y="223461"/>
            <a:ext cx="8610600" cy="1051548"/>
          </a:xfrm>
        </p:spPr>
        <p:txBody>
          <a:bodyPr/>
          <a:lstStyle/>
          <a:p>
            <a:r>
              <a:rPr lang="en-US" dirty="0" smtClean="0"/>
              <a:t>What is a Well child Check</a:t>
            </a:r>
            <a:endParaRPr lang="en-US" dirty="0"/>
          </a:p>
        </p:txBody>
      </p:sp>
    </p:spTree>
    <p:extLst>
      <p:ext uri="{BB962C8B-B14F-4D97-AF65-F5344CB8AC3E}">
        <p14:creationId xmlns:p14="http://schemas.microsoft.com/office/powerpoint/2010/main" val="1437451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36" y="1299666"/>
            <a:ext cx="11357113" cy="5558334"/>
          </a:xfrm>
          <a:prstGeom prst="rect">
            <a:avLst/>
          </a:prstGeom>
        </p:spPr>
      </p:pic>
      <p:sp>
        <p:nvSpPr>
          <p:cNvPr id="2" name="Title 1"/>
          <p:cNvSpPr>
            <a:spLocks noGrp="1"/>
          </p:cNvSpPr>
          <p:nvPr>
            <p:ph type="title"/>
          </p:nvPr>
        </p:nvSpPr>
        <p:spPr>
          <a:xfrm>
            <a:off x="3153178" y="189290"/>
            <a:ext cx="8610600" cy="1293028"/>
          </a:xfrm>
        </p:spPr>
        <p:txBody>
          <a:bodyPr/>
          <a:lstStyle/>
          <a:p>
            <a:r>
              <a:rPr lang="en-US" dirty="0" smtClean="0"/>
              <a:t>WCC VS other Doctors Appointments</a:t>
            </a:r>
            <a:endParaRPr lang="en-US" dirty="0"/>
          </a:p>
        </p:txBody>
      </p:sp>
    </p:spTree>
    <p:extLst>
      <p:ext uri="{BB962C8B-B14F-4D97-AF65-F5344CB8AC3E}">
        <p14:creationId xmlns:p14="http://schemas.microsoft.com/office/powerpoint/2010/main" val="1038519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 Role to ensure health is completed</a:t>
            </a:r>
            <a:endParaRPr lang="en-US" dirty="0"/>
          </a:p>
        </p:txBody>
      </p:sp>
      <p:sp>
        <p:nvSpPr>
          <p:cNvPr id="3" name="Content Placeholder 2"/>
          <p:cNvSpPr>
            <a:spLocks noGrp="1"/>
          </p:cNvSpPr>
          <p:nvPr>
            <p:ph idx="1"/>
          </p:nvPr>
        </p:nvSpPr>
        <p:spPr>
          <a:xfrm>
            <a:off x="466860" y="1821072"/>
            <a:ext cx="7157433" cy="4875941"/>
          </a:xfrm>
        </p:spPr>
        <p:txBody>
          <a:bodyPr>
            <a:normAutofit fontScale="70000" lnSpcReduction="20000"/>
          </a:bodyPr>
          <a:lstStyle/>
          <a:p>
            <a:pPr marL="0" indent="0">
              <a:buNone/>
            </a:pPr>
            <a:r>
              <a:rPr lang="en-US" b="1" dirty="0" smtClean="0"/>
              <a:t>At Enrollment </a:t>
            </a:r>
          </a:p>
          <a:p>
            <a:r>
              <a:rPr lang="en-US" dirty="0" smtClean="0"/>
              <a:t>Explain all health requirements </a:t>
            </a:r>
          </a:p>
          <a:p>
            <a:r>
              <a:rPr lang="en-US" dirty="0" smtClean="0"/>
              <a:t>Review health history</a:t>
            </a:r>
          </a:p>
          <a:p>
            <a:r>
              <a:rPr lang="en-US" dirty="0" smtClean="0"/>
              <a:t>Review and update all disclosures &amp; </a:t>
            </a:r>
            <a:r>
              <a:rPr lang="en-US" i="1" dirty="0" smtClean="0"/>
              <a:t>reason for disclosure section completion</a:t>
            </a:r>
          </a:p>
          <a:p>
            <a:r>
              <a:rPr lang="en-US" dirty="0" smtClean="0"/>
              <a:t>Get last and next WCC dates</a:t>
            </a:r>
          </a:p>
          <a:p>
            <a:pPr marL="0" indent="0">
              <a:buNone/>
            </a:pPr>
            <a:r>
              <a:rPr lang="en-US" b="1" dirty="0" smtClean="0"/>
              <a:t>At Home visits</a:t>
            </a:r>
          </a:p>
          <a:p>
            <a:r>
              <a:rPr lang="en-US" dirty="0" smtClean="0"/>
              <a:t>PAT 1193 &amp; 1195 – parent educator resource</a:t>
            </a:r>
          </a:p>
          <a:p>
            <a:r>
              <a:rPr lang="en-US" dirty="0" smtClean="0"/>
              <a:t>PAT 1199- Well Baby Checkup’s</a:t>
            </a:r>
          </a:p>
          <a:p>
            <a:r>
              <a:rPr lang="en-US" dirty="0" smtClean="0"/>
              <a:t>Utilize the “What's Due When” chart</a:t>
            </a:r>
          </a:p>
          <a:p>
            <a:r>
              <a:rPr lang="en-US" dirty="0" smtClean="0"/>
              <a:t>Ask and remind family of upcoming health appointments</a:t>
            </a:r>
          </a:p>
          <a:p>
            <a:r>
              <a:rPr lang="en-US" dirty="0" smtClean="0"/>
              <a:t>Discuss and plan for challenges to</a:t>
            </a:r>
            <a:r>
              <a:rPr lang="en-US" dirty="0" smtClean="0">
                <a:solidFill>
                  <a:srgbClr val="FF0000"/>
                </a:solidFill>
              </a:rPr>
              <a:t> </a:t>
            </a:r>
            <a:r>
              <a:rPr lang="en-US" dirty="0" smtClean="0"/>
              <a:t>completing health appointments</a:t>
            </a:r>
          </a:p>
          <a:p>
            <a:r>
              <a:rPr lang="en-US" dirty="0" smtClean="0"/>
              <a:t>Remind families to schedule next </a:t>
            </a:r>
            <a:r>
              <a:rPr lang="en-US" dirty="0" err="1" smtClean="0"/>
              <a:t>wcc</a:t>
            </a:r>
            <a:r>
              <a:rPr lang="en-US" dirty="0" smtClean="0"/>
              <a:t> at current </a:t>
            </a:r>
            <a:r>
              <a:rPr lang="en-US" dirty="0" err="1" smtClean="0"/>
              <a:t>wcc</a:t>
            </a:r>
            <a:endParaRPr lang="en-US" dirty="0" smtClean="0"/>
          </a:p>
          <a:p>
            <a:r>
              <a:rPr lang="en-US" dirty="0" smtClean="0"/>
              <a:t>At home visit directly after </a:t>
            </a:r>
            <a:r>
              <a:rPr lang="en-US" dirty="0" err="1" smtClean="0"/>
              <a:t>wcc</a:t>
            </a:r>
            <a:r>
              <a:rPr lang="en-US" dirty="0" smtClean="0"/>
              <a:t> get date for next </a:t>
            </a:r>
            <a:r>
              <a:rPr lang="en-US" dirty="0" err="1" smtClean="0"/>
              <a:t>wcc</a:t>
            </a:r>
            <a:endParaRPr lang="en-US" dirty="0" smtClean="0"/>
          </a:p>
          <a:p>
            <a:r>
              <a:rPr lang="en-US" dirty="0" smtClean="0"/>
              <a:t>Ask families to call to set up during visits </a:t>
            </a:r>
          </a:p>
          <a:p>
            <a:endParaRPr lang="en-US" dirty="0" smtClean="0"/>
          </a:p>
          <a:p>
            <a:endParaRPr lang="en-US" dirty="0" smtClean="0"/>
          </a:p>
          <a:p>
            <a:endParaRPr lang="en-US" dirty="0" smtClean="0"/>
          </a:p>
          <a:p>
            <a:endParaRPr lang="en-US" dirty="0"/>
          </a:p>
        </p:txBody>
      </p:sp>
      <p:sp>
        <p:nvSpPr>
          <p:cNvPr id="4" name="Rectangle 3"/>
          <p:cNvSpPr/>
          <p:nvPr/>
        </p:nvSpPr>
        <p:spPr>
          <a:xfrm>
            <a:off x="7401059" y="2375436"/>
            <a:ext cx="4790941" cy="1477328"/>
          </a:xfrm>
          <a:prstGeom prst="rect">
            <a:avLst/>
          </a:prstGeom>
        </p:spPr>
        <p:txBody>
          <a:bodyPr wrap="square">
            <a:spAutoFit/>
          </a:bodyPr>
          <a:lstStyle/>
          <a:p>
            <a:pPr marL="285750" indent="-285750">
              <a:buFont typeface="Arial" panose="020B0604020202020204" pitchFamily="34" charset="0"/>
              <a:buChar char="•"/>
            </a:pPr>
            <a:r>
              <a:rPr lang="en-US" dirty="0" smtClean="0"/>
              <a:t>May not be able to complete </a:t>
            </a:r>
            <a:r>
              <a:rPr lang="en-US" dirty="0"/>
              <a:t>illness or new patient appointments at the same time as WCC</a:t>
            </a:r>
          </a:p>
          <a:p>
            <a:pPr marL="285750" indent="-285750">
              <a:buFont typeface="Arial" panose="020B0604020202020204" pitchFamily="34" charset="0"/>
              <a:buChar char="•"/>
            </a:pPr>
            <a:r>
              <a:rPr lang="en-US" dirty="0"/>
              <a:t>WIC appointments are only required for 12mo Lead &amp; </a:t>
            </a:r>
            <a:r>
              <a:rPr lang="en-US" dirty="0" err="1"/>
              <a:t>hmg</a:t>
            </a:r>
            <a:r>
              <a:rPr lang="en-US" dirty="0"/>
              <a:t> and 24mo lead</a:t>
            </a:r>
          </a:p>
        </p:txBody>
      </p:sp>
    </p:spTree>
    <p:extLst>
      <p:ext uri="{BB962C8B-B14F-4D97-AF65-F5344CB8AC3E}">
        <p14:creationId xmlns:p14="http://schemas.microsoft.com/office/powerpoint/2010/main" val="2646897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R&amp;H Role</a:t>
            </a:r>
            <a:endParaRPr lang="en-US" dirty="0"/>
          </a:p>
        </p:txBody>
      </p:sp>
      <p:sp>
        <p:nvSpPr>
          <p:cNvPr id="3" name="Content Placeholder 2"/>
          <p:cNvSpPr>
            <a:spLocks noGrp="1"/>
          </p:cNvSpPr>
          <p:nvPr>
            <p:ph idx="1"/>
          </p:nvPr>
        </p:nvSpPr>
        <p:spPr/>
        <p:txBody>
          <a:bodyPr/>
          <a:lstStyle/>
          <a:p>
            <a:r>
              <a:rPr lang="en-US" b="1" dirty="0" smtClean="0"/>
              <a:t>At Application</a:t>
            </a:r>
          </a:p>
          <a:p>
            <a:pPr lvl="1"/>
            <a:r>
              <a:rPr lang="en-US" dirty="0" smtClean="0"/>
              <a:t>Introduce Health Requirements</a:t>
            </a:r>
          </a:p>
          <a:p>
            <a:pPr lvl="1"/>
            <a:r>
              <a:rPr lang="en-US" dirty="0" smtClean="0"/>
              <a:t>Identify Dental and Medical Homes</a:t>
            </a:r>
          </a:p>
          <a:p>
            <a:pPr lvl="1"/>
            <a:r>
              <a:rPr lang="en-US" dirty="0" smtClean="0"/>
              <a:t>Complete health disclosures</a:t>
            </a:r>
          </a:p>
          <a:p>
            <a:pPr lvl="1"/>
            <a:r>
              <a:rPr lang="en-US" dirty="0" smtClean="0"/>
              <a:t>Complete Health History</a:t>
            </a:r>
          </a:p>
          <a:p>
            <a:r>
              <a:rPr lang="en-US" b="1" dirty="0" smtClean="0"/>
              <a:t>After Enrollment</a:t>
            </a:r>
          </a:p>
          <a:p>
            <a:pPr lvl="1"/>
            <a:r>
              <a:rPr lang="en-US" dirty="0" smtClean="0"/>
              <a:t>Support CFS as needed to meet health requirements</a:t>
            </a:r>
          </a:p>
          <a:p>
            <a:pPr lvl="1"/>
            <a:r>
              <a:rPr lang="en-US" dirty="0" smtClean="0"/>
              <a:t>Fax and document all required medical in Child Plus</a:t>
            </a:r>
          </a:p>
          <a:p>
            <a:pPr lvl="1"/>
            <a:r>
              <a:rPr lang="en-US" dirty="0" smtClean="0"/>
              <a:t>Follow up and monitor health referrals </a:t>
            </a:r>
          </a:p>
          <a:p>
            <a:pPr lvl="1"/>
            <a:r>
              <a:rPr lang="en-US" dirty="0" smtClean="0"/>
              <a:t>Build relationships with health providers and partners</a:t>
            </a:r>
          </a:p>
          <a:p>
            <a:pPr lvl="1"/>
            <a:endParaRPr lang="en-US" dirty="0" smtClean="0"/>
          </a:p>
          <a:p>
            <a:pPr lvl="1"/>
            <a:endParaRPr lang="en-US" dirty="0" smtClean="0"/>
          </a:p>
          <a:p>
            <a:pPr marL="457200" lvl="1" indent="0">
              <a:buNone/>
            </a:pPr>
            <a:endParaRPr lang="en-US" dirty="0"/>
          </a:p>
        </p:txBody>
      </p:sp>
    </p:spTree>
    <p:extLst>
      <p:ext uri="{BB962C8B-B14F-4D97-AF65-F5344CB8AC3E}">
        <p14:creationId xmlns:p14="http://schemas.microsoft.com/office/powerpoint/2010/main" val="2251124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&amp; Manager Roles</a:t>
            </a:r>
            <a:endParaRPr lang="en-US" dirty="0"/>
          </a:p>
        </p:txBody>
      </p:sp>
      <p:sp>
        <p:nvSpPr>
          <p:cNvPr id="3" name="Content Placeholder 2"/>
          <p:cNvSpPr>
            <a:spLocks noGrp="1"/>
          </p:cNvSpPr>
          <p:nvPr>
            <p:ph idx="1"/>
          </p:nvPr>
        </p:nvSpPr>
        <p:spPr/>
        <p:txBody>
          <a:bodyPr/>
          <a:lstStyle/>
          <a:p>
            <a:r>
              <a:rPr lang="en-US" dirty="0" smtClean="0"/>
              <a:t>Ongoing monitoring of program requirements</a:t>
            </a:r>
          </a:p>
          <a:p>
            <a:r>
              <a:rPr lang="en-US" dirty="0" smtClean="0"/>
              <a:t>Support CFS &amp; R&amp;H in reducing barriers to completing requirements </a:t>
            </a:r>
          </a:p>
          <a:p>
            <a:endParaRPr lang="en-US" dirty="0"/>
          </a:p>
        </p:txBody>
      </p:sp>
    </p:spTree>
    <p:extLst>
      <p:ext uri="{BB962C8B-B14F-4D97-AF65-F5344CB8AC3E}">
        <p14:creationId xmlns:p14="http://schemas.microsoft.com/office/powerpoint/2010/main" val="2521360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448" y="665193"/>
            <a:ext cx="8610600" cy="1143001"/>
          </a:xfrm>
        </p:spPr>
        <p:txBody>
          <a:bodyPr>
            <a:normAutofit fontScale="90000"/>
          </a:bodyPr>
          <a:lstStyle/>
          <a:p>
            <a:r>
              <a:rPr lang="en-US" sz="3600" dirty="0" smtClean="0"/>
              <a:t>1302.46 </a:t>
            </a:r>
            <a:r>
              <a:rPr lang="en-US" sz="3600" dirty="0"/>
              <a:t>Family support services for health, nutrition, and mental </a:t>
            </a:r>
            <a:r>
              <a:rPr lang="en-US" sz="3600" dirty="0" smtClean="0"/>
              <a:t>health</a:t>
            </a:r>
            <a:endParaRPr lang="en-US" sz="3600" dirty="0"/>
          </a:p>
        </p:txBody>
      </p:sp>
      <p:sp>
        <p:nvSpPr>
          <p:cNvPr id="3" name="Content Placeholder 2"/>
          <p:cNvSpPr>
            <a:spLocks noGrp="1"/>
          </p:cNvSpPr>
          <p:nvPr>
            <p:ph idx="1"/>
          </p:nvPr>
        </p:nvSpPr>
        <p:spPr/>
        <p:txBody>
          <a:bodyPr>
            <a:normAutofit/>
          </a:bodyPr>
          <a:lstStyle/>
          <a:p>
            <a:r>
              <a:rPr lang="en-US" dirty="0" smtClean="0"/>
              <a:t>(</a:t>
            </a:r>
            <a:r>
              <a:rPr lang="en-US" dirty="0"/>
              <a:t>2) A program must provide ongoing support to assist parents’ navigation through health systems to meet the general health and specifically identified needs of their children and must assist parents:</a:t>
            </a:r>
          </a:p>
          <a:p>
            <a:r>
              <a:rPr lang="en-US" dirty="0"/>
              <a:t>(</a:t>
            </a:r>
            <a:r>
              <a:rPr lang="en-US" dirty="0" err="1"/>
              <a:t>i</a:t>
            </a:r>
            <a:r>
              <a:rPr lang="en-US" dirty="0"/>
              <a:t>) In understanding how to access health insurance for themselves and their families, including information about private and public health insurance and designated enrollment periods;</a:t>
            </a:r>
          </a:p>
          <a:p>
            <a:r>
              <a:rPr lang="en-US" dirty="0"/>
              <a:t>(ii) In understanding the results of diagnostic and treatment procedures as well as plans for ongoing care; and,</a:t>
            </a:r>
          </a:p>
          <a:p>
            <a:r>
              <a:rPr lang="en-US" dirty="0"/>
              <a:t>(iii) In familiarizing their children with services they will receive while enrolled in the program and to enroll and participate in a system of ongoing family health care.</a:t>
            </a:r>
          </a:p>
          <a:p>
            <a:endParaRPr lang="en-US" dirty="0"/>
          </a:p>
        </p:txBody>
      </p:sp>
    </p:spTree>
    <p:extLst>
      <p:ext uri="{BB962C8B-B14F-4D97-AF65-F5344CB8AC3E}">
        <p14:creationId xmlns:p14="http://schemas.microsoft.com/office/powerpoint/2010/main" val="1853523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YJT – life is a journey – early experiences matter!</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Purpose:</a:t>
            </a:r>
            <a:r>
              <a:rPr lang="en-US" dirty="0"/>
              <a:t> </a:t>
            </a:r>
            <a:r>
              <a:rPr lang="en-US" dirty="0" smtClean="0"/>
              <a:t> Think about how young children are impacted throughout life by the early experiences provided by caregiving adults, setting the stage for discussion about resilience, protective factors, and risk factors in young children.  </a:t>
            </a:r>
            <a:endParaRPr lang="en-US" b="1" dirty="0" smtClean="0"/>
          </a:p>
          <a:p>
            <a:pPr lvl="1"/>
            <a:r>
              <a:rPr lang="en-US" dirty="0" smtClean="0"/>
              <a:t>All children experience adversity and risk,  and all children have positive experiences and characteristics.  Research clearly informs us that brain development is the most rapid and vulnerable in the first three years of life.  These experiences impact future development and life outcomes.  REMINDER:  positive experiences help  children move towards hope, happiness and success!</a:t>
            </a:r>
          </a:p>
          <a:p>
            <a:pPr marL="228600" lvl="1" indent="0">
              <a:buNone/>
            </a:pPr>
            <a:r>
              <a:rPr lang="en-US" b="1" dirty="0" smtClean="0"/>
              <a:t>Activity:  </a:t>
            </a:r>
          </a:p>
          <a:p>
            <a:pPr lvl="1"/>
            <a:r>
              <a:rPr lang="en-US" dirty="0" smtClean="0"/>
              <a:t>Look at the picture and talk about what you notice with an elbow partner.</a:t>
            </a:r>
          </a:p>
          <a:p>
            <a:pPr lvl="1"/>
            <a:r>
              <a:rPr lang="en-US" dirty="0" smtClean="0"/>
              <a:t>Notice that the suitcase the little girl is carrying says “HOPE” – this signifies hope for a good future for our children, which most of us want for  all children.  </a:t>
            </a:r>
          </a:p>
          <a:p>
            <a:pPr lvl="1"/>
            <a:r>
              <a:rPr lang="en-US" dirty="0" smtClean="0"/>
              <a:t>List the positive experiences this child may have experienced, next think about some negative experiences that might be in her suitcase.</a:t>
            </a:r>
          </a:p>
          <a:p>
            <a:pPr marL="228600" lvl="1" indent="0">
              <a:buNone/>
            </a:pPr>
            <a:r>
              <a:rPr lang="en-US" b="1" dirty="0" smtClean="0"/>
              <a:t>Discussion</a:t>
            </a:r>
            <a:r>
              <a:rPr lang="en-US" dirty="0" smtClean="0"/>
              <a:t>:  Today we looked at how experiences provided for children are important for their future, there might be challenges and adversities, but there is always hope for happiness and success.  How might this effect the way we do our work?</a:t>
            </a:r>
            <a:endParaRPr lang="en-US" b="1" dirty="0"/>
          </a:p>
        </p:txBody>
      </p:sp>
    </p:spTree>
    <p:extLst>
      <p:ext uri="{BB962C8B-B14F-4D97-AF65-F5344CB8AC3E}">
        <p14:creationId xmlns:p14="http://schemas.microsoft.com/office/powerpoint/2010/main" val="670944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tips</a:t>
            </a:r>
            <a:endParaRPr lang="en-US" dirty="0"/>
          </a:p>
        </p:txBody>
      </p:sp>
      <p:sp>
        <p:nvSpPr>
          <p:cNvPr id="3" name="Content Placeholder 2"/>
          <p:cNvSpPr>
            <a:spLocks noGrp="1"/>
          </p:cNvSpPr>
          <p:nvPr>
            <p:ph idx="1"/>
          </p:nvPr>
        </p:nvSpPr>
        <p:spPr>
          <a:xfrm>
            <a:off x="685800" y="1911926"/>
            <a:ext cx="10820400" cy="4720693"/>
          </a:xfrm>
        </p:spPr>
        <p:txBody>
          <a:bodyPr>
            <a:normAutofit fontScale="92500"/>
          </a:bodyPr>
          <a:lstStyle/>
          <a:p>
            <a:r>
              <a:rPr lang="en-US" dirty="0" smtClean="0"/>
              <a:t>Find out DHHS recertification date to help ensure successful process</a:t>
            </a:r>
          </a:p>
          <a:p>
            <a:r>
              <a:rPr lang="en-US" dirty="0" smtClean="0"/>
              <a:t>Ask about insurance monthly</a:t>
            </a:r>
          </a:p>
          <a:p>
            <a:r>
              <a:rPr lang="en-US" dirty="0" smtClean="0"/>
              <a:t>Michigan ENROLLS website </a:t>
            </a:r>
            <a:r>
              <a:rPr lang="en-US" dirty="0">
                <a:hlinkClick r:id="rId2"/>
              </a:rPr>
              <a:t>https://healthcare4mi.com/MISelfService/resources/portal/index.html</a:t>
            </a:r>
            <a:r>
              <a:rPr lang="en-US" dirty="0"/>
              <a:t> </a:t>
            </a:r>
            <a:endParaRPr lang="en-US" dirty="0" smtClean="0"/>
          </a:p>
          <a:p>
            <a:pPr lvl="1"/>
            <a:r>
              <a:rPr lang="en-US" dirty="0" smtClean="0"/>
              <a:t>Order new card, pick or change plan</a:t>
            </a:r>
          </a:p>
          <a:p>
            <a:r>
              <a:rPr lang="en-US" dirty="0" smtClean="0"/>
              <a:t>MI Bridges </a:t>
            </a:r>
            <a:r>
              <a:rPr lang="en-US" dirty="0"/>
              <a:t>website </a:t>
            </a:r>
            <a:endParaRPr lang="en-US" dirty="0" smtClean="0"/>
          </a:p>
          <a:p>
            <a:pPr marL="0" indent="0">
              <a:buNone/>
            </a:pPr>
            <a:r>
              <a:rPr lang="en-US" dirty="0" smtClean="0">
                <a:hlinkClick r:id="rId3"/>
              </a:rPr>
              <a:t>https</a:t>
            </a:r>
            <a:r>
              <a:rPr lang="en-US" dirty="0">
                <a:hlinkClick r:id="rId3"/>
              </a:rPr>
              <a:t>://</a:t>
            </a:r>
            <a:r>
              <a:rPr lang="en-US" dirty="0" smtClean="0">
                <a:hlinkClick r:id="rId3"/>
              </a:rPr>
              <a:t>newmibridges.michigan.gov/s/isd-landing-page?language=en_US</a:t>
            </a:r>
            <a:endParaRPr lang="en-US" dirty="0" smtClean="0"/>
          </a:p>
          <a:p>
            <a:pPr lvl="1"/>
            <a:r>
              <a:rPr lang="en-US" dirty="0" smtClean="0"/>
              <a:t>View </a:t>
            </a:r>
            <a:r>
              <a:rPr lang="en-US" dirty="0"/>
              <a:t>Healthcare Benefit Information, </a:t>
            </a:r>
            <a:r>
              <a:rPr lang="en-US" dirty="0" smtClean="0"/>
              <a:t>Find </a:t>
            </a:r>
            <a:r>
              <a:rPr lang="en-US" dirty="0"/>
              <a:t>a copy of the </a:t>
            </a:r>
            <a:r>
              <a:rPr lang="en-US" dirty="0" err="1"/>
              <a:t>mihealth</a:t>
            </a:r>
            <a:r>
              <a:rPr lang="en-US" dirty="0"/>
              <a:t> </a:t>
            </a:r>
            <a:r>
              <a:rPr lang="en-US" dirty="0" smtClean="0"/>
              <a:t>card, Search </a:t>
            </a:r>
            <a:r>
              <a:rPr lang="en-US" dirty="0"/>
              <a:t>for </a:t>
            </a:r>
            <a:r>
              <a:rPr lang="en-US" dirty="0" smtClean="0"/>
              <a:t>providers</a:t>
            </a:r>
          </a:p>
          <a:p>
            <a:r>
              <a:rPr lang="en-US" dirty="0" smtClean="0"/>
              <a:t>Refer to Health Department </a:t>
            </a:r>
          </a:p>
          <a:p>
            <a:r>
              <a:rPr lang="en-US" dirty="0" smtClean="0"/>
              <a:t>Completing FOT</a:t>
            </a:r>
          </a:p>
          <a:p>
            <a:r>
              <a:rPr lang="en-US" dirty="0" smtClean="0"/>
              <a:t>Medicaid open enrollment-varies by family</a:t>
            </a:r>
          </a:p>
          <a:p>
            <a:r>
              <a:rPr lang="en-US" dirty="0" smtClean="0"/>
              <a:t>Talk with R &amp; H when insurance is lost and reinstated </a:t>
            </a:r>
            <a:endParaRPr lang="en-US" dirty="0"/>
          </a:p>
        </p:txBody>
      </p:sp>
    </p:spTree>
    <p:extLst>
      <p:ext uri="{BB962C8B-B14F-4D97-AF65-F5344CB8AC3E}">
        <p14:creationId xmlns:p14="http://schemas.microsoft.com/office/powerpoint/2010/main" val="1161159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readiness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426" b="5426"/>
          <a:stretch>
            <a:fillRect/>
          </a:stretch>
        </p:blipFill>
        <p:spPr/>
      </p:pic>
      <p:sp>
        <p:nvSpPr>
          <p:cNvPr id="4" name="Text Placeholder 3"/>
          <p:cNvSpPr>
            <a:spLocks noGrp="1"/>
          </p:cNvSpPr>
          <p:nvPr>
            <p:ph type="body" sz="half" idx="2"/>
          </p:nvPr>
        </p:nvSpPr>
        <p:spPr>
          <a:xfrm>
            <a:off x="7790688" y="1950182"/>
            <a:ext cx="3200400" cy="4806668"/>
          </a:xfrm>
        </p:spPr>
        <p:txBody>
          <a:bodyPr/>
          <a:lstStyle/>
          <a:p>
            <a:r>
              <a:rPr lang="en-US" dirty="0" smtClean="0"/>
              <a:t>How is Health connected?</a:t>
            </a:r>
          </a:p>
          <a:p>
            <a:r>
              <a:rPr lang="en-US" dirty="0" smtClean="0"/>
              <a:t>Research-based, historical programs </a:t>
            </a:r>
          </a:p>
          <a:p>
            <a:pPr marL="285750" indent="-285750">
              <a:buFont typeface="Arial" panose="020B0604020202020204" pitchFamily="34" charset="0"/>
              <a:buChar char="•"/>
            </a:pPr>
            <a:r>
              <a:rPr lang="en-US" dirty="0" smtClean="0"/>
              <a:t>Feeling good gives children the energy and strength to do the hard work</a:t>
            </a:r>
          </a:p>
          <a:p>
            <a:pPr marL="285750" indent="-285750">
              <a:buFont typeface="Arial" panose="020B0604020202020204" pitchFamily="34" charset="0"/>
              <a:buChar char="•"/>
            </a:pPr>
            <a:r>
              <a:rPr lang="en-US" dirty="0" smtClean="0"/>
              <a:t>Early identification and treatment of developmental delays that would otherwise impede school readiness</a:t>
            </a:r>
          </a:p>
          <a:p>
            <a:pPr marL="285750" indent="-285750">
              <a:buFont typeface="Arial" panose="020B0604020202020204" pitchFamily="34" charset="0"/>
              <a:buChar char="•"/>
            </a:pPr>
            <a:r>
              <a:rPr lang="en-US" dirty="0" smtClean="0"/>
              <a:t>Healthy children are ready to learn!</a:t>
            </a:r>
          </a:p>
          <a:p>
            <a:pPr marL="285750" indent="-285750">
              <a:buFont typeface="Arial" panose="020B0604020202020204" pitchFamily="34" charset="0"/>
              <a:buChar char="•"/>
            </a:pPr>
            <a:endParaRPr lang="en-US" dirty="0" smtClean="0"/>
          </a:p>
          <a:p>
            <a:endParaRPr lang="en-US" dirty="0" smtClean="0"/>
          </a:p>
        </p:txBody>
      </p:sp>
    </p:spTree>
    <p:extLst>
      <p:ext uri="{BB962C8B-B14F-4D97-AF65-F5344CB8AC3E}">
        <p14:creationId xmlns:p14="http://schemas.microsoft.com/office/powerpoint/2010/main" val="1109201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836" y="332509"/>
            <a:ext cx="9476510" cy="5975928"/>
          </a:xfrm>
          <a:prstGeom prst="rect">
            <a:avLst/>
          </a:prstGeom>
        </p:spPr>
      </p:pic>
    </p:spTree>
    <p:extLst>
      <p:ext uri="{BB962C8B-B14F-4D97-AF65-F5344CB8AC3E}">
        <p14:creationId xmlns:p14="http://schemas.microsoft.com/office/powerpoint/2010/main" val="346813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as teachers</a:t>
            </a:r>
            <a:endParaRPr lang="en-US" dirty="0"/>
          </a:p>
        </p:txBody>
      </p:sp>
      <p:sp>
        <p:nvSpPr>
          <p:cNvPr id="4" name="Text Placeholder 3"/>
          <p:cNvSpPr>
            <a:spLocks noGrp="1"/>
          </p:cNvSpPr>
          <p:nvPr>
            <p:ph type="body" idx="1"/>
          </p:nvPr>
        </p:nvSpPr>
        <p:spPr/>
        <p:txBody>
          <a:bodyPr>
            <a:normAutofit/>
          </a:bodyPr>
          <a:lstStyle/>
          <a:p>
            <a:r>
              <a:rPr lang="en-US" sz="3600" dirty="0" smtClean="0"/>
              <a:t>Personal Visit Observation Tool</a:t>
            </a:r>
            <a:endParaRPr lang="en-US" sz="3600" dirty="0"/>
          </a:p>
        </p:txBody>
      </p:sp>
    </p:spTree>
    <p:extLst>
      <p:ext uri="{BB962C8B-B14F-4D97-AF65-F5344CB8AC3E}">
        <p14:creationId xmlns:p14="http://schemas.microsoft.com/office/powerpoint/2010/main" val="3393769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visit observation tool sections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sz="3600" dirty="0" smtClean="0"/>
          </a:p>
          <a:p>
            <a:pPr marL="742950" indent="-742950">
              <a:buAutoNum type="arabicParenR"/>
            </a:pPr>
            <a:r>
              <a:rPr lang="en-US" sz="3600" dirty="0" smtClean="0"/>
              <a:t>Visit Preparation</a:t>
            </a:r>
          </a:p>
          <a:p>
            <a:pPr marL="742950" indent="-742950">
              <a:buAutoNum type="arabicParenR"/>
            </a:pPr>
            <a:endParaRPr lang="en-US" sz="3600" dirty="0"/>
          </a:p>
          <a:p>
            <a:pPr marL="742950" indent="-742950">
              <a:buAutoNum type="arabicParenR"/>
            </a:pPr>
            <a:r>
              <a:rPr lang="en-US" sz="3600" dirty="0" smtClean="0"/>
              <a:t> PAT Personal Visit Elements</a:t>
            </a:r>
          </a:p>
          <a:p>
            <a:pPr marL="742950" indent="-742950">
              <a:buAutoNum type="arabicParenR"/>
            </a:pPr>
            <a:endParaRPr lang="en-US" sz="3600" dirty="0"/>
          </a:p>
          <a:p>
            <a:pPr marL="742950" indent="-742950">
              <a:buAutoNum type="arabicParenR"/>
            </a:pPr>
            <a:r>
              <a:rPr lang="en-US" sz="3600" dirty="0" smtClean="0"/>
              <a:t>Across the Visit</a:t>
            </a:r>
          </a:p>
          <a:p>
            <a:pPr marL="742950" indent="-742950">
              <a:buAutoNum type="arabicParenR"/>
            </a:pPr>
            <a:endParaRPr lang="en-US" sz="3600" dirty="0"/>
          </a:p>
          <a:p>
            <a:pPr marL="742950" indent="-742950">
              <a:buAutoNum type="arabicParenR"/>
            </a:pPr>
            <a:r>
              <a:rPr lang="en-US" sz="3600" dirty="0" smtClean="0"/>
              <a:t> Home Visit Process Quality</a:t>
            </a:r>
            <a:endParaRPr lang="en-US" sz="3600" dirty="0"/>
          </a:p>
        </p:txBody>
      </p:sp>
    </p:spTree>
    <p:extLst>
      <p:ext uri="{BB962C8B-B14F-4D97-AF65-F5344CB8AC3E}">
        <p14:creationId xmlns:p14="http://schemas.microsoft.com/office/powerpoint/2010/main" val="3563556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Visit preparation – What are the expectations?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PAT activity, intents and handouts at a minimum are listed – extension activities may be listed or may be decided at the </a:t>
            </a:r>
            <a:r>
              <a:rPr lang="en-US" sz="2400" dirty="0" err="1" smtClean="0"/>
              <a:t>hv</a:t>
            </a:r>
            <a:r>
              <a:rPr lang="en-US" sz="2400" dirty="0" smtClean="0"/>
              <a:t>; follow-up notes as reminders may also be </a:t>
            </a:r>
          </a:p>
          <a:p>
            <a:r>
              <a:rPr lang="en-US" sz="2400" dirty="0" smtClean="0"/>
              <a:t>How did you choose this activity?</a:t>
            </a:r>
          </a:p>
          <a:p>
            <a:r>
              <a:rPr lang="en-US" sz="2400" dirty="0" smtClean="0"/>
              <a:t>Check-in with the family is </a:t>
            </a:r>
            <a:r>
              <a:rPr lang="en-US" sz="2400" b="1" dirty="0" smtClean="0"/>
              <a:t>not </a:t>
            </a:r>
            <a:r>
              <a:rPr lang="en-US" sz="2400" dirty="0" smtClean="0"/>
              <a:t>mandatory</a:t>
            </a:r>
            <a:r>
              <a:rPr lang="en-US" sz="2400" dirty="0" smtClean="0"/>
              <a:t>.</a:t>
            </a:r>
            <a:endParaRPr lang="en-US" sz="2400" dirty="0" smtClean="0"/>
          </a:p>
          <a:p>
            <a:r>
              <a:rPr lang="en-US" sz="2400" dirty="0" smtClean="0"/>
              <a:t>Intents from the activity sheet are written down, ensuring child goal </a:t>
            </a:r>
            <a:r>
              <a:rPr lang="en-US" sz="2400" dirty="0" smtClean="0"/>
              <a:t>intent </a:t>
            </a:r>
            <a:r>
              <a:rPr lang="en-US" sz="2400" dirty="0" smtClean="0"/>
              <a:t>is also present.</a:t>
            </a:r>
          </a:p>
          <a:p>
            <a:r>
              <a:rPr lang="en-US" sz="2400" dirty="0" smtClean="0"/>
              <a:t>2 points from the PE Resource you will share</a:t>
            </a:r>
          </a:p>
          <a:p>
            <a:r>
              <a:rPr lang="en-US" sz="2400" dirty="0" smtClean="0"/>
              <a:t>Activity is age appropriate and connected to the child goal </a:t>
            </a:r>
          </a:p>
          <a:p>
            <a:r>
              <a:rPr lang="en-US" sz="2400" dirty="0" smtClean="0"/>
              <a:t>The plan is individualized for this child and family.</a:t>
            </a:r>
            <a:endParaRPr lang="en-US" sz="2400" dirty="0"/>
          </a:p>
        </p:txBody>
      </p:sp>
    </p:spTree>
    <p:extLst>
      <p:ext uri="{BB962C8B-B14F-4D97-AF65-F5344CB8AC3E}">
        <p14:creationId xmlns:p14="http://schemas.microsoft.com/office/powerpoint/2010/main" val="1285772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Personal visit elements</a:t>
            </a:r>
            <a:endParaRPr lang="en-US" dirty="0"/>
          </a:p>
        </p:txBody>
      </p:sp>
      <p:sp>
        <p:nvSpPr>
          <p:cNvPr id="3" name="Content Placeholder 2"/>
          <p:cNvSpPr>
            <a:spLocks noGrp="1"/>
          </p:cNvSpPr>
          <p:nvPr>
            <p:ph idx="1"/>
          </p:nvPr>
        </p:nvSpPr>
        <p:spPr/>
        <p:txBody>
          <a:bodyPr>
            <a:normAutofit/>
          </a:bodyPr>
          <a:lstStyle/>
          <a:p>
            <a:r>
              <a:rPr lang="en-US" b="1" dirty="0" smtClean="0"/>
              <a:t>Opening</a:t>
            </a:r>
            <a:r>
              <a:rPr lang="en-US" dirty="0" smtClean="0"/>
              <a:t>:  </a:t>
            </a:r>
          </a:p>
          <a:p>
            <a:pPr lvl="1"/>
            <a:r>
              <a:rPr lang="en-US" dirty="0" smtClean="0"/>
              <a:t> CONNECT about something in the home, child(</a:t>
            </a:r>
            <a:r>
              <a:rPr lang="en-US" dirty="0" err="1" smtClean="0"/>
              <a:t>ren</a:t>
            </a:r>
            <a:r>
              <a:rPr lang="en-US" dirty="0" smtClean="0"/>
              <a:t>), or parent(s)</a:t>
            </a:r>
          </a:p>
          <a:p>
            <a:pPr lvl="1"/>
            <a:r>
              <a:rPr lang="en-US" dirty="0" smtClean="0"/>
              <a:t> AGREE on what will happen in the visit from that was planned the week before, check in that this is what the family still wants to do</a:t>
            </a:r>
          </a:p>
          <a:p>
            <a:pPr lvl="1"/>
            <a:r>
              <a:rPr lang="en-US" dirty="0" smtClean="0"/>
              <a:t>REFLECT with the parent(s) regarding their experience and their child’s experience with the extension </a:t>
            </a:r>
            <a:r>
              <a:rPr lang="en-US" dirty="0" smtClean="0"/>
              <a:t>activity (this will help with In Kind documentation!!)</a:t>
            </a:r>
            <a:endParaRPr lang="en-US" dirty="0" smtClean="0"/>
          </a:p>
          <a:p>
            <a:endParaRPr lang="en-US" dirty="0" smtClean="0"/>
          </a:p>
          <a:p>
            <a:endParaRPr lang="en-US" i="1" dirty="0" smtClean="0"/>
          </a:p>
        </p:txBody>
      </p:sp>
    </p:spTree>
    <p:extLst>
      <p:ext uri="{BB962C8B-B14F-4D97-AF65-F5344CB8AC3E}">
        <p14:creationId xmlns:p14="http://schemas.microsoft.com/office/powerpoint/2010/main" val="3188489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personal visit elements (continued)</a:t>
            </a:r>
            <a:endParaRPr lang="en-US" dirty="0"/>
          </a:p>
        </p:txBody>
      </p:sp>
      <p:sp>
        <p:nvSpPr>
          <p:cNvPr id="3" name="Content Placeholder 2"/>
          <p:cNvSpPr>
            <a:spLocks noGrp="1"/>
          </p:cNvSpPr>
          <p:nvPr>
            <p:ph idx="1"/>
          </p:nvPr>
        </p:nvSpPr>
        <p:spPr/>
        <p:txBody>
          <a:bodyPr>
            <a:noAutofit/>
          </a:bodyPr>
          <a:lstStyle/>
          <a:p>
            <a:pPr marL="0" indent="0">
              <a:buNone/>
            </a:pPr>
            <a:r>
              <a:rPr lang="en-US" sz="2400" b="1" dirty="0" smtClean="0"/>
              <a:t>Parent-Child Interaction</a:t>
            </a:r>
          </a:p>
          <a:p>
            <a:pPr lvl="1"/>
            <a:r>
              <a:rPr lang="en-US" sz="2200" dirty="0" smtClean="0"/>
              <a:t>Parenting </a:t>
            </a:r>
            <a:r>
              <a:rPr lang="en-US" sz="2200" dirty="0"/>
              <a:t>Behaviors Facilitated </a:t>
            </a:r>
          </a:p>
          <a:p>
            <a:pPr lvl="2"/>
            <a:r>
              <a:rPr lang="en-US" sz="2200" i="1" dirty="0" smtClean="0"/>
              <a:t>Nurturing</a:t>
            </a:r>
            <a:r>
              <a:rPr lang="en-US" sz="2200" i="1" dirty="0"/>
              <a:t>, Designing/Guiding, Responding, Communicating, Support </a:t>
            </a:r>
            <a:r>
              <a:rPr lang="en-US" sz="2200" i="1" dirty="0" smtClean="0"/>
              <a:t>Learning</a:t>
            </a:r>
          </a:p>
          <a:p>
            <a:pPr marL="457200" lvl="2" indent="0">
              <a:buNone/>
            </a:pPr>
            <a:r>
              <a:rPr lang="en-US" sz="2200" dirty="0" smtClean="0"/>
              <a:t>(Point out, label and notice how 1 or more of the parenting behaviors impact the child’s </a:t>
            </a:r>
            <a:r>
              <a:rPr lang="en-US" sz="2200" dirty="0" smtClean="0"/>
              <a:t>development )</a:t>
            </a:r>
            <a:endParaRPr lang="en-US" sz="2200" dirty="0"/>
          </a:p>
          <a:p>
            <a:pPr lvl="1"/>
            <a:r>
              <a:rPr lang="en-US" sz="2200" b="1" dirty="0"/>
              <a:t> </a:t>
            </a:r>
            <a:r>
              <a:rPr lang="en-US" sz="2200" dirty="0"/>
              <a:t>Child Development Domains Discussed </a:t>
            </a:r>
            <a:r>
              <a:rPr lang="en-US" sz="2200" i="1" dirty="0"/>
              <a:t>– Language, Intellectual, Social-Emotional, </a:t>
            </a:r>
            <a:r>
              <a:rPr lang="en-US" sz="2200" i="1" dirty="0" smtClean="0"/>
              <a:t>Motor</a:t>
            </a:r>
            <a:endParaRPr lang="en-US" sz="2200" i="1" dirty="0"/>
          </a:p>
          <a:p>
            <a:pPr lvl="1"/>
            <a:r>
              <a:rPr lang="en-US" sz="2200" dirty="0" smtClean="0"/>
              <a:t>Ask the parent what they observed their child doing, linking it to a parenting behavior</a:t>
            </a:r>
            <a:endParaRPr lang="en-US" sz="2200" dirty="0"/>
          </a:p>
          <a:p>
            <a:pPr lvl="1"/>
            <a:r>
              <a:rPr lang="en-US" sz="2200" dirty="0"/>
              <a:t>Share </a:t>
            </a:r>
            <a:r>
              <a:rPr lang="en-US" sz="2200" dirty="0" smtClean="0"/>
              <a:t>the intents </a:t>
            </a:r>
            <a:r>
              <a:rPr lang="en-US" sz="2200" dirty="0"/>
              <a:t>for the activity</a:t>
            </a:r>
          </a:p>
          <a:p>
            <a:pPr lvl="1"/>
            <a:r>
              <a:rPr lang="en-US" sz="2200" dirty="0"/>
              <a:t>Facilitate the activity as a parent-child </a:t>
            </a:r>
            <a:r>
              <a:rPr lang="en-US" sz="2200" dirty="0" smtClean="0"/>
              <a:t>experience</a:t>
            </a:r>
          </a:p>
          <a:p>
            <a:pPr lvl="1"/>
            <a:r>
              <a:rPr lang="en-US" sz="2200" dirty="0" smtClean="0"/>
              <a:t>Encourage the parent to join in by helping gather materials, asking them to join in, etc.</a:t>
            </a:r>
            <a:endParaRPr lang="en-US" sz="2200" dirty="0"/>
          </a:p>
          <a:p>
            <a:endParaRPr lang="en-US" dirty="0"/>
          </a:p>
        </p:txBody>
      </p:sp>
    </p:spTree>
    <p:extLst>
      <p:ext uri="{BB962C8B-B14F-4D97-AF65-F5344CB8AC3E}">
        <p14:creationId xmlns:p14="http://schemas.microsoft.com/office/powerpoint/2010/main" val="529050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Personal visit elements </a:t>
            </a:r>
            <a:r>
              <a:rPr lang="en-US" sz="3200" dirty="0" smtClean="0"/>
              <a:t>(continued)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Development-Centered Parenting </a:t>
            </a:r>
          </a:p>
          <a:p>
            <a:pPr lvl="1"/>
            <a:r>
              <a:rPr lang="en-US" i="1" dirty="0" smtClean="0"/>
              <a:t>Sleep, Attachment, Discipline, Health, Transitions/Routines, Safety, Nutrition</a:t>
            </a:r>
          </a:p>
          <a:p>
            <a:pPr lvl="1"/>
            <a:r>
              <a:rPr lang="en-US" dirty="0"/>
              <a:t>H</a:t>
            </a:r>
            <a:r>
              <a:rPr lang="en-US" dirty="0" smtClean="0"/>
              <a:t>elp the family connect their child’s behavior(s) to his or her stage of development </a:t>
            </a:r>
          </a:p>
          <a:p>
            <a:pPr marL="0" indent="0">
              <a:buNone/>
            </a:pPr>
            <a:r>
              <a:rPr lang="en-US" b="1" dirty="0" smtClean="0"/>
              <a:t>Family Well-Being</a:t>
            </a:r>
          </a:p>
          <a:p>
            <a:pPr lvl="1"/>
            <a:r>
              <a:rPr lang="en-US" dirty="0" smtClean="0"/>
              <a:t>Get the family’s perspective on their own well-being, this might include personal resources, referrals made and information shared.  If applicable,  help the family access resources and follow-up on  the status of accessing resources </a:t>
            </a:r>
            <a:r>
              <a:rPr lang="en-US" dirty="0" smtClean="0"/>
              <a:t>discussed previously, </a:t>
            </a:r>
            <a:r>
              <a:rPr lang="en-US" dirty="0" smtClean="0"/>
              <a:t>including challenges or barriers</a:t>
            </a:r>
          </a:p>
          <a:p>
            <a:pPr marL="0" indent="0">
              <a:buNone/>
            </a:pPr>
            <a:r>
              <a:rPr lang="en-US" b="1" dirty="0" smtClean="0"/>
              <a:t>Closing</a:t>
            </a:r>
          </a:p>
          <a:p>
            <a:pPr lvl="1"/>
            <a:r>
              <a:rPr lang="en-US" dirty="0" smtClean="0"/>
              <a:t>REVIEW – restate key points about health or developmental topics</a:t>
            </a:r>
          </a:p>
          <a:p>
            <a:pPr lvl="1"/>
            <a:r>
              <a:rPr lang="en-US" dirty="0" smtClean="0"/>
              <a:t>REVISIT – follow-up on next </a:t>
            </a:r>
            <a:r>
              <a:rPr lang="en-US" dirty="0" smtClean="0"/>
              <a:t>steps (extension activity)</a:t>
            </a:r>
            <a:endParaRPr lang="en-US" dirty="0" smtClean="0"/>
          </a:p>
          <a:p>
            <a:pPr lvl="1"/>
            <a:r>
              <a:rPr lang="en-US" dirty="0" smtClean="0"/>
              <a:t>EVALUATE – how do you think our visit</a:t>
            </a:r>
          </a:p>
          <a:p>
            <a:pPr lvl="1"/>
            <a:r>
              <a:rPr lang="en-US" dirty="0" smtClean="0"/>
              <a:t>AFFIRM – share specific strengths you observed</a:t>
            </a:r>
          </a:p>
          <a:p>
            <a:pPr lvl="1"/>
            <a:r>
              <a:rPr lang="en-US" dirty="0" smtClean="0"/>
              <a:t>Schedule the next visit, choose the focus with the family and plan the activity with materials</a:t>
            </a:r>
          </a:p>
          <a:p>
            <a:pPr marL="0" indent="0">
              <a:buNone/>
            </a:pPr>
            <a:endParaRPr lang="en-US" dirty="0"/>
          </a:p>
        </p:txBody>
      </p:sp>
    </p:spTree>
    <p:extLst>
      <p:ext uri="{BB962C8B-B14F-4D97-AF65-F5344CB8AC3E}">
        <p14:creationId xmlns:p14="http://schemas.microsoft.com/office/powerpoint/2010/main" val="14447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Across the visit</a:t>
            </a:r>
            <a:endParaRPr lang="en-US" dirty="0"/>
          </a:p>
        </p:txBody>
      </p:sp>
      <p:sp>
        <p:nvSpPr>
          <p:cNvPr id="3" name="Content Placeholder 2"/>
          <p:cNvSpPr>
            <a:spLocks noGrp="1"/>
          </p:cNvSpPr>
          <p:nvPr>
            <p:ph idx="1"/>
          </p:nvPr>
        </p:nvSpPr>
        <p:spPr/>
        <p:txBody>
          <a:bodyPr/>
          <a:lstStyle/>
          <a:p>
            <a:r>
              <a:rPr lang="en-US" dirty="0" smtClean="0"/>
              <a:t>Did the visit incorporate the family’s language – may be N/A</a:t>
            </a:r>
          </a:p>
          <a:p>
            <a:r>
              <a:rPr lang="en-US" dirty="0" smtClean="0"/>
              <a:t>The home visitor demonstrates respect for the family’s cultural background and parenting practices, including incorporating the family’s culture in the visit as appropriate (</a:t>
            </a:r>
            <a:r>
              <a:rPr lang="en-US" i="1" dirty="0" smtClean="0"/>
              <a:t>doing things/using language the family uses)</a:t>
            </a:r>
          </a:p>
          <a:p>
            <a:r>
              <a:rPr lang="en-US" dirty="0" smtClean="0"/>
              <a:t>Reviewed handouts and connected to parent behavior(s) and/or </a:t>
            </a:r>
            <a:r>
              <a:rPr lang="en-US" dirty="0" err="1" smtClean="0"/>
              <a:t>activitie</a:t>
            </a:r>
            <a:r>
              <a:rPr lang="en-US" dirty="0" smtClean="0"/>
              <a:t>(s)</a:t>
            </a:r>
          </a:p>
          <a:p>
            <a:r>
              <a:rPr lang="en-US" dirty="0" smtClean="0"/>
              <a:t>Family/child goals were established, discussed, reviewed and/or modified.</a:t>
            </a:r>
          </a:p>
          <a:p>
            <a:r>
              <a:rPr lang="en-US" dirty="0" smtClean="0"/>
              <a:t>Literacy was incorporated into the visit (e.g., book sharing activity, giving book, encouraging family to engage with books beyond visit, etc.)</a:t>
            </a:r>
          </a:p>
          <a:p>
            <a:r>
              <a:rPr lang="en-US" dirty="0" smtClean="0"/>
              <a:t>The home visitor partnered, facilitated and reflected with the family throughout the visit</a:t>
            </a:r>
          </a:p>
          <a:p>
            <a:endParaRPr lang="en-US" dirty="0"/>
          </a:p>
        </p:txBody>
      </p:sp>
    </p:spTree>
    <p:extLst>
      <p:ext uri="{BB962C8B-B14F-4D97-AF65-F5344CB8AC3E}">
        <p14:creationId xmlns:p14="http://schemas.microsoft.com/office/powerpoint/2010/main" val="3433474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Teaching Strategies Gold</a:t>
            </a: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2127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visit</a:t>
            </a:r>
            <a:endParaRPr lang="en-US" dirty="0"/>
          </a:p>
        </p:txBody>
      </p:sp>
      <p:sp>
        <p:nvSpPr>
          <p:cNvPr id="3" name="Content Placeholder 2"/>
          <p:cNvSpPr>
            <a:spLocks noGrp="1"/>
          </p:cNvSpPr>
          <p:nvPr>
            <p:ph idx="1"/>
          </p:nvPr>
        </p:nvSpPr>
        <p:spPr/>
        <p:txBody>
          <a:bodyPr/>
          <a:lstStyle/>
          <a:p>
            <a:r>
              <a:rPr lang="en-US" dirty="0" smtClean="0"/>
              <a:t>Home visit is completed and signed by the parent</a:t>
            </a:r>
          </a:p>
          <a:p>
            <a:r>
              <a:rPr lang="en-US" dirty="0" smtClean="0"/>
              <a:t>Home visit is complete with extension activity included</a:t>
            </a:r>
          </a:p>
          <a:p>
            <a:r>
              <a:rPr lang="en-US" dirty="0" smtClean="0"/>
              <a:t>Milestones are updated or completed – these are not mandatory</a:t>
            </a:r>
          </a:p>
          <a:p>
            <a:endParaRPr lang="en-US" dirty="0"/>
          </a:p>
        </p:txBody>
      </p:sp>
    </p:spTree>
    <p:extLst>
      <p:ext uri="{BB962C8B-B14F-4D97-AF65-F5344CB8AC3E}">
        <p14:creationId xmlns:p14="http://schemas.microsoft.com/office/powerpoint/2010/main" val="2508817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 visit process quality</a:t>
            </a:r>
            <a:endParaRPr lang="en-US" dirty="0"/>
          </a:p>
        </p:txBody>
      </p:sp>
      <p:sp>
        <p:nvSpPr>
          <p:cNvPr id="6" name="Content Placeholder 5"/>
          <p:cNvSpPr>
            <a:spLocks noGrp="1"/>
          </p:cNvSpPr>
          <p:nvPr>
            <p:ph idx="1"/>
          </p:nvPr>
        </p:nvSpPr>
        <p:spPr/>
        <p:txBody>
          <a:bodyPr/>
          <a:lstStyle/>
          <a:p>
            <a:r>
              <a:rPr lang="en-US" b="1" dirty="0" smtClean="0"/>
              <a:t>HOVRS (first 4 pages)</a:t>
            </a:r>
          </a:p>
          <a:p>
            <a:pPr lvl="1"/>
            <a:r>
              <a:rPr lang="en-US" i="1" dirty="0" smtClean="0"/>
              <a:t>Home Visitor Response to Family</a:t>
            </a:r>
          </a:p>
          <a:p>
            <a:pPr lvl="1"/>
            <a:r>
              <a:rPr lang="en-US" i="1" dirty="0" smtClean="0"/>
              <a:t>Home Visitor-Family Relationship</a:t>
            </a:r>
          </a:p>
          <a:p>
            <a:pPr lvl="1"/>
            <a:r>
              <a:rPr lang="en-US" i="1" dirty="0" smtClean="0"/>
              <a:t>Home Visitor </a:t>
            </a:r>
            <a:r>
              <a:rPr lang="en-US" i="1" dirty="0" err="1" smtClean="0"/>
              <a:t>Facilitataion</a:t>
            </a:r>
            <a:r>
              <a:rPr lang="en-US" i="1" dirty="0" smtClean="0"/>
              <a:t> of Parent Child Interaction</a:t>
            </a:r>
          </a:p>
          <a:p>
            <a:pPr lvl="1"/>
            <a:r>
              <a:rPr lang="en-US" i="1" dirty="0" smtClean="0"/>
              <a:t>Home Visitor Non-Intrusiveness/Collaboration with Family</a:t>
            </a:r>
            <a:endParaRPr lang="en-US" i="1" dirty="0"/>
          </a:p>
        </p:txBody>
      </p:sp>
    </p:spTree>
    <p:extLst>
      <p:ext uri="{BB962C8B-B14F-4D97-AF65-F5344CB8AC3E}">
        <p14:creationId xmlns:p14="http://schemas.microsoft.com/office/powerpoint/2010/main" val="2008391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and challenges</a:t>
            </a:r>
            <a:endParaRPr lang="en-US" dirty="0"/>
          </a:p>
        </p:txBody>
      </p:sp>
      <p:sp>
        <p:nvSpPr>
          <p:cNvPr id="4" name="Content Placeholder 3"/>
          <p:cNvSpPr>
            <a:spLocks noGrp="1"/>
          </p:cNvSpPr>
          <p:nvPr>
            <p:ph idx="1"/>
          </p:nvPr>
        </p:nvSpPr>
        <p:spPr/>
        <p:txBody>
          <a:bodyPr>
            <a:normAutofit fontScale="92500" lnSpcReduction="10000"/>
          </a:bodyPr>
          <a:lstStyle/>
          <a:p>
            <a:r>
              <a:rPr lang="en-US" b="1" dirty="0" smtClean="0"/>
              <a:t>Highlights</a:t>
            </a:r>
            <a:endParaRPr lang="en-US" dirty="0" smtClean="0"/>
          </a:p>
          <a:p>
            <a:pPr lvl="1"/>
            <a:r>
              <a:rPr lang="en-US" dirty="0" smtClean="0"/>
              <a:t>Individualizing the plan</a:t>
            </a:r>
          </a:p>
          <a:p>
            <a:pPr lvl="1"/>
            <a:r>
              <a:rPr lang="en-US" dirty="0" smtClean="0"/>
              <a:t>Appropriate handouts</a:t>
            </a:r>
          </a:p>
          <a:p>
            <a:pPr lvl="1"/>
            <a:r>
              <a:rPr lang="en-US" dirty="0" smtClean="0"/>
              <a:t>Literacy is incorporated in every visit</a:t>
            </a:r>
          </a:p>
          <a:p>
            <a:pPr lvl="1"/>
            <a:r>
              <a:rPr lang="en-US" dirty="0" smtClean="0"/>
              <a:t>Developmental topics discussed</a:t>
            </a:r>
          </a:p>
          <a:p>
            <a:pPr lvl="1"/>
            <a:r>
              <a:rPr lang="en-US" dirty="0" smtClean="0"/>
              <a:t>Resources are shared along with follow-up</a:t>
            </a:r>
          </a:p>
          <a:p>
            <a:pPr lvl="1"/>
            <a:r>
              <a:rPr lang="en-US" dirty="0" smtClean="0"/>
              <a:t>Home Visitor- Family Relationship</a:t>
            </a:r>
          </a:p>
          <a:p>
            <a:r>
              <a:rPr lang="en-US" b="1" dirty="0" smtClean="0"/>
              <a:t>Challenges</a:t>
            </a:r>
          </a:p>
          <a:p>
            <a:pPr lvl="1"/>
            <a:r>
              <a:rPr lang="en-US" dirty="0" smtClean="0"/>
              <a:t>Connecting from the last visit</a:t>
            </a:r>
          </a:p>
          <a:p>
            <a:pPr lvl="1"/>
            <a:r>
              <a:rPr lang="en-US" dirty="0" smtClean="0"/>
              <a:t>Setting the agenda with the family</a:t>
            </a:r>
          </a:p>
          <a:p>
            <a:pPr lvl="1"/>
            <a:r>
              <a:rPr lang="en-US" dirty="0"/>
              <a:t>S</a:t>
            </a:r>
            <a:r>
              <a:rPr lang="en-US" dirty="0" smtClean="0"/>
              <a:t>haring the intent for each area of emphasis with the family</a:t>
            </a:r>
          </a:p>
          <a:p>
            <a:pPr lvl="1"/>
            <a:r>
              <a:rPr lang="en-US" dirty="0" smtClean="0"/>
              <a:t>Reviewing how the visit went, next steps (extension activities), and planning for the next visit</a:t>
            </a:r>
          </a:p>
          <a:p>
            <a:pPr lvl="1"/>
            <a:r>
              <a:rPr lang="en-US" dirty="0" smtClean="0"/>
              <a:t>Connecting parenting </a:t>
            </a:r>
            <a:r>
              <a:rPr lang="en-US" dirty="0" smtClean="0"/>
              <a:t>behaviors</a:t>
            </a:r>
            <a:endParaRPr lang="en-US" dirty="0" smtClean="0"/>
          </a:p>
          <a:p>
            <a:pPr marL="228600" lvl="1" indent="0">
              <a:buNone/>
            </a:pPr>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935946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School readiness</a:t>
            </a:r>
            <a:endParaRPr lang="en-US"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6275" r="6275"/>
          <a:stretch>
            <a:fillRect/>
          </a:stretch>
        </p:blipFill>
        <p:spPr/>
      </p:pic>
      <p:sp>
        <p:nvSpPr>
          <p:cNvPr id="7" name="Text Placeholder 6"/>
          <p:cNvSpPr>
            <a:spLocks noGrp="1"/>
          </p:cNvSpPr>
          <p:nvPr>
            <p:ph type="body" sz="half" idx="2"/>
          </p:nvPr>
        </p:nvSpPr>
        <p:spPr/>
        <p:txBody>
          <a:bodyPr/>
          <a:lstStyle/>
          <a:p>
            <a:r>
              <a:rPr lang="en-US" b="1" dirty="0" smtClean="0"/>
              <a:t>How are observations connected?</a:t>
            </a:r>
          </a:p>
          <a:p>
            <a:pPr marL="285750" indent="-285750">
              <a:buFont typeface="Arial" panose="020B0604020202020204" pitchFamily="34" charset="0"/>
              <a:buChar char="•"/>
            </a:pPr>
            <a:r>
              <a:rPr lang="en-US" dirty="0" smtClean="0"/>
              <a:t>School Readiness skills increase as we improve our practices as home visitors</a:t>
            </a:r>
          </a:p>
          <a:p>
            <a:pPr marL="285750" indent="-285750">
              <a:buFont typeface="Arial" panose="020B0604020202020204" pitchFamily="34" charset="0"/>
              <a:buChar char="•"/>
            </a:pPr>
            <a:r>
              <a:rPr lang="en-US" dirty="0" smtClean="0"/>
              <a:t>Increased parent child connections support school readiness</a:t>
            </a:r>
          </a:p>
          <a:p>
            <a:endParaRPr lang="en-US" b="1" dirty="0"/>
          </a:p>
        </p:txBody>
      </p:sp>
    </p:spTree>
    <p:extLst>
      <p:ext uri="{BB962C8B-B14F-4D97-AF65-F5344CB8AC3E}">
        <p14:creationId xmlns:p14="http://schemas.microsoft.com/office/powerpoint/2010/main" val="2324576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Family Outcomes tool</a:t>
            </a:r>
            <a:endParaRPr lang="en-US" dirty="0"/>
          </a:p>
        </p:txBody>
      </p:sp>
      <p:sp>
        <p:nvSpPr>
          <p:cNvPr id="6" name="Content Placeholder 5"/>
          <p:cNvSpPr>
            <a:spLocks noGrp="1"/>
          </p:cNvSpPr>
          <p:nvPr>
            <p:ph idx="1"/>
          </p:nvPr>
        </p:nvSpPr>
        <p:spPr/>
        <p:txBody>
          <a:bodyPr/>
          <a:lstStyle/>
          <a:p>
            <a:r>
              <a:rPr lang="en-US" dirty="0" smtClean="0"/>
              <a:t>Family Outcomes Tool Data is only collected once a year in the fall</a:t>
            </a:r>
          </a:p>
          <a:p>
            <a:r>
              <a:rPr lang="en-US" dirty="0" smtClean="0"/>
              <a:t>Family Outcomes Tool Data is now “yes” or “no”</a:t>
            </a:r>
          </a:p>
          <a:p>
            <a:r>
              <a:rPr lang="en-US" dirty="0" smtClean="0"/>
              <a:t>Home Practices and Routines will continue to be completed, in the Fall and Spring</a:t>
            </a:r>
          </a:p>
          <a:p>
            <a:r>
              <a:rPr lang="en-US" dirty="0" smtClean="0"/>
              <a:t>Talking Points have changed with the Family Outcomes Tool to guide in conversation.</a:t>
            </a:r>
          </a:p>
          <a:p>
            <a:r>
              <a:rPr lang="en-US" dirty="0" smtClean="0"/>
              <a:t>Many of the answers can be collected from page 1 and 2 of the intake – R &amp; H have begun using the 2</a:t>
            </a:r>
            <a:r>
              <a:rPr lang="en-US" baseline="30000" dirty="0" smtClean="0"/>
              <a:t>nd</a:t>
            </a:r>
            <a:r>
              <a:rPr lang="en-US" dirty="0" smtClean="0"/>
              <a:t> page of the intake, but not all of your families will have page 2 at this time.  Answers </a:t>
            </a:r>
            <a:r>
              <a:rPr lang="en-US" dirty="0" smtClean="0"/>
              <a:t>that can be collected </a:t>
            </a:r>
            <a:r>
              <a:rPr lang="en-US" dirty="0" smtClean="0"/>
              <a:t>from the intake are noted in the Talking Points in red.</a:t>
            </a:r>
          </a:p>
          <a:p>
            <a:r>
              <a:rPr lang="en-US" dirty="0" smtClean="0"/>
              <a:t>The FOT and Talking Points are on Weebly under Forms - Enrollment</a:t>
            </a:r>
            <a:endParaRPr lang="en-US" dirty="0"/>
          </a:p>
        </p:txBody>
      </p:sp>
    </p:spTree>
    <p:extLst>
      <p:ext uri="{BB962C8B-B14F-4D97-AF65-F5344CB8AC3E}">
        <p14:creationId xmlns:p14="http://schemas.microsoft.com/office/powerpoint/2010/main" val="2591008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066" y="490330"/>
            <a:ext cx="8596668" cy="1320800"/>
          </a:xfrm>
        </p:spPr>
        <p:txBody>
          <a:bodyPr>
            <a:normAutofit/>
          </a:bodyPr>
          <a:lstStyle/>
          <a:p>
            <a:pPr algn="ctr"/>
            <a:r>
              <a:rPr lang="en-US" sz="4800" dirty="0" smtClean="0">
                <a:solidFill>
                  <a:schemeClr val="accent2">
                    <a:lumMod val="75000"/>
                  </a:schemeClr>
                </a:solidFill>
              </a:rPr>
              <a:t>Attendance</a:t>
            </a:r>
            <a:endParaRPr lang="en-US" sz="48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9997324"/>
              </p:ext>
            </p:extLst>
          </p:nvPr>
        </p:nvGraphicFramePr>
        <p:xfrm>
          <a:off x="1061066" y="2012928"/>
          <a:ext cx="8747760" cy="4565904"/>
        </p:xfrm>
        <a:graphic>
          <a:graphicData uri="http://schemas.openxmlformats.org/drawingml/2006/table">
            <a:tbl>
              <a:tblPr firstRow="1" firstCol="1" bandRow="1">
                <a:tableStyleId>{5C22544A-7EE6-4342-B048-85BDC9FD1C3A}</a:tableStyleId>
              </a:tblPr>
              <a:tblGrid>
                <a:gridCol w="2915296">
                  <a:extLst>
                    <a:ext uri="{9D8B030D-6E8A-4147-A177-3AD203B41FA5}">
                      <a16:colId xmlns:a16="http://schemas.microsoft.com/office/drawing/2014/main" val="3459321137"/>
                    </a:ext>
                  </a:extLst>
                </a:gridCol>
                <a:gridCol w="2916232">
                  <a:extLst>
                    <a:ext uri="{9D8B030D-6E8A-4147-A177-3AD203B41FA5}">
                      <a16:colId xmlns:a16="http://schemas.microsoft.com/office/drawing/2014/main" val="3738721006"/>
                    </a:ext>
                  </a:extLst>
                </a:gridCol>
                <a:gridCol w="2916232">
                  <a:extLst>
                    <a:ext uri="{9D8B030D-6E8A-4147-A177-3AD203B41FA5}">
                      <a16:colId xmlns:a16="http://schemas.microsoft.com/office/drawing/2014/main" val="2562209303"/>
                    </a:ext>
                  </a:extLst>
                </a:gridCol>
              </a:tblGrid>
              <a:tr h="302624">
                <a:tc>
                  <a:txBody>
                    <a:bodyPr/>
                    <a:lstStyle/>
                    <a:p>
                      <a:pPr marL="0" marR="0" algn="ctr">
                        <a:lnSpc>
                          <a:spcPct val="107000"/>
                        </a:lnSpc>
                        <a:spcBef>
                          <a:spcPts val="0"/>
                        </a:spcBef>
                        <a:spcAft>
                          <a:spcPts val="0"/>
                        </a:spcAft>
                      </a:pPr>
                      <a:r>
                        <a:rPr lang="en-US" sz="2000" dirty="0">
                          <a:solidFill>
                            <a:schemeClr val="bg1"/>
                          </a:solidFill>
                          <a:effectLst/>
                        </a:rPr>
                        <a:t>Month</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2017-18</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2018-19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38821832"/>
                  </a:ext>
                </a:extLst>
              </a:tr>
              <a:tr h="302624">
                <a:tc>
                  <a:txBody>
                    <a:bodyPr/>
                    <a:lstStyle/>
                    <a:p>
                      <a:pPr marL="0" marR="0" algn="ctr">
                        <a:lnSpc>
                          <a:spcPct val="107000"/>
                        </a:lnSpc>
                        <a:spcBef>
                          <a:spcPts val="0"/>
                        </a:spcBef>
                        <a:spcAft>
                          <a:spcPts val="0"/>
                        </a:spcAft>
                      </a:pPr>
                      <a:r>
                        <a:rPr lang="en-US" sz="2000" dirty="0">
                          <a:solidFill>
                            <a:schemeClr val="bg1"/>
                          </a:solidFill>
                          <a:effectLst/>
                        </a:rPr>
                        <a:t>September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73%</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74%</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470071609"/>
                  </a:ext>
                </a:extLst>
              </a:tr>
              <a:tr h="302624">
                <a:tc>
                  <a:txBody>
                    <a:bodyPr/>
                    <a:lstStyle/>
                    <a:p>
                      <a:pPr marL="0" marR="0" algn="ctr">
                        <a:lnSpc>
                          <a:spcPct val="107000"/>
                        </a:lnSpc>
                        <a:spcBef>
                          <a:spcPts val="0"/>
                        </a:spcBef>
                        <a:spcAft>
                          <a:spcPts val="0"/>
                        </a:spcAft>
                      </a:pPr>
                      <a:r>
                        <a:rPr lang="en-US" sz="2000" dirty="0">
                          <a:solidFill>
                            <a:schemeClr val="bg1"/>
                          </a:solidFill>
                          <a:effectLst/>
                        </a:rPr>
                        <a:t>October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89%</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89%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1954272701"/>
                  </a:ext>
                </a:extLst>
              </a:tr>
              <a:tr h="302624">
                <a:tc>
                  <a:txBody>
                    <a:bodyPr/>
                    <a:lstStyle/>
                    <a:p>
                      <a:pPr marL="0" marR="0" algn="ctr">
                        <a:lnSpc>
                          <a:spcPct val="107000"/>
                        </a:lnSpc>
                        <a:spcBef>
                          <a:spcPts val="0"/>
                        </a:spcBef>
                        <a:spcAft>
                          <a:spcPts val="0"/>
                        </a:spcAft>
                      </a:pPr>
                      <a:r>
                        <a:rPr lang="en-US" sz="2000">
                          <a:solidFill>
                            <a:schemeClr val="bg1"/>
                          </a:solidFill>
                          <a:effectLst/>
                        </a:rPr>
                        <a:t>November</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68%</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74%</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3142064664"/>
                  </a:ext>
                </a:extLst>
              </a:tr>
              <a:tr h="302624">
                <a:tc>
                  <a:txBody>
                    <a:bodyPr/>
                    <a:lstStyle/>
                    <a:p>
                      <a:pPr marL="0" marR="0" algn="ctr">
                        <a:lnSpc>
                          <a:spcPct val="107000"/>
                        </a:lnSpc>
                        <a:spcBef>
                          <a:spcPts val="0"/>
                        </a:spcBef>
                        <a:spcAft>
                          <a:spcPts val="0"/>
                        </a:spcAft>
                      </a:pPr>
                      <a:r>
                        <a:rPr lang="en-US" sz="2000">
                          <a:solidFill>
                            <a:schemeClr val="bg1"/>
                          </a:solidFill>
                          <a:effectLst/>
                        </a:rPr>
                        <a:t>December</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54%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60%</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754501585"/>
                  </a:ext>
                </a:extLst>
              </a:tr>
              <a:tr h="302624">
                <a:tc>
                  <a:txBody>
                    <a:bodyPr/>
                    <a:lstStyle/>
                    <a:p>
                      <a:pPr marL="0" marR="0" algn="ctr">
                        <a:lnSpc>
                          <a:spcPct val="107000"/>
                        </a:lnSpc>
                        <a:spcBef>
                          <a:spcPts val="0"/>
                        </a:spcBef>
                        <a:spcAft>
                          <a:spcPts val="0"/>
                        </a:spcAft>
                      </a:pPr>
                      <a:r>
                        <a:rPr lang="en-US" sz="2000">
                          <a:solidFill>
                            <a:schemeClr val="bg1"/>
                          </a:solidFill>
                          <a:effectLst/>
                        </a:rPr>
                        <a:t>January</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85%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71%</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3013788029"/>
                  </a:ext>
                </a:extLst>
              </a:tr>
              <a:tr h="302624">
                <a:tc>
                  <a:txBody>
                    <a:bodyPr/>
                    <a:lstStyle/>
                    <a:p>
                      <a:pPr marL="0" marR="0" algn="ctr">
                        <a:lnSpc>
                          <a:spcPct val="107000"/>
                        </a:lnSpc>
                        <a:spcBef>
                          <a:spcPts val="0"/>
                        </a:spcBef>
                        <a:spcAft>
                          <a:spcPts val="0"/>
                        </a:spcAft>
                      </a:pPr>
                      <a:r>
                        <a:rPr lang="en-US" sz="2000">
                          <a:solidFill>
                            <a:schemeClr val="bg1"/>
                          </a:solidFill>
                          <a:effectLst/>
                        </a:rPr>
                        <a:t>February</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67%</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70%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926680746"/>
                  </a:ext>
                </a:extLst>
              </a:tr>
              <a:tr h="302624">
                <a:tc>
                  <a:txBody>
                    <a:bodyPr/>
                    <a:lstStyle/>
                    <a:p>
                      <a:pPr marL="0" marR="0" algn="ctr">
                        <a:lnSpc>
                          <a:spcPct val="107000"/>
                        </a:lnSpc>
                        <a:spcBef>
                          <a:spcPts val="0"/>
                        </a:spcBef>
                        <a:spcAft>
                          <a:spcPts val="0"/>
                        </a:spcAft>
                      </a:pPr>
                      <a:r>
                        <a:rPr lang="en-US" sz="2000">
                          <a:solidFill>
                            <a:schemeClr val="bg1"/>
                          </a:solidFill>
                          <a:effectLst/>
                        </a:rPr>
                        <a:t>March</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70%</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75%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1171455741"/>
                  </a:ext>
                </a:extLst>
              </a:tr>
              <a:tr h="302624">
                <a:tc>
                  <a:txBody>
                    <a:bodyPr/>
                    <a:lstStyle/>
                    <a:p>
                      <a:pPr marL="0" marR="0" algn="ctr">
                        <a:lnSpc>
                          <a:spcPct val="107000"/>
                        </a:lnSpc>
                        <a:spcBef>
                          <a:spcPts val="0"/>
                        </a:spcBef>
                        <a:spcAft>
                          <a:spcPts val="0"/>
                        </a:spcAft>
                      </a:pPr>
                      <a:r>
                        <a:rPr lang="en-US" sz="2000">
                          <a:solidFill>
                            <a:schemeClr val="bg1"/>
                          </a:solidFill>
                          <a:effectLst/>
                        </a:rPr>
                        <a:t>April</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86%</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81%</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844750996"/>
                  </a:ext>
                </a:extLst>
              </a:tr>
              <a:tr h="302624">
                <a:tc>
                  <a:txBody>
                    <a:bodyPr/>
                    <a:lstStyle/>
                    <a:p>
                      <a:pPr marL="0" marR="0" algn="ctr">
                        <a:lnSpc>
                          <a:spcPct val="107000"/>
                        </a:lnSpc>
                        <a:spcBef>
                          <a:spcPts val="0"/>
                        </a:spcBef>
                        <a:spcAft>
                          <a:spcPts val="0"/>
                        </a:spcAft>
                      </a:pPr>
                      <a:r>
                        <a:rPr lang="en-US" sz="2000">
                          <a:solidFill>
                            <a:schemeClr val="bg1"/>
                          </a:solidFill>
                          <a:effectLst/>
                        </a:rPr>
                        <a:t>May</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76%</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85%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1865555492"/>
                  </a:ext>
                </a:extLst>
              </a:tr>
              <a:tr h="302624">
                <a:tc>
                  <a:txBody>
                    <a:bodyPr/>
                    <a:lstStyle/>
                    <a:p>
                      <a:pPr marL="0" marR="0" algn="ctr">
                        <a:lnSpc>
                          <a:spcPct val="107000"/>
                        </a:lnSpc>
                        <a:spcBef>
                          <a:spcPts val="0"/>
                        </a:spcBef>
                        <a:spcAft>
                          <a:spcPts val="0"/>
                        </a:spcAft>
                      </a:pPr>
                      <a:r>
                        <a:rPr lang="en-US" sz="2000">
                          <a:solidFill>
                            <a:schemeClr val="bg1"/>
                          </a:solidFill>
                          <a:effectLst/>
                        </a:rPr>
                        <a:t>June</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a:solidFill>
                            <a:schemeClr val="bg1"/>
                          </a:solidFill>
                          <a:effectLst/>
                        </a:rPr>
                        <a:t>81%</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 </a:t>
                      </a:r>
                      <a:r>
                        <a:rPr lang="en-US" sz="2000" dirty="0" smtClean="0">
                          <a:solidFill>
                            <a:schemeClr val="bg1"/>
                          </a:solidFill>
                          <a:effectLst/>
                        </a:rPr>
                        <a:t>76%</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1599417320"/>
                  </a:ext>
                </a:extLst>
              </a:tr>
              <a:tr h="302624">
                <a:tc>
                  <a:txBody>
                    <a:bodyPr/>
                    <a:lstStyle/>
                    <a:p>
                      <a:pPr marL="0" marR="0" algn="ctr">
                        <a:lnSpc>
                          <a:spcPct val="107000"/>
                        </a:lnSpc>
                        <a:spcBef>
                          <a:spcPts val="0"/>
                        </a:spcBef>
                        <a:spcAft>
                          <a:spcPts val="0"/>
                        </a:spcAft>
                      </a:pPr>
                      <a:r>
                        <a:rPr lang="en-US" sz="2000">
                          <a:solidFill>
                            <a:schemeClr val="bg1"/>
                          </a:solidFill>
                          <a:effectLst/>
                        </a:rPr>
                        <a:t>July</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77%</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 </a:t>
                      </a:r>
                      <a:r>
                        <a:rPr lang="en-US" sz="2000" dirty="0" smtClean="0">
                          <a:solidFill>
                            <a:schemeClr val="bg1"/>
                          </a:solidFill>
                          <a:effectLst/>
                        </a:rPr>
                        <a:t>70%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515572759"/>
                  </a:ext>
                </a:extLst>
              </a:tr>
              <a:tr h="302624">
                <a:tc>
                  <a:txBody>
                    <a:bodyPr/>
                    <a:lstStyle/>
                    <a:p>
                      <a:pPr marL="0" marR="0" algn="ctr">
                        <a:lnSpc>
                          <a:spcPct val="107000"/>
                        </a:lnSpc>
                        <a:spcBef>
                          <a:spcPts val="0"/>
                        </a:spcBef>
                        <a:spcAft>
                          <a:spcPts val="0"/>
                        </a:spcAft>
                      </a:pPr>
                      <a:r>
                        <a:rPr lang="en-US" sz="2000">
                          <a:solidFill>
                            <a:schemeClr val="bg1"/>
                          </a:solidFill>
                          <a:effectLst/>
                        </a:rPr>
                        <a:t>August</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60%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 </a:t>
                      </a:r>
                      <a:r>
                        <a:rPr lang="en-US" sz="2000" dirty="0" smtClean="0">
                          <a:solidFill>
                            <a:schemeClr val="bg1"/>
                          </a:solidFill>
                          <a:effectLst/>
                        </a:rPr>
                        <a:t>79%</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3234832430"/>
                  </a:ext>
                </a:extLst>
              </a:tr>
              <a:tr h="302624">
                <a:tc>
                  <a:txBody>
                    <a:bodyPr/>
                    <a:lstStyle/>
                    <a:p>
                      <a:pPr marL="0" marR="0" algn="ctr">
                        <a:lnSpc>
                          <a:spcPct val="107000"/>
                        </a:lnSpc>
                        <a:spcBef>
                          <a:spcPts val="0"/>
                        </a:spcBef>
                        <a:spcAft>
                          <a:spcPts val="0"/>
                        </a:spcAft>
                      </a:pPr>
                      <a:r>
                        <a:rPr lang="en-US" sz="2000" dirty="0" smtClean="0">
                          <a:solidFill>
                            <a:schemeClr val="bg1"/>
                          </a:solidFill>
                          <a:effectLst/>
                        </a:rPr>
                        <a:t>Average</a:t>
                      </a:r>
                      <a:r>
                        <a:rPr lang="en-US" sz="2000" baseline="0" dirty="0" smtClean="0">
                          <a:solidFill>
                            <a:schemeClr val="bg1"/>
                          </a:solidFill>
                          <a:effectLst/>
                        </a:rPr>
                        <a:t> for the year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74%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85000"/>
                      </a:schemeClr>
                    </a:solidFill>
                  </a:tcPr>
                </a:tc>
                <a:tc>
                  <a:txBody>
                    <a:bodyPr/>
                    <a:lstStyle/>
                    <a:p>
                      <a:pPr marL="0" marR="0" algn="ctr">
                        <a:lnSpc>
                          <a:spcPct val="107000"/>
                        </a:lnSpc>
                        <a:spcBef>
                          <a:spcPts val="0"/>
                        </a:spcBef>
                        <a:spcAft>
                          <a:spcPts val="0"/>
                        </a:spcAft>
                      </a:pPr>
                      <a:r>
                        <a:rPr lang="en-US" sz="2000" dirty="0">
                          <a:solidFill>
                            <a:schemeClr val="bg1"/>
                          </a:solidFill>
                          <a:effectLst/>
                        </a:rPr>
                        <a:t>75</a:t>
                      </a:r>
                      <a:r>
                        <a:rPr lang="en-US" sz="2000" dirty="0" smtClean="0">
                          <a:solidFill>
                            <a:schemeClr val="bg1"/>
                          </a:solidFill>
                          <a:effectLst/>
                        </a:rPr>
                        <a:t>%</a:t>
                      </a:r>
                    </a:p>
                  </a:txBody>
                  <a:tcPr marL="68580" marR="68580" marT="0" marB="0">
                    <a:solidFill>
                      <a:schemeClr val="tx1">
                        <a:lumMod val="85000"/>
                      </a:schemeClr>
                    </a:solidFill>
                  </a:tcPr>
                </a:tc>
                <a:extLst>
                  <a:ext uri="{0D108BD9-81ED-4DB2-BD59-A6C34878D82A}">
                    <a16:rowId xmlns:a16="http://schemas.microsoft.com/office/drawing/2014/main" val="1459936025"/>
                  </a:ext>
                </a:extLst>
              </a:tr>
            </a:tbl>
          </a:graphicData>
        </a:graphic>
      </p:graphicFrame>
    </p:spTree>
    <p:extLst>
      <p:ext uri="{BB962C8B-B14F-4D97-AF65-F5344CB8AC3E}">
        <p14:creationId xmlns:p14="http://schemas.microsoft.com/office/powerpoint/2010/main" val="1456545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1280978"/>
              </p:ext>
            </p:extLst>
          </p:nvPr>
        </p:nvGraphicFramePr>
        <p:xfrm>
          <a:off x="1526721" y="1877788"/>
          <a:ext cx="8670471" cy="4972093"/>
        </p:xfrm>
        <a:graphic>
          <a:graphicData uri="http://schemas.openxmlformats.org/drawingml/2006/table">
            <a:tbl>
              <a:tblPr firstRow="1" firstCol="1" bandRow="1">
                <a:tableStyleId>{5C22544A-7EE6-4342-B048-85BDC9FD1C3A}</a:tableStyleId>
              </a:tblPr>
              <a:tblGrid>
                <a:gridCol w="2291416">
                  <a:extLst>
                    <a:ext uri="{9D8B030D-6E8A-4147-A177-3AD203B41FA5}">
                      <a16:colId xmlns:a16="http://schemas.microsoft.com/office/drawing/2014/main" val="3035541474"/>
                    </a:ext>
                  </a:extLst>
                </a:gridCol>
                <a:gridCol w="1822190">
                  <a:extLst>
                    <a:ext uri="{9D8B030D-6E8A-4147-A177-3AD203B41FA5}">
                      <a16:colId xmlns:a16="http://schemas.microsoft.com/office/drawing/2014/main" val="3236169620"/>
                    </a:ext>
                  </a:extLst>
                </a:gridCol>
                <a:gridCol w="1518955">
                  <a:extLst>
                    <a:ext uri="{9D8B030D-6E8A-4147-A177-3AD203B41FA5}">
                      <a16:colId xmlns:a16="http://schemas.microsoft.com/office/drawing/2014/main" val="2046047689"/>
                    </a:ext>
                  </a:extLst>
                </a:gridCol>
                <a:gridCol w="1518955">
                  <a:extLst>
                    <a:ext uri="{9D8B030D-6E8A-4147-A177-3AD203B41FA5}">
                      <a16:colId xmlns:a16="http://schemas.microsoft.com/office/drawing/2014/main" val="3697247563"/>
                    </a:ext>
                  </a:extLst>
                </a:gridCol>
                <a:gridCol w="1518955">
                  <a:extLst>
                    <a:ext uri="{9D8B030D-6E8A-4147-A177-3AD203B41FA5}">
                      <a16:colId xmlns:a16="http://schemas.microsoft.com/office/drawing/2014/main" val="2700860565"/>
                    </a:ext>
                  </a:extLst>
                </a:gridCol>
              </a:tblGrid>
              <a:tr h="494922">
                <a:tc>
                  <a:txBody>
                    <a:bodyPr/>
                    <a:lstStyle/>
                    <a:p>
                      <a:pPr marL="0" marR="0" algn="l">
                        <a:lnSpc>
                          <a:spcPct val="107000"/>
                        </a:lnSpc>
                        <a:spcBef>
                          <a:spcPts val="0"/>
                        </a:spcBef>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solidFill>
                            <a:schemeClr val="bg1"/>
                          </a:solidFill>
                          <a:effectLst/>
                        </a:rPr>
                        <a:t>Fall</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solidFill>
                            <a:schemeClr val="bg1"/>
                          </a:solidFill>
                          <a:effectLst/>
                        </a:rPr>
                        <a:t>Winter</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solidFill>
                            <a:schemeClr val="bg1"/>
                          </a:solidFill>
                          <a:effectLst/>
                        </a:rPr>
                        <a:t>Spring</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solidFill>
                            <a:schemeClr val="bg1"/>
                          </a:solidFill>
                          <a:effectLst/>
                        </a:rPr>
                        <a:t>Summer</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267037970"/>
                  </a:ext>
                </a:extLst>
              </a:tr>
              <a:tr h="494922">
                <a:tc>
                  <a:txBody>
                    <a:bodyPr/>
                    <a:lstStyle/>
                    <a:p>
                      <a:pPr marL="0" marR="0" algn="l">
                        <a:lnSpc>
                          <a:spcPct val="107000"/>
                        </a:lnSpc>
                        <a:spcBef>
                          <a:spcPts val="0"/>
                        </a:spcBef>
                        <a:spcAft>
                          <a:spcPts val="0"/>
                        </a:spcAft>
                      </a:pPr>
                      <a:r>
                        <a:rPr lang="en-US" sz="2400" dirty="0">
                          <a:solidFill>
                            <a:schemeClr val="bg1"/>
                          </a:solidFill>
                          <a:effectLst/>
                        </a:rPr>
                        <a:t>Medical Home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94%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94%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91%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77%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3863644507"/>
                  </a:ext>
                </a:extLst>
              </a:tr>
              <a:tr h="494922">
                <a:tc>
                  <a:txBody>
                    <a:bodyPr/>
                    <a:lstStyle/>
                    <a:p>
                      <a:pPr marL="0" marR="0" algn="l">
                        <a:lnSpc>
                          <a:spcPct val="107000"/>
                        </a:lnSpc>
                        <a:spcBef>
                          <a:spcPts val="0"/>
                        </a:spcBef>
                        <a:spcAft>
                          <a:spcPts val="0"/>
                        </a:spcAft>
                      </a:pPr>
                      <a:r>
                        <a:rPr lang="en-US" sz="2400" dirty="0">
                          <a:solidFill>
                            <a:schemeClr val="bg1"/>
                          </a:solidFill>
                          <a:effectLst/>
                        </a:rPr>
                        <a:t>Health Coverage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a:effectLst/>
                        </a:rPr>
                        <a:t>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a:effectLst/>
                        </a:rPr>
                        <a:t>92%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91%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2180107709"/>
                  </a:ext>
                </a:extLst>
              </a:tr>
              <a:tr h="494922">
                <a:tc>
                  <a:txBody>
                    <a:bodyPr/>
                    <a:lstStyle/>
                    <a:p>
                      <a:pPr marL="0" marR="0" algn="l">
                        <a:lnSpc>
                          <a:spcPct val="107000"/>
                        </a:lnSpc>
                        <a:spcBef>
                          <a:spcPts val="0"/>
                        </a:spcBef>
                        <a:spcAft>
                          <a:spcPts val="0"/>
                        </a:spcAft>
                      </a:pPr>
                      <a:r>
                        <a:rPr lang="en-US" sz="2400" dirty="0">
                          <a:solidFill>
                            <a:schemeClr val="bg1"/>
                          </a:solidFill>
                          <a:effectLst/>
                        </a:rPr>
                        <a:t>Dental Home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a:effectLst/>
                        </a:rPr>
                        <a:t>57%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62%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a:effectLst/>
                        </a:rPr>
                        <a:t>60%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43%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353256677"/>
                  </a:ext>
                </a:extLst>
              </a:tr>
              <a:tr h="1530574">
                <a:tc>
                  <a:txBody>
                    <a:bodyPr/>
                    <a:lstStyle/>
                    <a:p>
                      <a:pPr marL="0" marR="0" algn="l">
                        <a:lnSpc>
                          <a:spcPct val="107000"/>
                        </a:lnSpc>
                        <a:spcBef>
                          <a:spcPts val="0"/>
                        </a:spcBef>
                        <a:spcAft>
                          <a:spcPts val="0"/>
                        </a:spcAft>
                      </a:pPr>
                      <a:r>
                        <a:rPr lang="en-US" sz="2400" dirty="0">
                          <a:solidFill>
                            <a:schemeClr val="bg1"/>
                          </a:solidFill>
                          <a:effectLst/>
                        </a:rPr>
                        <a:t>Hearing Screenings Up to Date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a:effectLst/>
                        </a:rPr>
                        <a:t>92%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97%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94%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78%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500498586"/>
                  </a:ext>
                </a:extLst>
              </a:tr>
              <a:tr h="1012749">
                <a:tc>
                  <a:txBody>
                    <a:bodyPr/>
                    <a:lstStyle/>
                    <a:p>
                      <a:pPr marL="0" marR="0" algn="l">
                        <a:lnSpc>
                          <a:spcPct val="107000"/>
                        </a:lnSpc>
                        <a:spcBef>
                          <a:spcPts val="0"/>
                        </a:spcBef>
                        <a:spcAft>
                          <a:spcPts val="0"/>
                        </a:spcAft>
                      </a:pPr>
                      <a:r>
                        <a:rPr lang="en-US" sz="2400" dirty="0">
                          <a:solidFill>
                            <a:schemeClr val="bg1"/>
                          </a:solidFill>
                          <a:effectLst/>
                        </a:rPr>
                        <a:t>Vision Screenings Up to Date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a:effectLst/>
                        </a:rPr>
                        <a:t>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a:effectLst/>
                        </a:rPr>
                        <a:t>97%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a:effectLst/>
                        </a:rPr>
                        <a:t>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400" dirty="0">
                          <a:effectLst/>
                        </a:rPr>
                        <a:t>77%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3110350577"/>
                  </a:ext>
                </a:extLst>
              </a:tr>
            </a:tbl>
          </a:graphicData>
        </a:graphic>
      </p:graphicFrame>
    </p:spTree>
    <p:extLst>
      <p:ext uri="{BB962C8B-B14F-4D97-AF65-F5344CB8AC3E}">
        <p14:creationId xmlns:p14="http://schemas.microsoft.com/office/powerpoint/2010/main" val="2795803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partnership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9820977"/>
              </p:ext>
            </p:extLst>
          </p:nvPr>
        </p:nvGraphicFramePr>
        <p:xfrm>
          <a:off x="1126671" y="2049236"/>
          <a:ext cx="10376807" cy="4041320"/>
        </p:xfrm>
        <a:graphic>
          <a:graphicData uri="http://schemas.openxmlformats.org/drawingml/2006/table">
            <a:tbl>
              <a:tblPr firstRow="1" firstCol="1" bandRow="1">
                <a:tableStyleId>{5C22544A-7EE6-4342-B048-85BDC9FD1C3A}</a:tableStyleId>
              </a:tblPr>
              <a:tblGrid>
                <a:gridCol w="2803403">
                  <a:extLst>
                    <a:ext uri="{9D8B030D-6E8A-4147-A177-3AD203B41FA5}">
                      <a16:colId xmlns:a16="http://schemas.microsoft.com/office/drawing/2014/main" val="4215020526"/>
                    </a:ext>
                  </a:extLst>
                </a:gridCol>
                <a:gridCol w="2166366">
                  <a:extLst>
                    <a:ext uri="{9D8B030D-6E8A-4147-A177-3AD203B41FA5}">
                      <a16:colId xmlns:a16="http://schemas.microsoft.com/office/drawing/2014/main" val="186527096"/>
                    </a:ext>
                  </a:extLst>
                </a:gridCol>
                <a:gridCol w="1802346">
                  <a:extLst>
                    <a:ext uri="{9D8B030D-6E8A-4147-A177-3AD203B41FA5}">
                      <a16:colId xmlns:a16="http://schemas.microsoft.com/office/drawing/2014/main" val="2397411565"/>
                    </a:ext>
                  </a:extLst>
                </a:gridCol>
                <a:gridCol w="1802346">
                  <a:extLst>
                    <a:ext uri="{9D8B030D-6E8A-4147-A177-3AD203B41FA5}">
                      <a16:colId xmlns:a16="http://schemas.microsoft.com/office/drawing/2014/main" val="2076282877"/>
                    </a:ext>
                  </a:extLst>
                </a:gridCol>
                <a:gridCol w="1802346">
                  <a:extLst>
                    <a:ext uri="{9D8B030D-6E8A-4147-A177-3AD203B41FA5}">
                      <a16:colId xmlns:a16="http://schemas.microsoft.com/office/drawing/2014/main" val="2297549390"/>
                    </a:ext>
                  </a:extLst>
                </a:gridCol>
              </a:tblGrid>
              <a:tr h="663322">
                <a:tc>
                  <a:txBody>
                    <a:bodyPr/>
                    <a:lstStyle/>
                    <a:p>
                      <a:pPr marL="0" marR="0">
                        <a:lnSpc>
                          <a:spcPct val="107000"/>
                        </a:lnSpc>
                        <a:spcBef>
                          <a:spcPts val="0"/>
                        </a:spcBef>
                        <a:spcAft>
                          <a:spcPts val="0"/>
                        </a:spcAft>
                      </a:pPr>
                      <a:r>
                        <a:rPr lang="en-US" sz="2400" dirty="0">
                          <a:solidFill>
                            <a:schemeClr val="bg1"/>
                          </a:solidFill>
                          <a:effectLst/>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solidFill>
                            <a:schemeClr val="bg1"/>
                          </a:solidFill>
                          <a:effectLst/>
                        </a:rPr>
                        <a:t>Fall</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Winter</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Spring</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Summer</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4031823168"/>
                  </a:ext>
                </a:extLst>
              </a:tr>
              <a:tr h="1357338">
                <a:tc>
                  <a:txBody>
                    <a:bodyPr/>
                    <a:lstStyle/>
                    <a:p>
                      <a:pPr marL="0" marR="0">
                        <a:lnSpc>
                          <a:spcPct val="107000"/>
                        </a:lnSpc>
                        <a:spcBef>
                          <a:spcPts val="0"/>
                        </a:spcBef>
                        <a:spcAft>
                          <a:spcPts val="0"/>
                        </a:spcAft>
                      </a:pPr>
                      <a:r>
                        <a:rPr lang="en-US" sz="2400">
                          <a:solidFill>
                            <a:schemeClr val="bg1"/>
                          </a:solidFill>
                          <a:effectLst/>
                        </a:rPr>
                        <a:t>In Goal Setting Process</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89%</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solidFill>
                            <a:schemeClr val="bg1"/>
                          </a:solidFill>
                          <a:effectLst/>
                        </a:rPr>
                        <a:t>90%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solidFill>
                            <a:schemeClr val="bg1"/>
                          </a:solidFill>
                          <a:effectLst/>
                        </a:rPr>
                        <a:t>86%</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solidFill>
                            <a:schemeClr val="bg1"/>
                          </a:solidFill>
                          <a:effectLst/>
                        </a:rPr>
                        <a:t>65%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79427048"/>
                  </a:ext>
                </a:extLst>
              </a:tr>
              <a:tr h="1357338">
                <a:tc>
                  <a:txBody>
                    <a:bodyPr/>
                    <a:lstStyle/>
                    <a:p>
                      <a:pPr marL="0" marR="0">
                        <a:lnSpc>
                          <a:spcPct val="107000"/>
                        </a:lnSpc>
                        <a:spcBef>
                          <a:spcPts val="0"/>
                        </a:spcBef>
                        <a:spcAft>
                          <a:spcPts val="0"/>
                        </a:spcAft>
                      </a:pPr>
                      <a:r>
                        <a:rPr lang="en-US" sz="2400">
                          <a:solidFill>
                            <a:schemeClr val="bg1"/>
                          </a:solidFill>
                          <a:effectLst/>
                        </a:rPr>
                        <a:t>Active Partnership Agreement</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67%</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91%</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88%</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solidFill>
                            <a:schemeClr val="bg1"/>
                          </a:solidFill>
                          <a:effectLst/>
                        </a:rPr>
                        <a:t>65%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805043818"/>
                  </a:ext>
                </a:extLst>
              </a:tr>
              <a:tr h="663322">
                <a:tc>
                  <a:txBody>
                    <a:bodyPr/>
                    <a:lstStyle/>
                    <a:p>
                      <a:pPr marL="0" marR="0">
                        <a:lnSpc>
                          <a:spcPct val="107000"/>
                        </a:lnSpc>
                        <a:spcBef>
                          <a:spcPts val="0"/>
                        </a:spcBef>
                        <a:spcAft>
                          <a:spcPts val="0"/>
                        </a:spcAft>
                      </a:pPr>
                      <a:r>
                        <a:rPr lang="en-US" sz="2400">
                          <a:solidFill>
                            <a:schemeClr val="bg1"/>
                          </a:solidFill>
                          <a:effectLst/>
                        </a:rPr>
                        <a:t>Need Identified</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81%</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85%</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a:solidFill>
                            <a:schemeClr val="bg1"/>
                          </a:solidFill>
                          <a:effectLst/>
                        </a:rPr>
                        <a:t>85%</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solidFill>
                            <a:schemeClr val="bg1"/>
                          </a:solidFill>
                          <a:effectLst/>
                        </a:rPr>
                        <a:t>60%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2064187535"/>
                  </a:ext>
                </a:extLst>
              </a:tr>
            </a:tbl>
          </a:graphicData>
        </a:graphic>
      </p:graphicFrame>
    </p:spTree>
    <p:extLst>
      <p:ext uri="{BB962C8B-B14F-4D97-AF65-F5344CB8AC3E}">
        <p14:creationId xmlns:p14="http://schemas.microsoft.com/office/powerpoint/2010/main" val="252294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3509417"/>
              </p:ext>
            </p:extLst>
          </p:nvPr>
        </p:nvGraphicFramePr>
        <p:xfrm>
          <a:off x="908982" y="2023512"/>
          <a:ext cx="9546690" cy="4555674"/>
        </p:xfrm>
        <a:graphic>
          <a:graphicData uri="http://schemas.openxmlformats.org/drawingml/2006/table">
            <a:tbl>
              <a:tblPr firstRow="1" firstCol="1" bandRow="1">
                <a:tableStyleId>{5C22544A-7EE6-4342-B048-85BDC9FD1C3A}</a:tableStyleId>
              </a:tblPr>
              <a:tblGrid>
                <a:gridCol w="2980394">
                  <a:extLst>
                    <a:ext uri="{9D8B030D-6E8A-4147-A177-3AD203B41FA5}">
                      <a16:colId xmlns:a16="http://schemas.microsoft.com/office/drawing/2014/main" val="1855377898"/>
                    </a:ext>
                  </a:extLst>
                </a:gridCol>
                <a:gridCol w="2456778">
                  <a:extLst>
                    <a:ext uri="{9D8B030D-6E8A-4147-A177-3AD203B41FA5}">
                      <a16:colId xmlns:a16="http://schemas.microsoft.com/office/drawing/2014/main" val="4000569467"/>
                    </a:ext>
                  </a:extLst>
                </a:gridCol>
                <a:gridCol w="2054759">
                  <a:extLst>
                    <a:ext uri="{9D8B030D-6E8A-4147-A177-3AD203B41FA5}">
                      <a16:colId xmlns:a16="http://schemas.microsoft.com/office/drawing/2014/main" val="967726356"/>
                    </a:ext>
                  </a:extLst>
                </a:gridCol>
                <a:gridCol w="2054759">
                  <a:extLst>
                    <a:ext uri="{9D8B030D-6E8A-4147-A177-3AD203B41FA5}">
                      <a16:colId xmlns:a16="http://schemas.microsoft.com/office/drawing/2014/main" val="366265286"/>
                    </a:ext>
                  </a:extLst>
                </a:gridCol>
              </a:tblGrid>
              <a:tr h="759279">
                <a:tc>
                  <a:txBody>
                    <a:bodyPr/>
                    <a:lstStyle/>
                    <a:p>
                      <a:pPr marL="0" marR="0">
                        <a:lnSpc>
                          <a:spcPct val="107000"/>
                        </a:lnSpc>
                        <a:spcBef>
                          <a:spcPts val="0"/>
                        </a:spcBef>
                        <a:spcAft>
                          <a:spcPts val="0"/>
                        </a:spcAft>
                      </a:pPr>
                      <a:r>
                        <a:rPr lang="en-US" sz="2400" dirty="0">
                          <a:solidFill>
                            <a:schemeClr val="bg1"/>
                          </a:solidFill>
                          <a:effectLst/>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Fall</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Spring</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Summer</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407557949"/>
                  </a:ext>
                </a:extLst>
              </a:tr>
              <a:tr h="759279">
                <a:tc>
                  <a:txBody>
                    <a:bodyPr/>
                    <a:lstStyle/>
                    <a:p>
                      <a:pPr marL="0" marR="0">
                        <a:lnSpc>
                          <a:spcPct val="107000"/>
                        </a:lnSpc>
                        <a:spcBef>
                          <a:spcPts val="0"/>
                        </a:spcBef>
                        <a:spcAft>
                          <a:spcPts val="0"/>
                        </a:spcAft>
                      </a:pPr>
                      <a:r>
                        <a:rPr lang="en-US" sz="2400">
                          <a:solidFill>
                            <a:schemeClr val="bg1"/>
                          </a:solidFill>
                          <a:effectLst/>
                        </a:rPr>
                        <a:t>Foster Care</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8%</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6%</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736875895"/>
                  </a:ext>
                </a:extLst>
              </a:tr>
              <a:tr h="759279">
                <a:tc>
                  <a:txBody>
                    <a:bodyPr/>
                    <a:lstStyle/>
                    <a:p>
                      <a:pPr marL="0" marR="0">
                        <a:lnSpc>
                          <a:spcPct val="107000"/>
                        </a:lnSpc>
                        <a:spcBef>
                          <a:spcPts val="0"/>
                        </a:spcBef>
                        <a:spcAft>
                          <a:spcPts val="0"/>
                        </a:spcAft>
                      </a:pPr>
                      <a:r>
                        <a:rPr lang="en-US" sz="2400">
                          <a:solidFill>
                            <a:schemeClr val="bg1"/>
                          </a:solidFill>
                          <a:effectLst/>
                        </a:rPr>
                        <a:t>Homeless</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12%</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13%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7%</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67414447"/>
                  </a:ext>
                </a:extLst>
              </a:tr>
              <a:tr h="759279">
                <a:tc>
                  <a:txBody>
                    <a:bodyPr/>
                    <a:lstStyle/>
                    <a:p>
                      <a:pPr marL="0" marR="0">
                        <a:lnSpc>
                          <a:spcPct val="107000"/>
                        </a:lnSpc>
                        <a:spcBef>
                          <a:spcPts val="0"/>
                        </a:spcBef>
                        <a:spcAft>
                          <a:spcPts val="0"/>
                        </a:spcAft>
                      </a:pPr>
                      <a:r>
                        <a:rPr lang="en-US" sz="2400">
                          <a:solidFill>
                            <a:schemeClr val="bg1"/>
                          </a:solidFill>
                          <a:effectLst/>
                        </a:rPr>
                        <a:t>Below 100% </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64%</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58%</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65%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80920851"/>
                  </a:ext>
                </a:extLst>
              </a:tr>
              <a:tr h="759279">
                <a:tc>
                  <a:txBody>
                    <a:bodyPr/>
                    <a:lstStyle/>
                    <a:p>
                      <a:pPr marL="0" marR="0">
                        <a:lnSpc>
                          <a:spcPct val="107000"/>
                        </a:lnSpc>
                        <a:spcBef>
                          <a:spcPts val="0"/>
                        </a:spcBef>
                        <a:spcAft>
                          <a:spcPts val="0"/>
                        </a:spcAft>
                      </a:pPr>
                      <a:r>
                        <a:rPr lang="en-US" sz="2400">
                          <a:solidFill>
                            <a:schemeClr val="bg1"/>
                          </a:solidFill>
                          <a:effectLst/>
                        </a:rPr>
                        <a:t>101-130</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12%</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13%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11%</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745247472"/>
                  </a:ext>
                </a:extLst>
              </a:tr>
              <a:tr h="759279">
                <a:tc>
                  <a:txBody>
                    <a:bodyPr/>
                    <a:lstStyle/>
                    <a:p>
                      <a:pPr marL="0" marR="0">
                        <a:lnSpc>
                          <a:spcPct val="107000"/>
                        </a:lnSpc>
                        <a:spcBef>
                          <a:spcPts val="0"/>
                        </a:spcBef>
                        <a:spcAft>
                          <a:spcPts val="0"/>
                        </a:spcAft>
                      </a:pPr>
                      <a:r>
                        <a:rPr lang="en-US" sz="2400">
                          <a:solidFill>
                            <a:schemeClr val="bg1"/>
                          </a:solidFill>
                          <a:effectLst/>
                        </a:rPr>
                        <a:t>Over Income</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5%</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5%</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3351127332"/>
                  </a:ext>
                </a:extLst>
              </a:tr>
            </a:tbl>
          </a:graphicData>
        </a:graphic>
      </p:graphicFrame>
    </p:spTree>
    <p:extLst>
      <p:ext uri="{BB962C8B-B14F-4D97-AF65-F5344CB8AC3E}">
        <p14:creationId xmlns:p14="http://schemas.microsoft.com/office/powerpoint/2010/main" val="3029252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705382"/>
              </p:ext>
            </p:extLst>
          </p:nvPr>
        </p:nvGraphicFramePr>
        <p:xfrm>
          <a:off x="473529" y="2073729"/>
          <a:ext cx="10513469" cy="3050623"/>
        </p:xfrm>
        <a:graphic>
          <a:graphicData uri="http://schemas.openxmlformats.org/drawingml/2006/table">
            <a:tbl>
              <a:tblPr firstRow="1" firstCol="1" bandRow="1">
                <a:tableStyleId>{5C22544A-7EE6-4342-B048-85BDC9FD1C3A}</a:tableStyleId>
              </a:tblPr>
              <a:tblGrid>
                <a:gridCol w="2416411">
                  <a:extLst>
                    <a:ext uri="{9D8B030D-6E8A-4147-A177-3AD203B41FA5}">
                      <a16:colId xmlns:a16="http://schemas.microsoft.com/office/drawing/2014/main" val="660631001"/>
                    </a:ext>
                  </a:extLst>
                </a:gridCol>
                <a:gridCol w="2291599">
                  <a:extLst>
                    <a:ext uri="{9D8B030D-6E8A-4147-A177-3AD203B41FA5}">
                      <a16:colId xmlns:a16="http://schemas.microsoft.com/office/drawing/2014/main" val="3740723049"/>
                    </a:ext>
                  </a:extLst>
                </a:gridCol>
                <a:gridCol w="1935153">
                  <a:extLst>
                    <a:ext uri="{9D8B030D-6E8A-4147-A177-3AD203B41FA5}">
                      <a16:colId xmlns:a16="http://schemas.microsoft.com/office/drawing/2014/main" val="2965856509"/>
                    </a:ext>
                  </a:extLst>
                </a:gridCol>
                <a:gridCol w="1935153">
                  <a:extLst>
                    <a:ext uri="{9D8B030D-6E8A-4147-A177-3AD203B41FA5}">
                      <a16:colId xmlns:a16="http://schemas.microsoft.com/office/drawing/2014/main" val="2978136186"/>
                    </a:ext>
                  </a:extLst>
                </a:gridCol>
                <a:gridCol w="1935153">
                  <a:extLst>
                    <a:ext uri="{9D8B030D-6E8A-4147-A177-3AD203B41FA5}">
                      <a16:colId xmlns:a16="http://schemas.microsoft.com/office/drawing/2014/main" val="616037500"/>
                    </a:ext>
                  </a:extLst>
                </a:gridCol>
              </a:tblGrid>
              <a:tr h="753933">
                <a:tc>
                  <a:txBody>
                    <a:bodyPr/>
                    <a:lstStyle/>
                    <a:p>
                      <a:pPr marL="0" marR="0">
                        <a:lnSpc>
                          <a:spcPct val="107000"/>
                        </a:lnSpc>
                        <a:spcBef>
                          <a:spcPts val="0"/>
                        </a:spcBef>
                        <a:spcAft>
                          <a:spcPts val="0"/>
                        </a:spcAft>
                      </a:pPr>
                      <a:r>
                        <a:rPr lang="en-US" sz="2400" dirty="0">
                          <a:solidFill>
                            <a:schemeClr val="bg1"/>
                          </a:solidFill>
                          <a:effectLst/>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Fall</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Winter</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Spring</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Summer</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2938459811"/>
                  </a:ext>
                </a:extLst>
              </a:tr>
              <a:tr h="753933">
                <a:tc>
                  <a:txBody>
                    <a:bodyPr/>
                    <a:lstStyle/>
                    <a:p>
                      <a:pPr marL="0" marR="0">
                        <a:lnSpc>
                          <a:spcPct val="107000"/>
                        </a:lnSpc>
                        <a:spcBef>
                          <a:spcPts val="0"/>
                        </a:spcBef>
                        <a:spcAft>
                          <a:spcPts val="0"/>
                        </a:spcAft>
                      </a:pPr>
                      <a:r>
                        <a:rPr lang="en-US" sz="2400" dirty="0">
                          <a:solidFill>
                            <a:schemeClr val="bg1"/>
                          </a:solidFill>
                          <a:effectLst/>
                        </a:rPr>
                        <a:t>IFSP</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21%</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19%</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18%</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15%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234776065"/>
                  </a:ext>
                </a:extLst>
              </a:tr>
              <a:tr h="1542757">
                <a:tc>
                  <a:txBody>
                    <a:bodyPr/>
                    <a:lstStyle/>
                    <a:p>
                      <a:pPr marL="0" marR="0">
                        <a:lnSpc>
                          <a:spcPct val="107000"/>
                        </a:lnSpc>
                        <a:spcBef>
                          <a:spcPts val="0"/>
                        </a:spcBef>
                        <a:spcAft>
                          <a:spcPts val="0"/>
                        </a:spcAft>
                      </a:pPr>
                      <a:r>
                        <a:rPr lang="en-US" sz="2400">
                          <a:solidFill>
                            <a:schemeClr val="bg1"/>
                          </a:solidFill>
                          <a:effectLst/>
                        </a:rPr>
                        <a:t>IFSP’s Due or Past Due</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6%</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a:solidFill>
                            <a:schemeClr val="bg1"/>
                          </a:solidFill>
                          <a:effectLst/>
                        </a:rPr>
                        <a:t>8%</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4%</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nSpc>
                          <a:spcPct val="107000"/>
                        </a:lnSpc>
                        <a:spcBef>
                          <a:spcPts val="0"/>
                        </a:spcBef>
                        <a:spcAft>
                          <a:spcPts val="0"/>
                        </a:spcAft>
                      </a:pPr>
                      <a:r>
                        <a:rPr lang="en-US" sz="2400" dirty="0">
                          <a:solidFill>
                            <a:schemeClr val="bg1"/>
                          </a:solidFill>
                          <a:effectLst/>
                        </a:rPr>
                        <a:t>9%</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2401473291"/>
                  </a:ext>
                </a:extLst>
              </a:tr>
            </a:tbl>
          </a:graphicData>
        </a:graphic>
      </p:graphicFrame>
    </p:spTree>
    <p:extLst>
      <p:ext uri="{BB962C8B-B14F-4D97-AF65-F5344CB8AC3E}">
        <p14:creationId xmlns:p14="http://schemas.microsoft.com/office/powerpoint/2010/main" val="714058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Gold Objective and Dimensions</a:t>
            </a:r>
            <a:endParaRPr lang="en-US" dirty="0"/>
          </a:p>
        </p:txBody>
      </p:sp>
      <p:sp>
        <p:nvSpPr>
          <p:cNvPr id="3" name="Content Placeholder 2"/>
          <p:cNvSpPr>
            <a:spLocks noGrp="1"/>
          </p:cNvSpPr>
          <p:nvPr>
            <p:ph idx="1"/>
          </p:nvPr>
        </p:nvSpPr>
        <p:spPr>
          <a:xfrm>
            <a:off x="0" y="2011679"/>
            <a:ext cx="10165589" cy="4730084"/>
          </a:xfrm>
        </p:spPr>
        <p:txBody>
          <a:bodyPr>
            <a:normAutofit fontScale="70000" lnSpcReduction="20000"/>
          </a:bodyPr>
          <a:lstStyle/>
          <a:p>
            <a:r>
              <a:rPr lang="en-US" sz="2300" u="sng" dirty="0" smtClean="0"/>
              <a:t>Areas of Development</a:t>
            </a:r>
          </a:p>
          <a:p>
            <a:pPr lvl="1"/>
            <a:r>
              <a:rPr lang="en-US" sz="2300" dirty="0" smtClean="0"/>
              <a:t>Social-Emotional </a:t>
            </a:r>
          </a:p>
          <a:p>
            <a:pPr lvl="1"/>
            <a:r>
              <a:rPr lang="en-US" sz="2300" dirty="0" smtClean="0"/>
              <a:t>Physical</a:t>
            </a:r>
          </a:p>
          <a:p>
            <a:pPr lvl="1"/>
            <a:r>
              <a:rPr lang="en-US" sz="2300" dirty="0" smtClean="0"/>
              <a:t> Language</a:t>
            </a:r>
          </a:p>
          <a:p>
            <a:pPr lvl="1"/>
            <a:r>
              <a:rPr lang="en-US" sz="2300" dirty="0" smtClean="0"/>
              <a:t>Cognitive</a:t>
            </a:r>
          </a:p>
          <a:p>
            <a:pPr lvl="1"/>
            <a:r>
              <a:rPr lang="en-US" sz="2300" dirty="0" smtClean="0"/>
              <a:t>Literacy</a:t>
            </a:r>
          </a:p>
          <a:p>
            <a:pPr lvl="1"/>
            <a:endParaRPr lang="en-US" sz="2300" dirty="0"/>
          </a:p>
          <a:p>
            <a:pPr lvl="1"/>
            <a:r>
              <a:rPr lang="en-US" sz="2300" u="sng" dirty="0" smtClean="0"/>
              <a:t>Objectives</a:t>
            </a:r>
          </a:p>
          <a:p>
            <a:pPr lvl="1"/>
            <a:r>
              <a:rPr lang="en-US" sz="2300" dirty="0" smtClean="0"/>
              <a:t>-Sub category under Areas of Development</a:t>
            </a:r>
          </a:p>
          <a:p>
            <a:pPr lvl="1"/>
            <a:r>
              <a:rPr lang="en-US" sz="2300" dirty="0" smtClean="0"/>
              <a:t>- Ex: Objective 1 Regulates emotions and behaviors</a:t>
            </a:r>
          </a:p>
          <a:p>
            <a:pPr lvl="1"/>
            <a:endParaRPr lang="en-US" sz="2300" u="sng" dirty="0"/>
          </a:p>
          <a:p>
            <a:pPr lvl="1"/>
            <a:r>
              <a:rPr lang="en-US" sz="2300" u="sng" dirty="0" smtClean="0"/>
              <a:t>Dimension</a:t>
            </a:r>
          </a:p>
          <a:p>
            <a:pPr lvl="1"/>
            <a:r>
              <a:rPr lang="en-US" sz="2300" dirty="0" smtClean="0"/>
              <a:t>Guides teachers thinking about various aspect of an objective. </a:t>
            </a:r>
          </a:p>
          <a:p>
            <a:pPr lvl="1"/>
            <a:r>
              <a:rPr lang="en-US" sz="2300" dirty="0"/>
              <a:t>Not all objectives have dimensions</a:t>
            </a:r>
            <a:endParaRPr lang="en-US" sz="2300" dirty="0" smtClean="0"/>
          </a:p>
          <a:p>
            <a:pPr lvl="1"/>
            <a:r>
              <a:rPr lang="en-US" sz="2300" dirty="0" smtClean="0"/>
              <a:t>Example:</a:t>
            </a:r>
          </a:p>
          <a:p>
            <a:pPr lvl="1"/>
            <a:r>
              <a:rPr lang="en-US" sz="2300" dirty="0" smtClean="0"/>
              <a:t> Objective 1 Regulates Emotions and Behaviors</a:t>
            </a:r>
          </a:p>
          <a:p>
            <a:pPr lvl="2"/>
            <a:r>
              <a:rPr lang="en-US" sz="2000" dirty="0" smtClean="0"/>
              <a:t>Dimensions: a. Manages Feelings </a:t>
            </a:r>
          </a:p>
          <a:p>
            <a:pPr lvl="2"/>
            <a:r>
              <a:rPr lang="en-US" sz="2000" dirty="0"/>
              <a:t> </a:t>
            </a:r>
            <a:r>
              <a:rPr lang="en-US" sz="2000" dirty="0" smtClean="0"/>
              <a:t>                         b. follows limits and expectations.  </a:t>
            </a:r>
          </a:p>
          <a:p>
            <a:pPr lvl="2"/>
            <a:endParaRPr lang="en-US" dirty="0"/>
          </a:p>
          <a:p>
            <a:pPr marL="457200" lvl="2"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255" y="2169764"/>
            <a:ext cx="6192013" cy="3836482"/>
          </a:xfrm>
          <a:prstGeom prst="rect">
            <a:avLst/>
          </a:prstGeom>
        </p:spPr>
      </p:pic>
    </p:spTree>
    <p:extLst>
      <p:ext uri="{BB962C8B-B14F-4D97-AF65-F5344CB8AC3E}">
        <p14:creationId xmlns:p14="http://schemas.microsoft.com/office/powerpoint/2010/main" val="2709726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Assessment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Self-assessment is completed each year to ensure that all of our programs evolve and improve to meet our clients’ needs.  This process happens over the course of the summer.  How is it completed?</a:t>
            </a:r>
          </a:p>
          <a:p>
            <a:r>
              <a:rPr lang="en-US" dirty="0" smtClean="0"/>
              <a:t>Data is collected leading to questions of how to improve in areas we are low </a:t>
            </a:r>
          </a:p>
          <a:p>
            <a:r>
              <a:rPr lang="en-US" dirty="0" smtClean="0"/>
              <a:t>Our community needs assessment is consulted to help us know the needs of our community.</a:t>
            </a:r>
          </a:p>
          <a:p>
            <a:r>
              <a:rPr lang="en-US" dirty="0" smtClean="0"/>
              <a:t>Staff from management to direct service workers are gathered along with parents to consider the questions and brainstorm ideas to answer the questions asked.</a:t>
            </a:r>
          </a:p>
          <a:p>
            <a:pPr marL="0" indent="0">
              <a:buNone/>
            </a:pPr>
            <a:r>
              <a:rPr lang="en-US" dirty="0" smtClean="0"/>
              <a:t>What happens next?</a:t>
            </a:r>
          </a:p>
          <a:p>
            <a:r>
              <a:rPr lang="en-US" dirty="0" smtClean="0"/>
              <a:t>Information is gathered and prioritized, recommendations are made and then put into a Program Improvement </a:t>
            </a:r>
            <a:r>
              <a:rPr lang="en-US" dirty="0" smtClean="0"/>
              <a:t>Plan that I will be able to present at our next meeting.</a:t>
            </a:r>
            <a:endParaRPr lang="en-US" dirty="0" smtClean="0"/>
          </a:p>
          <a:p>
            <a:pPr marL="0" indent="0">
              <a:buNone/>
            </a:pPr>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2105731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434" y="582627"/>
            <a:ext cx="5874817" cy="6012382"/>
          </a:xfrm>
          <a:prstGeom prst="rect">
            <a:avLst/>
          </a:prstGeom>
        </p:spPr>
      </p:pic>
    </p:spTree>
    <p:extLst>
      <p:ext uri="{BB962C8B-B14F-4D97-AF65-F5344CB8AC3E}">
        <p14:creationId xmlns:p14="http://schemas.microsoft.com/office/powerpoint/2010/main" val="748218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Performance Standards -socializations</a:t>
            </a:r>
            <a:endParaRPr lang="en-US" dirty="0"/>
          </a:p>
        </p:txBody>
      </p:sp>
      <p:sp>
        <p:nvSpPr>
          <p:cNvPr id="3" name="Content Placeholder 2"/>
          <p:cNvSpPr>
            <a:spLocks noGrp="1"/>
          </p:cNvSpPr>
          <p:nvPr>
            <p:ph idx="1"/>
          </p:nvPr>
        </p:nvSpPr>
        <p:spPr/>
        <p:txBody>
          <a:bodyPr/>
          <a:lstStyle/>
          <a:p>
            <a:pPr marL="0" indent="0">
              <a:buNone/>
            </a:pPr>
            <a:r>
              <a:rPr lang="en-US" dirty="0" smtClean="0"/>
              <a:t>1302.22(c)(1)(ii)</a:t>
            </a:r>
          </a:p>
          <a:p>
            <a:pPr marL="0" indent="0">
              <a:buNone/>
            </a:pPr>
            <a:r>
              <a:rPr lang="en-US" dirty="0" smtClean="0"/>
              <a:t>Early Head Start must provide, at a minimum, 22 group socialization activities distributed over the course of a program year.</a:t>
            </a:r>
          </a:p>
          <a:p>
            <a:pPr marL="0" indent="0">
              <a:buNone/>
            </a:pPr>
            <a:endParaRPr lang="en-US" dirty="0"/>
          </a:p>
          <a:p>
            <a:pPr marL="0" indent="0">
              <a:buNone/>
            </a:pPr>
            <a:r>
              <a:rPr lang="en-US" dirty="0" smtClean="0"/>
              <a:t>1302.35(d)(1)</a:t>
            </a:r>
          </a:p>
          <a:p>
            <a:pPr marL="0" indent="0">
              <a:buNone/>
            </a:pPr>
            <a:r>
              <a:rPr lang="en-US" dirty="0" smtClean="0"/>
              <a:t>Ensure home-visiting and group socializations implement developmentally appropriate research-based early childhood </a:t>
            </a:r>
            <a:r>
              <a:rPr lang="en-US" b="1" dirty="0" smtClean="0"/>
              <a:t>home-based curriculum</a:t>
            </a:r>
          </a:p>
          <a:p>
            <a:pPr marL="0" indent="0">
              <a:buNone/>
            </a:pPr>
            <a:endParaRPr lang="en-US" dirty="0" smtClean="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604670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Socialization plan</a:t>
            </a:r>
            <a:endParaRPr lang="en-US" dirty="0"/>
          </a:p>
        </p:txBody>
      </p:sp>
      <p:sp>
        <p:nvSpPr>
          <p:cNvPr id="3" name="Content Placeholder 2"/>
          <p:cNvSpPr>
            <a:spLocks noGrp="1"/>
          </p:cNvSpPr>
          <p:nvPr>
            <p:ph idx="1"/>
          </p:nvPr>
        </p:nvSpPr>
        <p:spPr/>
        <p:txBody>
          <a:bodyPr>
            <a:normAutofit/>
          </a:bodyPr>
          <a:lstStyle/>
          <a:p>
            <a:r>
              <a:rPr lang="en-US" dirty="0" smtClean="0"/>
              <a:t>Attempted to simplify the plan along with meet Performance Standards</a:t>
            </a:r>
          </a:p>
          <a:p>
            <a:r>
              <a:rPr lang="en-US" dirty="0" smtClean="0"/>
              <a:t>Activities will come from our home visiting curriculum – Parents as Teachers</a:t>
            </a:r>
          </a:p>
          <a:p>
            <a:r>
              <a:rPr lang="en-US" dirty="0" smtClean="0"/>
              <a:t>All socialization plans will be completed on Child Plus by December 2019</a:t>
            </a:r>
          </a:p>
          <a:p>
            <a:pPr lvl="1"/>
            <a:r>
              <a:rPr lang="en-US" dirty="0" smtClean="0"/>
              <a:t>This will support ensuring 22 socializations are completed yearly</a:t>
            </a:r>
          </a:p>
          <a:p>
            <a:pPr lvl="1"/>
            <a:r>
              <a:rPr lang="en-US" dirty="0" smtClean="0"/>
              <a:t>Staff will be able to look at other socialization plans </a:t>
            </a:r>
          </a:p>
          <a:p>
            <a:r>
              <a:rPr lang="en-US" dirty="0" smtClean="0"/>
              <a:t>Sign-in sheets for PAC and socializations can be attached to Child Plus </a:t>
            </a:r>
          </a:p>
          <a:p>
            <a:pPr lvl="1"/>
            <a:r>
              <a:rPr lang="en-US" dirty="0" smtClean="0"/>
              <a:t>Chris </a:t>
            </a:r>
            <a:r>
              <a:rPr lang="en-US" dirty="0" err="1" smtClean="0"/>
              <a:t>Welton</a:t>
            </a:r>
            <a:r>
              <a:rPr lang="en-US" dirty="0" smtClean="0"/>
              <a:t> will collect parent sign-in sheets from Child Plus</a:t>
            </a:r>
          </a:p>
          <a:p>
            <a:r>
              <a:rPr lang="en-US" dirty="0" smtClean="0"/>
              <a:t>PAC meeting notes will be attached to the socialization plan when it was held</a:t>
            </a:r>
          </a:p>
          <a:p>
            <a:pPr lvl="1"/>
            <a:r>
              <a:rPr lang="en-US" dirty="0" smtClean="0"/>
              <a:t>If there is an FES in your area, you may reach out to them for support in running the PAC</a:t>
            </a:r>
          </a:p>
          <a:p>
            <a:r>
              <a:rPr lang="en-US" dirty="0" smtClean="0"/>
              <a:t>What questions might you have?</a:t>
            </a:r>
            <a:endParaRPr lang="en-US" dirty="0"/>
          </a:p>
        </p:txBody>
      </p:sp>
    </p:spTree>
    <p:extLst>
      <p:ext uri="{BB962C8B-B14F-4D97-AF65-F5344CB8AC3E}">
        <p14:creationId xmlns:p14="http://schemas.microsoft.com/office/powerpoint/2010/main" val="2560125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planning</a:t>
            </a:r>
            <a:endParaRPr lang="en-US" dirty="0"/>
          </a:p>
        </p:txBody>
      </p:sp>
      <p:sp>
        <p:nvSpPr>
          <p:cNvPr id="5" name="Content Placeholder 4"/>
          <p:cNvSpPr>
            <a:spLocks noGrp="1"/>
          </p:cNvSpPr>
          <p:nvPr>
            <p:ph idx="1"/>
          </p:nvPr>
        </p:nvSpPr>
        <p:spPr/>
        <p:txBody>
          <a:bodyPr/>
          <a:lstStyle/>
          <a:p>
            <a:r>
              <a:rPr lang="en-US" dirty="0" smtClean="0"/>
              <a:t>Separate into the groups you typically plan socializations with</a:t>
            </a:r>
          </a:p>
          <a:p>
            <a:r>
              <a:rPr lang="en-US" dirty="0" smtClean="0"/>
              <a:t>Practice using the socialization plan</a:t>
            </a:r>
          </a:p>
          <a:p>
            <a:r>
              <a:rPr lang="en-US" dirty="0" smtClean="0"/>
              <a:t>PSC’s and coaches are available to answer questions</a:t>
            </a:r>
          </a:p>
          <a:p>
            <a:r>
              <a:rPr lang="en-US" dirty="0" smtClean="0"/>
              <a:t>30 minutes to plan</a:t>
            </a:r>
          </a:p>
          <a:p>
            <a:r>
              <a:rPr lang="en-US" dirty="0" smtClean="0"/>
              <a:t>Come back together as a large group</a:t>
            </a:r>
          </a:p>
          <a:p>
            <a:r>
              <a:rPr lang="en-US" dirty="0" smtClean="0"/>
              <a:t>Questions, comments, thoughts</a:t>
            </a:r>
            <a:endParaRPr lang="en-US" dirty="0"/>
          </a:p>
        </p:txBody>
      </p:sp>
    </p:spTree>
    <p:extLst>
      <p:ext uri="{BB962C8B-B14F-4D97-AF65-F5344CB8AC3E}">
        <p14:creationId xmlns:p14="http://schemas.microsoft.com/office/powerpoint/2010/main" val="42777136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readiness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35" r="335"/>
          <a:stretch>
            <a:fillRect/>
          </a:stretch>
        </p:blipFill>
        <p:spPr/>
      </p:pic>
      <p:sp>
        <p:nvSpPr>
          <p:cNvPr id="4" name="Text Placeholder 3"/>
          <p:cNvSpPr>
            <a:spLocks noGrp="1"/>
          </p:cNvSpPr>
          <p:nvPr>
            <p:ph type="body" sz="half" idx="2"/>
          </p:nvPr>
        </p:nvSpPr>
        <p:spPr>
          <a:xfrm>
            <a:off x="7790688" y="2150621"/>
            <a:ext cx="3200400" cy="4112614"/>
          </a:xfrm>
        </p:spPr>
        <p:txBody>
          <a:bodyPr>
            <a:normAutofit lnSpcReduction="10000"/>
          </a:bodyPr>
          <a:lstStyle/>
          <a:p>
            <a:r>
              <a:rPr lang="en-US" dirty="0" smtClean="0"/>
              <a:t>How are socializations and Parent Advisory Committees connected to School Readiness?</a:t>
            </a:r>
          </a:p>
          <a:p>
            <a:pPr marL="285750" indent="-285750">
              <a:buFont typeface="Arial" panose="020B0604020202020204" pitchFamily="34" charset="0"/>
              <a:buChar char="•"/>
            </a:pPr>
            <a:r>
              <a:rPr lang="en-US" dirty="0" smtClean="0"/>
              <a:t>Parents run our program, they know their own family and child needs the best.</a:t>
            </a:r>
          </a:p>
          <a:p>
            <a:pPr marL="285750" indent="-285750">
              <a:buFont typeface="Arial" panose="020B0604020202020204" pitchFamily="34" charset="0"/>
              <a:buChar char="•"/>
            </a:pPr>
            <a:r>
              <a:rPr lang="en-US" dirty="0" smtClean="0"/>
              <a:t>PAC meetings can support Policy Council to improve our program</a:t>
            </a:r>
          </a:p>
          <a:p>
            <a:pPr marL="285750" indent="-285750">
              <a:buFont typeface="Arial" panose="020B0604020202020204" pitchFamily="34" charset="0"/>
              <a:buChar char="•"/>
            </a:pPr>
            <a:r>
              <a:rPr lang="en-US" dirty="0" smtClean="0"/>
              <a:t>Empowering parents to be involved in EHS, HS and their next learning environment</a:t>
            </a:r>
            <a:endParaRPr lang="en-US" dirty="0"/>
          </a:p>
        </p:txBody>
      </p:sp>
    </p:spTree>
    <p:extLst>
      <p:ext uri="{BB962C8B-B14F-4D97-AF65-F5344CB8AC3E}">
        <p14:creationId xmlns:p14="http://schemas.microsoft.com/office/powerpoint/2010/main" val="3034350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163"/>
            <a:ext cx="9783763" cy="1508125"/>
          </a:xfrm>
        </p:spPr>
        <p:txBody>
          <a:bodyPr/>
          <a:lstStyle/>
          <a:p>
            <a:r>
              <a:rPr lang="en-US" dirty="0" smtClean="0"/>
              <a:t>Parking lot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427" y="841572"/>
            <a:ext cx="8294336" cy="5114166"/>
          </a:xfrm>
          <a:prstGeom prst="rect">
            <a:avLst/>
          </a:prstGeom>
        </p:spPr>
      </p:pic>
    </p:spTree>
    <p:extLst>
      <p:ext uri="{BB962C8B-B14F-4D97-AF65-F5344CB8AC3E}">
        <p14:creationId xmlns:p14="http://schemas.microsoft.com/office/powerpoint/2010/main" val="1569849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289" y="1062182"/>
            <a:ext cx="8155709" cy="4460586"/>
          </a:xfrm>
          <a:prstGeom prst="rect">
            <a:avLst/>
          </a:prstGeom>
        </p:spPr>
      </p:pic>
    </p:spTree>
    <p:extLst>
      <p:ext uri="{BB962C8B-B14F-4D97-AF65-F5344CB8AC3E}">
        <p14:creationId xmlns:p14="http://schemas.microsoft.com/office/powerpoint/2010/main" val="67954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122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09800" y="2042228"/>
            <a:ext cx="7772400" cy="1847850"/>
          </a:xfrm>
          <a:ln>
            <a:solidFill>
              <a:schemeClr val="accent5">
                <a:lumMod val="25000"/>
              </a:schemeClr>
            </a:solidFill>
          </a:ln>
        </p:spPr>
        <p:txBody>
          <a:bodyPr rtlCol="0">
            <a:normAutofit/>
          </a:bodyPr>
          <a:lstStyle/>
          <a:p>
            <a:pPr>
              <a:defRPr/>
            </a:pPr>
            <a:r>
              <a:rPr lang="en-US" b="1" dirty="0" smtClean="0">
                <a:solidFill>
                  <a:schemeClr val="accent5">
                    <a:lumMod val="25000"/>
                  </a:schemeClr>
                </a:solidFill>
                <a:cs typeface="Calibri" pitchFamily="34" charset="0"/>
              </a:rPr>
              <a:t>Roles &amp; Boundaries</a:t>
            </a:r>
            <a:endParaRPr lang="en-US" b="1" dirty="0">
              <a:solidFill>
                <a:schemeClr val="accent5">
                  <a:lumMod val="25000"/>
                </a:schemeClr>
              </a:solidFill>
              <a:cs typeface="Calibri" pitchFamily="34" charset="0"/>
            </a:endParaRPr>
          </a:p>
        </p:txBody>
      </p:sp>
      <p:sp>
        <p:nvSpPr>
          <p:cNvPr id="2" name="Subtitle 1"/>
          <p:cNvSpPr>
            <a:spLocks noGrp="1"/>
          </p:cNvSpPr>
          <p:nvPr>
            <p:ph type="subTitle" idx="1"/>
          </p:nvPr>
        </p:nvSpPr>
        <p:spPr>
          <a:ln>
            <a:solidFill>
              <a:schemeClr val="accent5">
                <a:lumMod val="25000"/>
              </a:schemeClr>
            </a:solidFill>
          </a:ln>
        </p:spPr>
        <p:txBody>
          <a:bodyPr rtlCol="0" anchor="ctr">
            <a:normAutofit/>
          </a:bodyPr>
          <a:lstStyle/>
          <a:p>
            <a:pPr>
              <a:defRPr/>
            </a:pPr>
            <a:endParaRPr lang="en-US" sz="4000" b="1" dirty="0">
              <a:solidFill>
                <a:schemeClr val="accent5">
                  <a:lumMod val="25000"/>
                </a:schemeClr>
              </a:solidFill>
              <a:cs typeface="Calibri" pitchFamily="34" charset="0"/>
            </a:endParaRPr>
          </a:p>
        </p:txBody>
      </p:sp>
    </p:spTree>
    <p:extLst>
      <p:ext uri="{BB962C8B-B14F-4D97-AF65-F5344CB8AC3E}">
        <p14:creationId xmlns:p14="http://schemas.microsoft.com/office/powerpoint/2010/main" val="2116383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338" y="2198540"/>
            <a:ext cx="9783763" cy="3150855"/>
          </a:xfrm>
        </p:spPr>
      </p:pic>
      <p:sp>
        <p:nvSpPr>
          <p:cNvPr id="5" name="Rectangle 4"/>
          <p:cNvSpPr/>
          <p:nvPr/>
        </p:nvSpPr>
        <p:spPr>
          <a:xfrm>
            <a:off x="459479" y="2163726"/>
            <a:ext cx="1750330" cy="400110"/>
          </a:xfrm>
          <a:prstGeom prst="rect">
            <a:avLst/>
          </a:prstGeom>
          <a:noFill/>
        </p:spPr>
        <p:txBody>
          <a:bodyPr wrap="square" lIns="91440" tIns="45720" rIns="91440" bIns="45720">
            <a:spAutoFit/>
          </a:bodyPr>
          <a:lstStyle/>
          <a:p>
            <a:pPr algn="ctr"/>
            <a:r>
              <a:rPr lang="en-US" sz="2000" b="1" dirty="0" smtClean="0">
                <a:ln w="0"/>
                <a:effectLst>
                  <a:outerShdw blurRad="38100" dist="25400" dir="5400000" algn="ctr" rotWithShape="0">
                    <a:srgbClr val="6E747A">
                      <a:alpha val="43000"/>
                    </a:srgbClr>
                  </a:outerShdw>
                </a:effectLst>
              </a:rPr>
              <a:t>Objective</a:t>
            </a:r>
            <a:r>
              <a:rPr lang="en-US" sz="2000" b="0" cap="none" spc="0" dirty="0" smtClean="0">
                <a:ln w="0"/>
                <a:effectLst/>
              </a:rPr>
              <a:t>  </a:t>
            </a:r>
            <a:r>
              <a:rPr lang="en-US" sz="2000" b="0" cap="none" spc="0" dirty="0" smtClean="0">
                <a:ln w="0"/>
                <a:effectLst/>
                <a:sym typeface="Wingdings" panose="05000000000000000000" pitchFamily="2" charset="2"/>
              </a:rPr>
              <a:t></a:t>
            </a:r>
            <a:endParaRPr lang="en-US" sz="2000" b="0" cap="none" spc="0" dirty="0">
              <a:ln w="0"/>
              <a:effectLst/>
            </a:endParaRPr>
          </a:p>
        </p:txBody>
      </p:sp>
      <p:sp>
        <p:nvSpPr>
          <p:cNvPr id="6" name="Rectangle 5"/>
          <p:cNvSpPr/>
          <p:nvPr/>
        </p:nvSpPr>
        <p:spPr>
          <a:xfrm>
            <a:off x="311024" y="2617674"/>
            <a:ext cx="1879467" cy="400110"/>
          </a:xfrm>
          <a:prstGeom prst="rect">
            <a:avLst/>
          </a:prstGeom>
          <a:noFill/>
        </p:spPr>
        <p:txBody>
          <a:bodyPr wrap="square" lIns="91440" tIns="45720" rIns="91440" bIns="45720">
            <a:spAutoFit/>
          </a:bodyPr>
          <a:lstStyle/>
          <a:p>
            <a:pPr algn="ctr"/>
            <a:r>
              <a:rPr lang="en-US" sz="2000" b="1" dirty="0" smtClean="0">
                <a:ln w="0"/>
                <a:effectLst>
                  <a:outerShdw blurRad="38100" dist="25400" dir="5400000" algn="ctr" rotWithShape="0">
                    <a:srgbClr val="6E747A">
                      <a:alpha val="43000"/>
                    </a:srgbClr>
                  </a:outerShdw>
                </a:effectLst>
              </a:rPr>
              <a:t>Dimension</a:t>
            </a:r>
            <a:r>
              <a:rPr lang="en-US" sz="2000" b="1" cap="none" spc="0" dirty="0" smtClean="0">
                <a:ln w="0"/>
                <a:effectLst/>
              </a:rPr>
              <a:t>  </a:t>
            </a:r>
            <a:r>
              <a:rPr lang="en-US" sz="2000" b="0" cap="none" spc="0" dirty="0" smtClean="0">
                <a:ln w="0"/>
                <a:effectLst/>
              </a:rPr>
              <a:t> </a:t>
            </a:r>
            <a:r>
              <a:rPr lang="en-US" sz="2000" b="0" cap="none" spc="0" dirty="0" smtClean="0">
                <a:ln w="0"/>
                <a:effectLst/>
                <a:sym typeface="Wingdings" panose="05000000000000000000" pitchFamily="2" charset="2"/>
              </a:rPr>
              <a:t></a:t>
            </a:r>
            <a:endParaRPr lang="en-US" sz="2000" b="0" cap="none" spc="0" dirty="0">
              <a:ln w="0"/>
              <a:effectLst/>
            </a:endParaRPr>
          </a:p>
        </p:txBody>
      </p:sp>
      <p:sp>
        <p:nvSpPr>
          <p:cNvPr id="7" name="Rectangle 6"/>
          <p:cNvSpPr/>
          <p:nvPr/>
        </p:nvSpPr>
        <p:spPr>
          <a:xfrm>
            <a:off x="568949" y="3226176"/>
            <a:ext cx="1750330" cy="646331"/>
          </a:xfrm>
          <a:prstGeom prst="rect">
            <a:avLst/>
          </a:prstGeom>
          <a:noFill/>
        </p:spPr>
        <p:txBody>
          <a:bodyPr wrap="square" lIns="91440" tIns="45720" rIns="91440" bIns="45720">
            <a:spAutoFit/>
          </a:bodyPr>
          <a:lstStyle/>
          <a:p>
            <a:pPr algn="ctr"/>
            <a:r>
              <a:rPr lang="en-US" sz="2000" b="1" dirty="0" smtClean="0">
                <a:ln w="0"/>
                <a:effectLst>
                  <a:outerShdw blurRad="38100" dist="25400" dir="5400000" algn="ctr" rotWithShape="0">
                    <a:srgbClr val="6E747A">
                      <a:alpha val="43000"/>
                    </a:srgbClr>
                  </a:outerShdw>
                </a:effectLst>
              </a:rPr>
              <a:t>Indicator </a:t>
            </a:r>
            <a:r>
              <a:rPr lang="en-US" sz="2000" b="1" cap="none" spc="0" dirty="0" smtClean="0">
                <a:ln w="0"/>
                <a:effectLst/>
                <a:sym typeface="Wingdings" panose="05000000000000000000" pitchFamily="2" charset="2"/>
              </a:rPr>
              <a:t></a:t>
            </a:r>
          </a:p>
          <a:p>
            <a:pPr algn="ctr"/>
            <a:r>
              <a:rPr lang="en-US" sz="1600" b="1" dirty="0" smtClean="0">
                <a:ln w="0"/>
                <a:sym typeface="Wingdings" panose="05000000000000000000" pitchFamily="2" charset="2"/>
              </a:rPr>
              <a:t>(in bold)</a:t>
            </a:r>
            <a:endParaRPr lang="en-US" sz="1600" b="1" cap="none" spc="0" dirty="0">
              <a:ln w="0"/>
              <a:effectLst/>
            </a:endParaRPr>
          </a:p>
        </p:txBody>
      </p:sp>
      <p:sp>
        <p:nvSpPr>
          <p:cNvPr id="8" name="Rectangle 7"/>
          <p:cNvSpPr/>
          <p:nvPr/>
        </p:nvSpPr>
        <p:spPr>
          <a:xfrm>
            <a:off x="440161" y="3854594"/>
            <a:ext cx="1750330" cy="400110"/>
          </a:xfrm>
          <a:prstGeom prst="rect">
            <a:avLst/>
          </a:prstGeom>
          <a:noFill/>
        </p:spPr>
        <p:txBody>
          <a:bodyPr wrap="square" lIns="91440" tIns="45720" rIns="91440" bIns="45720">
            <a:spAutoFit/>
          </a:bodyPr>
          <a:lstStyle/>
          <a:p>
            <a:pPr algn="ctr"/>
            <a:r>
              <a:rPr lang="en-US" b="1" dirty="0" smtClean="0">
                <a:ln w="0"/>
                <a:effectLst>
                  <a:outerShdw blurRad="38100" dist="25400" dir="5400000" algn="ctr" rotWithShape="0">
                    <a:srgbClr val="6E747A">
                      <a:alpha val="43000"/>
                    </a:srgbClr>
                  </a:outerShdw>
                </a:effectLst>
              </a:rPr>
              <a:t>Examples</a:t>
            </a:r>
            <a:r>
              <a:rPr lang="en-US" sz="2000" b="1" cap="none" spc="0" dirty="0" smtClean="0">
                <a:ln w="0"/>
                <a:effectLst/>
              </a:rPr>
              <a:t>  </a:t>
            </a:r>
            <a:r>
              <a:rPr lang="en-US" sz="2000" b="1" cap="none" spc="0" dirty="0" smtClean="0">
                <a:ln w="0"/>
                <a:effectLst/>
                <a:sym typeface="Wingdings" panose="05000000000000000000" pitchFamily="2" charset="2"/>
              </a:rPr>
              <a:t></a:t>
            </a:r>
            <a:endParaRPr lang="en-US" sz="2000" b="1" cap="none" spc="0" dirty="0">
              <a:ln w="0"/>
              <a:effectLst/>
            </a:endParaRPr>
          </a:p>
        </p:txBody>
      </p:sp>
      <p:sp>
        <p:nvSpPr>
          <p:cNvPr id="9" name="Rectangle 8"/>
          <p:cNvSpPr/>
          <p:nvPr/>
        </p:nvSpPr>
        <p:spPr>
          <a:xfrm>
            <a:off x="0" y="1105434"/>
            <a:ext cx="6117465" cy="584775"/>
          </a:xfrm>
          <a:prstGeom prst="rect">
            <a:avLst/>
          </a:prstGeom>
          <a:noFill/>
        </p:spPr>
        <p:txBody>
          <a:bodyPr wrap="square" lIns="91440" tIns="45720" rIns="91440" bIns="45720">
            <a:spAutoFit/>
          </a:bodyPr>
          <a:lstStyle/>
          <a:p>
            <a:pPr algn="ctr"/>
            <a:r>
              <a:rPr lang="en-US" sz="2000" b="1" dirty="0" smtClean="0">
                <a:ln w="0"/>
                <a:effectLst>
                  <a:outerShdw blurRad="38100" dist="25400" dir="5400000" algn="ctr" rotWithShape="0">
                    <a:srgbClr val="6E747A">
                      <a:alpha val="43000"/>
                    </a:srgbClr>
                  </a:outerShdw>
                </a:effectLst>
              </a:rPr>
              <a:t>Areas of Development &amp; Learning</a:t>
            </a:r>
            <a:r>
              <a:rPr lang="en-US" sz="2000" b="1" cap="none" spc="0" dirty="0" smtClean="0">
                <a:ln w="0"/>
                <a:effectLst/>
              </a:rPr>
              <a:t>  </a:t>
            </a:r>
            <a:r>
              <a:rPr lang="en-US" sz="2000" b="1" cap="none" spc="0" dirty="0" smtClean="0">
                <a:ln w="0"/>
                <a:effectLst/>
                <a:sym typeface="Wingdings" panose="05000000000000000000" pitchFamily="2" charset="2"/>
              </a:rPr>
              <a:t> </a:t>
            </a:r>
            <a:r>
              <a:rPr lang="en-US" sz="3200" b="1" dirty="0" smtClean="0">
                <a:ln w="0"/>
                <a:sym typeface="Wingdings" panose="05000000000000000000" pitchFamily="2" charset="2"/>
              </a:rPr>
              <a:t>Literacy</a:t>
            </a:r>
            <a:endParaRPr lang="en-US" sz="3200" b="1" cap="none" spc="0" dirty="0">
              <a:ln w="0"/>
              <a:effectLst/>
            </a:endParaRPr>
          </a:p>
        </p:txBody>
      </p:sp>
      <p:sp>
        <p:nvSpPr>
          <p:cNvPr id="10" name="Rectangle 9"/>
          <p:cNvSpPr/>
          <p:nvPr/>
        </p:nvSpPr>
        <p:spPr>
          <a:xfrm>
            <a:off x="350008" y="4641509"/>
            <a:ext cx="1750330" cy="707886"/>
          </a:xfrm>
          <a:prstGeom prst="rect">
            <a:avLst/>
          </a:prstGeom>
          <a:noFill/>
        </p:spPr>
        <p:txBody>
          <a:bodyPr wrap="square" lIns="91440" tIns="45720" rIns="91440" bIns="45720">
            <a:spAutoFit/>
          </a:bodyPr>
          <a:lstStyle/>
          <a:p>
            <a:pPr algn="ctr"/>
            <a:r>
              <a:rPr lang="en-US" sz="2000" b="1" dirty="0" smtClean="0">
                <a:ln w="0"/>
                <a:effectLst>
                  <a:outerShdw blurRad="38100" dist="25400" dir="5400000" algn="ctr" rotWithShape="0">
                    <a:srgbClr val="6E747A">
                      <a:alpha val="43000"/>
                    </a:srgbClr>
                  </a:outerShdw>
                </a:effectLst>
              </a:rPr>
              <a:t>Expectations for ages</a:t>
            </a:r>
            <a:r>
              <a:rPr lang="en-US" sz="2000" b="1" cap="none" spc="0" dirty="0" smtClean="0">
                <a:ln w="0"/>
                <a:effectLst/>
                <a:sym typeface="Wingdings" panose="05000000000000000000" pitchFamily="2" charset="2"/>
              </a:rPr>
              <a:t></a:t>
            </a:r>
            <a:endParaRPr lang="en-US" sz="2000" b="1" cap="none" spc="0" dirty="0">
              <a:ln w="0"/>
              <a:effectLst/>
            </a:endParaRPr>
          </a:p>
        </p:txBody>
      </p:sp>
      <p:sp>
        <p:nvSpPr>
          <p:cNvPr id="11" name="Rectangle 10"/>
          <p:cNvSpPr/>
          <p:nvPr/>
        </p:nvSpPr>
        <p:spPr>
          <a:xfrm>
            <a:off x="246629" y="2910108"/>
            <a:ext cx="2008255" cy="400110"/>
          </a:xfrm>
          <a:prstGeom prst="rect">
            <a:avLst/>
          </a:prstGeom>
          <a:noFill/>
        </p:spPr>
        <p:txBody>
          <a:bodyPr wrap="square" lIns="91440" tIns="45720" rIns="91440" bIns="45720">
            <a:spAutoFit/>
          </a:bodyPr>
          <a:lstStyle/>
          <a:p>
            <a:pPr algn="ctr"/>
            <a:r>
              <a:rPr lang="en-US" sz="2000" b="1" dirty="0" smtClean="0">
                <a:ln w="0"/>
                <a:effectLst>
                  <a:outerShdw blurRad="38100" dist="25400" dir="5400000" algn="ctr" rotWithShape="0">
                    <a:srgbClr val="6E747A">
                      <a:alpha val="43000"/>
                    </a:srgbClr>
                  </a:outerShdw>
                </a:effectLst>
                <a:sym typeface="Wingdings" panose="05000000000000000000" pitchFamily="2" charset="2"/>
              </a:rPr>
              <a:t>Rating scale </a:t>
            </a:r>
            <a:r>
              <a:rPr lang="en-US" sz="2000" b="0" cap="none" spc="0" dirty="0" smtClean="0">
                <a:ln w="0"/>
                <a:effectLst/>
                <a:sym typeface="Wingdings" panose="05000000000000000000" pitchFamily="2" charset="2"/>
              </a:rPr>
              <a:t></a:t>
            </a:r>
            <a:endParaRPr lang="en-US" sz="2000" b="0" cap="none" spc="0" dirty="0">
              <a:ln w="0"/>
              <a:effectLst/>
            </a:endParaRPr>
          </a:p>
        </p:txBody>
      </p:sp>
    </p:spTree>
    <p:extLst>
      <p:ext uri="{BB962C8B-B14F-4D97-AF65-F5344CB8AC3E}">
        <p14:creationId xmlns:p14="http://schemas.microsoft.com/office/powerpoint/2010/main" val="1868032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981200" y="685801"/>
            <a:ext cx="4038600" cy="5440365"/>
          </a:xfrm>
        </p:spPr>
        <p:txBody>
          <a:bodyPr anchor="ctr">
            <a:normAutofit/>
          </a:bodyPr>
          <a:lstStyle/>
          <a:p>
            <a:pPr marL="0" indent="0" algn="ctr">
              <a:buNone/>
            </a:pPr>
            <a:r>
              <a:rPr lang="en-US" sz="4400" dirty="0">
                <a:latin typeface="Lucida Handwriting" panose="03010101010101010101" pitchFamily="66" charset="0"/>
              </a:rPr>
              <a:t>What are all the roles you play with families?</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1508" y="1670538"/>
            <a:ext cx="3886200" cy="3534508"/>
          </a:xfrm>
        </p:spPr>
      </p:pic>
    </p:spTree>
    <p:extLst>
      <p:ext uri="{BB962C8B-B14F-4D97-AF65-F5344CB8AC3E}">
        <p14:creationId xmlns:p14="http://schemas.microsoft.com/office/powerpoint/2010/main" val="25051151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dirty="0" smtClean="0"/>
              <a:t>Kitchen Utensil</a:t>
            </a:r>
          </a:p>
        </p:txBody>
      </p:sp>
      <p:sp>
        <p:nvSpPr>
          <p:cNvPr id="3" name="Content Placeholder 2"/>
          <p:cNvSpPr>
            <a:spLocks noGrp="1"/>
          </p:cNvSpPr>
          <p:nvPr>
            <p:ph idx="1"/>
          </p:nvPr>
        </p:nvSpPr>
        <p:spPr/>
        <p:txBody>
          <a:bodyPr rtlCol="0">
            <a:normAutofit/>
          </a:bodyPr>
          <a:lstStyle/>
          <a:p>
            <a:pPr algn="ctr">
              <a:buNone/>
              <a:defRPr/>
            </a:pPr>
            <a:r>
              <a:rPr lang="en-US" dirty="0" smtClean="0"/>
              <a:t>Think about a household item in the kitchen that best describes your role in the work you do with families. </a:t>
            </a:r>
          </a:p>
          <a:p>
            <a:pPr algn="ctr">
              <a:buNone/>
              <a:defRPr/>
            </a:pPr>
            <a:endParaRPr lang="en-US" dirty="0" smtClean="0"/>
          </a:p>
          <a:p>
            <a:pPr marL="971550" lvl="1" indent="-457200">
              <a:buFont typeface="+mj-lt"/>
              <a:buAutoNum type="arabicPeriod"/>
              <a:defRPr/>
            </a:pPr>
            <a:r>
              <a:rPr lang="en-US" sz="2400" i="1" dirty="0"/>
              <a:t>Why did you choose that particular item?</a:t>
            </a:r>
            <a:endParaRPr lang="en-US" sz="2400" dirty="0"/>
          </a:p>
          <a:p>
            <a:pPr marL="971550" lvl="1" indent="-457200">
              <a:buFont typeface="+mj-lt"/>
              <a:buAutoNum type="arabicPeriod"/>
              <a:defRPr/>
            </a:pPr>
            <a:r>
              <a:rPr lang="en-US" sz="2400" i="1" dirty="0"/>
              <a:t>How is the description similar to your role with families?</a:t>
            </a:r>
            <a:endParaRPr lang="en-US" dirty="0" smtClean="0"/>
          </a:p>
          <a:p>
            <a:pPr marL="514350" indent="-514350">
              <a:buFont typeface="+mj-lt"/>
              <a:buAutoNum type="arabicPeriod"/>
              <a:defRPr/>
            </a:pPr>
            <a:endParaRPr lang="en-US" dirty="0"/>
          </a:p>
        </p:txBody>
      </p:sp>
    </p:spTree>
    <p:extLst>
      <p:ext uri="{BB962C8B-B14F-4D97-AF65-F5344CB8AC3E}">
        <p14:creationId xmlns:p14="http://schemas.microsoft.com/office/powerpoint/2010/main" val="35750281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Zone of Helpfulness</a:t>
            </a:r>
            <a:endParaRPr lang="en-US" dirty="0"/>
          </a:p>
        </p:txBody>
      </p:sp>
      <p:sp>
        <p:nvSpPr>
          <p:cNvPr id="6" name="Content Placeholder 5"/>
          <p:cNvSpPr>
            <a:spLocks noGrp="1"/>
          </p:cNvSpPr>
          <p:nvPr>
            <p:ph idx="1"/>
          </p:nvPr>
        </p:nvSpPr>
        <p:spPr/>
        <p:txBody>
          <a:bodyPr/>
          <a:lstStyle/>
          <a:p>
            <a:pPr marL="0" indent="0">
              <a:buNone/>
            </a:pPr>
            <a:r>
              <a:rPr lang="en-US" dirty="0" smtClean="0"/>
              <a:t>Under - Involved				Over - Involved</a:t>
            </a:r>
            <a:endParaRPr lang="en-US" dirty="0"/>
          </a:p>
        </p:txBody>
      </p:sp>
      <p:cxnSp>
        <p:nvCxnSpPr>
          <p:cNvPr id="8" name="Straight Arrow Connector 7"/>
          <p:cNvCxnSpPr/>
          <p:nvPr/>
        </p:nvCxnSpPr>
        <p:spPr>
          <a:xfrm flipV="1">
            <a:off x="2508739" y="2479432"/>
            <a:ext cx="7174523" cy="1758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0167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dirty="0" smtClean="0"/>
              <a:t>Role with Families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482665"/>
              </p:ext>
            </p:extLst>
          </p:nvPr>
        </p:nvGraphicFramePr>
        <p:xfrm>
          <a:off x="1981200" y="1600200"/>
          <a:ext cx="8229600" cy="2057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01943">
                <a:tc>
                  <a:txBody>
                    <a:bodyPr/>
                    <a:lstStyle/>
                    <a:p>
                      <a:pPr algn="ctr"/>
                      <a:r>
                        <a:rPr lang="en-US" sz="1800" b="1" dirty="0" smtClean="0"/>
                        <a:t>OK</a:t>
                      </a:r>
                      <a:endParaRPr lang="en-US" sz="1800" b="1" dirty="0"/>
                    </a:p>
                  </a:txBody>
                  <a:tcPr marL="121919" marR="121919" marT="34290" marB="34290">
                    <a:solidFill>
                      <a:schemeClr val="tx1">
                        <a:lumMod val="85000"/>
                      </a:schemeClr>
                    </a:solidFill>
                  </a:tcPr>
                </a:tc>
                <a:tc>
                  <a:txBody>
                    <a:bodyPr/>
                    <a:lstStyle/>
                    <a:p>
                      <a:pPr algn="ctr"/>
                      <a:r>
                        <a:rPr lang="en-US" sz="1800" b="1" dirty="0" smtClean="0"/>
                        <a:t>Maybe OK</a:t>
                      </a:r>
                      <a:endParaRPr lang="en-US" sz="1800" b="1" dirty="0"/>
                    </a:p>
                  </a:txBody>
                  <a:tcPr marL="121919" marR="121919" marT="34290" marB="34290">
                    <a:solidFill>
                      <a:schemeClr val="tx1">
                        <a:lumMod val="85000"/>
                      </a:schemeClr>
                    </a:solidFill>
                  </a:tcPr>
                </a:tc>
                <a:tc>
                  <a:txBody>
                    <a:bodyPr/>
                    <a:lstStyle/>
                    <a:p>
                      <a:pPr algn="ctr"/>
                      <a:r>
                        <a:rPr lang="en-US" sz="1800" b="1" dirty="0" smtClean="0"/>
                        <a:t>Not OK</a:t>
                      </a:r>
                      <a:endParaRPr lang="en-US" sz="1800" b="1" dirty="0"/>
                    </a:p>
                  </a:txBody>
                  <a:tcPr marL="121919" marR="121919" marT="34290" marB="34290">
                    <a:solidFill>
                      <a:schemeClr val="tx1">
                        <a:lumMod val="85000"/>
                      </a:schemeClr>
                    </a:solidFill>
                  </a:tcPr>
                </a:tc>
                <a:extLst>
                  <a:ext uri="{0D108BD9-81ED-4DB2-BD59-A6C34878D82A}">
                    <a16:rowId xmlns:a16="http://schemas.microsoft.com/office/drawing/2014/main" val="10000"/>
                  </a:ext>
                </a:extLst>
              </a:tr>
              <a:tr h="1703057">
                <a:tc>
                  <a:txBody>
                    <a:bodyPr/>
                    <a:lstStyle/>
                    <a:p>
                      <a:r>
                        <a:rPr lang="en-US" sz="1800" b="1" dirty="0" smtClean="0"/>
                        <a:t>Example:</a:t>
                      </a:r>
                    </a:p>
                    <a:p>
                      <a:pPr>
                        <a:buFont typeface="Arial" pitchFamily="34" charset="0"/>
                        <a:buChar char="•"/>
                      </a:pPr>
                      <a:r>
                        <a:rPr lang="en-US" sz="1800" b="1" dirty="0" smtClean="0"/>
                        <a:t>Give</a:t>
                      </a:r>
                      <a:r>
                        <a:rPr lang="en-US" sz="1800" b="1" baseline="0" dirty="0" smtClean="0"/>
                        <a:t> work phone number and work hours</a:t>
                      </a:r>
                    </a:p>
                    <a:p>
                      <a:pPr>
                        <a:buFont typeface="Arial" pitchFamily="34" charset="0"/>
                        <a:buChar char="•"/>
                      </a:pPr>
                      <a:endParaRPr lang="en-US" sz="1800" b="1" baseline="0" dirty="0" smtClean="0"/>
                    </a:p>
                    <a:p>
                      <a:pPr>
                        <a:buFont typeface="Arial" pitchFamily="34" charset="0"/>
                        <a:buChar char="•"/>
                      </a:pPr>
                      <a:endParaRPr lang="en-US" sz="1800" b="1" baseline="0" dirty="0" smtClean="0"/>
                    </a:p>
                    <a:p>
                      <a:endParaRPr lang="en-US" sz="1800" b="1" dirty="0"/>
                    </a:p>
                  </a:txBody>
                  <a:tcPr marL="121919" marR="121919" marT="34290" marB="34290">
                    <a:solidFill>
                      <a:schemeClr val="tx1">
                        <a:lumMod val="85000"/>
                      </a:schemeClr>
                    </a:solidFill>
                  </a:tcPr>
                </a:tc>
                <a:tc>
                  <a:txBody>
                    <a:bodyPr/>
                    <a:lstStyle/>
                    <a:p>
                      <a:r>
                        <a:rPr lang="en-US" sz="1800" b="1" dirty="0" smtClean="0"/>
                        <a:t>Example:</a:t>
                      </a:r>
                    </a:p>
                    <a:p>
                      <a:pPr>
                        <a:buFont typeface="Arial" pitchFamily="34" charset="0"/>
                        <a:buChar char="•"/>
                      </a:pPr>
                      <a:r>
                        <a:rPr lang="en-US" sz="1800" b="1" dirty="0" smtClean="0"/>
                        <a:t>Give cell phone number (when</a:t>
                      </a:r>
                      <a:r>
                        <a:rPr lang="en-US" sz="1800" b="1" baseline="0" dirty="0" smtClean="0"/>
                        <a:t> is it OK?)</a:t>
                      </a:r>
                    </a:p>
                    <a:p>
                      <a:pPr>
                        <a:buFont typeface="Arial" pitchFamily="34" charset="0"/>
                        <a:buNone/>
                      </a:pPr>
                      <a:endParaRPr lang="en-US" sz="1800" b="1" baseline="0" dirty="0" smtClean="0"/>
                    </a:p>
                    <a:p>
                      <a:pPr>
                        <a:buFont typeface="Arial" pitchFamily="34" charset="0"/>
                        <a:buNone/>
                      </a:pPr>
                      <a:endParaRPr lang="en-US" sz="1800" b="1" dirty="0"/>
                    </a:p>
                  </a:txBody>
                  <a:tcPr marL="121919" marR="121919" marT="34290" marB="34290">
                    <a:solidFill>
                      <a:schemeClr val="tx1">
                        <a:lumMod val="85000"/>
                      </a:schemeClr>
                    </a:solidFill>
                  </a:tcPr>
                </a:tc>
                <a:tc>
                  <a:txBody>
                    <a:bodyPr/>
                    <a:lstStyle/>
                    <a:p>
                      <a:r>
                        <a:rPr lang="en-US" sz="1800" b="1" dirty="0" smtClean="0"/>
                        <a:t>Example:</a:t>
                      </a:r>
                    </a:p>
                    <a:p>
                      <a:pPr>
                        <a:buFont typeface="Arial" pitchFamily="34" charset="0"/>
                        <a:buChar char="•"/>
                      </a:pPr>
                      <a:r>
                        <a:rPr lang="en-US" sz="1800" b="1" dirty="0" smtClean="0"/>
                        <a:t>Give home</a:t>
                      </a:r>
                      <a:r>
                        <a:rPr lang="en-US" sz="1800" b="1" baseline="0" dirty="0" smtClean="0"/>
                        <a:t> phone number</a:t>
                      </a:r>
                      <a:endParaRPr lang="en-US" sz="1800" b="1" dirty="0"/>
                    </a:p>
                  </a:txBody>
                  <a:tcPr marL="121919" marR="121919" marT="34290" marB="34290">
                    <a:solidFill>
                      <a:schemeClr val="tx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9852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&amp; Benefits Discussion</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044534321"/>
              </p:ext>
            </p:extLst>
          </p:nvPr>
        </p:nvGraphicFramePr>
        <p:xfrm>
          <a:off x="1981204" y="2047284"/>
          <a:ext cx="4190999" cy="3210519"/>
        </p:xfrm>
        <a:graphic>
          <a:graphicData uri="http://schemas.openxmlformats.org/drawingml/2006/table">
            <a:tbl>
              <a:tblPr firstRow="1" bandRow="1">
                <a:tableStyleId>{5C22544A-7EE6-4342-B048-85BDC9FD1C3A}</a:tableStyleId>
              </a:tblPr>
              <a:tblGrid>
                <a:gridCol w="1005839">
                  <a:extLst>
                    <a:ext uri="{9D8B030D-6E8A-4147-A177-3AD203B41FA5}">
                      <a16:colId xmlns:a16="http://schemas.microsoft.com/office/drawing/2014/main" val="20000"/>
                    </a:ext>
                  </a:extLst>
                </a:gridCol>
                <a:gridCol w="1216283">
                  <a:extLst>
                    <a:ext uri="{9D8B030D-6E8A-4147-A177-3AD203B41FA5}">
                      <a16:colId xmlns:a16="http://schemas.microsoft.com/office/drawing/2014/main" val="20001"/>
                    </a:ext>
                  </a:extLst>
                </a:gridCol>
                <a:gridCol w="1968877">
                  <a:extLst>
                    <a:ext uri="{9D8B030D-6E8A-4147-A177-3AD203B41FA5}">
                      <a16:colId xmlns:a16="http://schemas.microsoft.com/office/drawing/2014/main" val="20002"/>
                    </a:ext>
                  </a:extLst>
                </a:gridCol>
              </a:tblGrid>
              <a:tr h="715146">
                <a:tc>
                  <a:txBody>
                    <a:bodyPr/>
                    <a:lstStyle/>
                    <a:p>
                      <a:endParaRPr lang="en-US" dirty="0"/>
                    </a:p>
                  </a:txBody>
                  <a:tcPr marL="44873" marR="44873">
                    <a:solidFill>
                      <a:schemeClr val="tx1">
                        <a:lumMod val="85000"/>
                      </a:schemeClr>
                    </a:solidFill>
                  </a:tcPr>
                </a:tc>
                <a:tc>
                  <a:txBody>
                    <a:bodyPr/>
                    <a:lstStyle/>
                    <a:p>
                      <a:pPr algn="ctr"/>
                      <a:r>
                        <a:rPr lang="en-US" sz="2800" dirty="0" smtClean="0"/>
                        <a:t>Costs </a:t>
                      </a:r>
                      <a:endParaRPr lang="en-US" sz="2800" dirty="0"/>
                    </a:p>
                  </a:txBody>
                  <a:tcPr marL="44873" marR="44873" anchor="ctr">
                    <a:solidFill>
                      <a:schemeClr val="tx1">
                        <a:lumMod val="85000"/>
                      </a:schemeClr>
                    </a:solidFill>
                  </a:tcPr>
                </a:tc>
                <a:tc>
                  <a:txBody>
                    <a:bodyPr/>
                    <a:lstStyle/>
                    <a:p>
                      <a:pPr algn="ctr"/>
                      <a:r>
                        <a:rPr lang="en-US" sz="2800" dirty="0" smtClean="0"/>
                        <a:t>Benefits</a:t>
                      </a:r>
                      <a:endParaRPr lang="en-US" sz="2800" dirty="0"/>
                    </a:p>
                  </a:txBody>
                  <a:tcPr marL="44873" marR="44873" anchor="ctr">
                    <a:solidFill>
                      <a:schemeClr val="tx1">
                        <a:lumMod val="85000"/>
                      </a:schemeClr>
                    </a:solidFill>
                  </a:tcPr>
                </a:tc>
                <a:extLst>
                  <a:ext uri="{0D108BD9-81ED-4DB2-BD59-A6C34878D82A}">
                    <a16:rowId xmlns:a16="http://schemas.microsoft.com/office/drawing/2014/main" val="10000"/>
                  </a:ext>
                </a:extLst>
              </a:tr>
              <a:tr h="831791">
                <a:tc>
                  <a:txBody>
                    <a:bodyPr/>
                    <a:lstStyle/>
                    <a:p>
                      <a:r>
                        <a:rPr lang="en-US" b="1" dirty="0" smtClean="0"/>
                        <a:t>Myself</a:t>
                      </a:r>
                      <a:endParaRPr lang="en-US" b="1" dirty="0"/>
                    </a:p>
                  </a:txBody>
                  <a:tcPr marL="44873" marR="44873" anchor="ctr">
                    <a:solidFill>
                      <a:schemeClr val="tx1">
                        <a:lumMod val="85000"/>
                      </a:schemeClr>
                    </a:solidFill>
                  </a:tcPr>
                </a:tc>
                <a:tc>
                  <a:txBody>
                    <a:bodyPr/>
                    <a:lstStyle/>
                    <a:p>
                      <a:endParaRPr lang="en-US"/>
                    </a:p>
                  </a:txBody>
                  <a:tcPr marL="44873" marR="44873">
                    <a:solidFill>
                      <a:schemeClr val="tx1">
                        <a:lumMod val="85000"/>
                      </a:schemeClr>
                    </a:solidFill>
                  </a:tcPr>
                </a:tc>
                <a:tc>
                  <a:txBody>
                    <a:bodyPr/>
                    <a:lstStyle/>
                    <a:p>
                      <a:endParaRPr lang="en-US" dirty="0"/>
                    </a:p>
                  </a:txBody>
                  <a:tcPr marL="44873" marR="44873">
                    <a:solidFill>
                      <a:schemeClr val="tx1">
                        <a:lumMod val="85000"/>
                      </a:schemeClr>
                    </a:solidFill>
                  </a:tcPr>
                </a:tc>
                <a:extLst>
                  <a:ext uri="{0D108BD9-81ED-4DB2-BD59-A6C34878D82A}">
                    <a16:rowId xmlns:a16="http://schemas.microsoft.com/office/drawing/2014/main" val="10001"/>
                  </a:ext>
                </a:extLst>
              </a:tr>
              <a:tr h="831791">
                <a:tc>
                  <a:txBody>
                    <a:bodyPr/>
                    <a:lstStyle/>
                    <a:p>
                      <a:r>
                        <a:rPr lang="en-US" b="1" dirty="0" smtClean="0"/>
                        <a:t>Family</a:t>
                      </a:r>
                      <a:endParaRPr lang="en-US" b="1" dirty="0"/>
                    </a:p>
                  </a:txBody>
                  <a:tcPr marL="44873" marR="44873" anchor="ctr">
                    <a:solidFill>
                      <a:schemeClr val="tx1">
                        <a:lumMod val="85000"/>
                      </a:schemeClr>
                    </a:solidFill>
                  </a:tcPr>
                </a:tc>
                <a:tc>
                  <a:txBody>
                    <a:bodyPr/>
                    <a:lstStyle/>
                    <a:p>
                      <a:endParaRPr lang="en-US"/>
                    </a:p>
                  </a:txBody>
                  <a:tcPr marL="44873" marR="44873">
                    <a:solidFill>
                      <a:schemeClr val="tx1">
                        <a:lumMod val="85000"/>
                      </a:schemeClr>
                    </a:solidFill>
                  </a:tcPr>
                </a:tc>
                <a:tc>
                  <a:txBody>
                    <a:bodyPr/>
                    <a:lstStyle/>
                    <a:p>
                      <a:endParaRPr lang="en-US" dirty="0"/>
                    </a:p>
                  </a:txBody>
                  <a:tcPr marL="44873" marR="44873">
                    <a:solidFill>
                      <a:schemeClr val="tx1">
                        <a:lumMod val="85000"/>
                      </a:schemeClr>
                    </a:solidFill>
                  </a:tcPr>
                </a:tc>
                <a:extLst>
                  <a:ext uri="{0D108BD9-81ED-4DB2-BD59-A6C34878D82A}">
                    <a16:rowId xmlns:a16="http://schemas.microsoft.com/office/drawing/2014/main" val="10002"/>
                  </a:ext>
                </a:extLst>
              </a:tr>
              <a:tr h="831791">
                <a:tc>
                  <a:txBody>
                    <a:bodyPr/>
                    <a:lstStyle/>
                    <a:p>
                      <a:r>
                        <a:rPr lang="en-US" b="1" dirty="0" smtClean="0"/>
                        <a:t>Agency</a:t>
                      </a:r>
                      <a:endParaRPr lang="en-US" b="1" dirty="0"/>
                    </a:p>
                  </a:txBody>
                  <a:tcPr marL="44873" marR="44873" anchor="ctr">
                    <a:solidFill>
                      <a:schemeClr val="tx1">
                        <a:lumMod val="85000"/>
                      </a:schemeClr>
                    </a:solidFill>
                  </a:tcPr>
                </a:tc>
                <a:tc>
                  <a:txBody>
                    <a:bodyPr/>
                    <a:lstStyle/>
                    <a:p>
                      <a:endParaRPr lang="en-US"/>
                    </a:p>
                  </a:txBody>
                  <a:tcPr marL="44873" marR="44873">
                    <a:solidFill>
                      <a:schemeClr val="tx1">
                        <a:lumMod val="85000"/>
                      </a:schemeClr>
                    </a:solidFill>
                  </a:tcPr>
                </a:tc>
                <a:tc>
                  <a:txBody>
                    <a:bodyPr/>
                    <a:lstStyle/>
                    <a:p>
                      <a:endParaRPr lang="en-US" dirty="0"/>
                    </a:p>
                  </a:txBody>
                  <a:tcPr marL="44873" marR="44873">
                    <a:solidFill>
                      <a:schemeClr val="tx1">
                        <a:lumMod val="85000"/>
                      </a:schemeClr>
                    </a:solidFill>
                  </a:tcPr>
                </a:tc>
                <a:extLst>
                  <a:ext uri="{0D108BD9-81ED-4DB2-BD59-A6C34878D82A}">
                    <a16:rowId xmlns:a16="http://schemas.microsoft.com/office/drawing/2014/main" val="10003"/>
                  </a:ext>
                </a:extLst>
              </a:tr>
            </a:tbl>
          </a:graphicData>
        </a:graphic>
      </p:graphicFrame>
      <p:sp>
        <p:nvSpPr>
          <p:cNvPr id="6" name="Content Placeholder 5"/>
          <p:cNvSpPr>
            <a:spLocks noGrp="1"/>
          </p:cNvSpPr>
          <p:nvPr>
            <p:ph sz="half" idx="2"/>
          </p:nvPr>
        </p:nvSpPr>
        <p:spPr>
          <a:xfrm>
            <a:off x="6781800" y="2152481"/>
            <a:ext cx="3429000" cy="3973685"/>
          </a:xfrm>
        </p:spPr>
        <p:txBody>
          <a:bodyPr/>
          <a:lstStyle/>
          <a:p>
            <a:r>
              <a:rPr lang="en-US" dirty="0" smtClean="0"/>
              <a:t>What my motivation for taking this action?</a:t>
            </a:r>
          </a:p>
          <a:p>
            <a:endParaRPr lang="en-US" dirty="0" smtClean="0"/>
          </a:p>
          <a:p>
            <a:r>
              <a:rPr lang="en-US" dirty="0" smtClean="0"/>
              <a:t>What’s my professional role?</a:t>
            </a:r>
            <a:endParaRPr lang="en-US" dirty="0"/>
          </a:p>
        </p:txBody>
      </p:sp>
    </p:spTree>
    <p:extLst>
      <p:ext uri="{BB962C8B-B14F-4D97-AF65-F5344CB8AC3E}">
        <p14:creationId xmlns:p14="http://schemas.microsoft.com/office/powerpoint/2010/main" val="1457137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Readiness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7688" y="2322414"/>
            <a:ext cx="3932730" cy="3973189"/>
          </a:xfrm>
        </p:spPr>
      </p:pic>
      <p:sp>
        <p:nvSpPr>
          <p:cNvPr id="4" name="Content Placeholder 3"/>
          <p:cNvSpPr>
            <a:spLocks noGrp="1"/>
          </p:cNvSpPr>
          <p:nvPr>
            <p:ph sz="half" idx="2"/>
          </p:nvPr>
        </p:nvSpPr>
        <p:spPr/>
        <p:txBody>
          <a:bodyPr/>
          <a:lstStyle/>
          <a:p>
            <a:pPr marL="0" indent="0">
              <a:buNone/>
            </a:pPr>
            <a:r>
              <a:rPr lang="en-US" dirty="0" smtClean="0"/>
              <a:t>How are boundaries connected?</a:t>
            </a:r>
          </a:p>
          <a:p>
            <a:r>
              <a:rPr lang="en-US" dirty="0" smtClean="0"/>
              <a:t>Asking ourselves and the family, “What about the baby?”  Connecting family situations to how it might effect the child.</a:t>
            </a:r>
          </a:p>
          <a:p>
            <a:r>
              <a:rPr lang="en-US" dirty="0" smtClean="0"/>
              <a:t>Empowering families vs. enabling families strengthens them, leading to their ability to support their child’s learning</a:t>
            </a:r>
          </a:p>
          <a:p>
            <a:endParaRPr lang="en-US" dirty="0" smtClean="0"/>
          </a:p>
          <a:p>
            <a:endParaRPr lang="en-US" dirty="0"/>
          </a:p>
        </p:txBody>
      </p:sp>
    </p:spTree>
    <p:extLst>
      <p:ext uri="{BB962C8B-B14F-4D97-AF65-F5344CB8AC3E}">
        <p14:creationId xmlns:p14="http://schemas.microsoft.com/office/powerpoint/2010/main" val="2491762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Gold expectations</a:t>
            </a:r>
            <a:endParaRPr lang="en-US" dirty="0"/>
          </a:p>
        </p:txBody>
      </p:sp>
      <p:sp>
        <p:nvSpPr>
          <p:cNvPr id="5" name="Content Placeholder 4"/>
          <p:cNvSpPr>
            <a:spLocks noGrp="1"/>
          </p:cNvSpPr>
          <p:nvPr>
            <p:ph idx="1"/>
          </p:nvPr>
        </p:nvSpPr>
        <p:spPr/>
        <p:txBody>
          <a:bodyPr/>
          <a:lstStyle/>
          <a:p>
            <a:r>
              <a:rPr lang="en-US" dirty="0" smtClean="0"/>
              <a:t>At a minimum, an observation should be entered once a month in each Area of Development per child (Social-Emotional, Physical, Language, Cognitive, Literacy)</a:t>
            </a:r>
          </a:p>
          <a:p>
            <a:r>
              <a:rPr lang="en-US" dirty="0" smtClean="0"/>
              <a:t>The more observations documented, the more accurate the data</a:t>
            </a:r>
          </a:p>
          <a:p>
            <a:r>
              <a:rPr lang="en-US" dirty="0" smtClean="0"/>
              <a:t>If a child is dropped mid-quarter, talk with your PSC about whether the dropped child, added child, or both children will have finalized checkpoints.  There will be a minimum of 5 finalized checkpoints for part-time staff and a minimum of 10 finalized checkpoints for full-time staff unless otherwise approved by your PSC</a:t>
            </a:r>
          </a:p>
          <a:p>
            <a:r>
              <a:rPr lang="en-US" dirty="0" smtClean="0"/>
              <a:t>When adding a child to GOLD that has an IFSP, Yes will be marked when asked if the child has an IFSP.  If a child obtains an IFSP while we serve them, their profile will be edited to show they have an IFSP in GOLD.</a:t>
            </a:r>
          </a:p>
        </p:txBody>
      </p:sp>
    </p:spTree>
    <p:extLst>
      <p:ext uri="{BB962C8B-B14F-4D97-AF65-F5344CB8AC3E}">
        <p14:creationId xmlns:p14="http://schemas.microsoft.com/office/powerpoint/2010/main" val="1668432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75000"/>
                  </a:schemeClr>
                </a:solidFill>
              </a:rPr>
              <a:t>School Readiness GOLD data</a:t>
            </a:r>
            <a:endParaRPr lang="en-US"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2789845"/>
              </p:ext>
            </p:extLst>
          </p:nvPr>
        </p:nvGraphicFramePr>
        <p:xfrm>
          <a:off x="677336" y="1300480"/>
          <a:ext cx="9563943" cy="5090157"/>
        </p:xfrm>
        <a:graphic>
          <a:graphicData uri="http://schemas.openxmlformats.org/drawingml/2006/table">
            <a:tbl>
              <a:tblPr firstRow="1" firstCol="1" lastRow="1" lastCol="1" bandRow="1" bandCol="1">
                <a:tableStyleId>{5C22544A-7EE6-4342-B048-85BDC9FD1C3A}</a:tableStyleId>
              </a:tblPr>
              <a:tblGrid>
                <a:gridCol w="2168407">
                  <a:extLst>
                    <a:ext uri="{9D8B030D-6E8A-4147-A177-3AD203B41FA5}">
                      <a16:colId xmlns:a16="http://schemas.microsoft.com/office/drawing/2014/main" val="257178"/>
                    </a:ext>
                  </a:extLst>
                </a:gridCol>
                <a:gridCol w="856888">
                  <a:extLst>
                    <a:ext uri="{9D8B030D-6E8A-4147-A177-3AD203B41FA5}">
                      <a16:colId xmlns:a16="http://schemas.microsoft.com/office/drawing/2014/main" val="404629822"/>
                    </a:ext>
                  </a:extLst>
                </a:gridCol>
                <a:gridCol w="933774">
                  <a:extLst>
                    <a:ext uri="{9D8B030D-6E8A-4147-A177-3AD203B41FA5}">
                      <a16:colId xmlns:a16="http://schemas.microsoft.com/office/drawing/2014/main" val="3886090082"/>
                    </a:ext>
                  </a:extLst>
                </a:gridCol>
                <a:gridCol w="933774">
                  <a:extLst>
                    <a:ext uri="{9D8B030D-6E8A-4147-A177-3AD203B41FA5}">
                      <a16:colId xmlns:a16="http://schemas.microsoft.com/office/drawing/2014/main" val="141740009"/>
                    </a:ext>
                  </a:extLst>
                </a:gridCol>
                <a:gridCol w="934889">
                  <a:extLst>
                    <a:ext uri="{9D8B030D-6E8A-4147-A177-3AD203B41FA5}">
                      <a16:colId xmlns:a16="http://schemas.microsoft.com/office/drawing/2014/main" val="1737415231"/>
                    </a:ext>
                  </a:extLst>
                </a:gridCol>
                <a:gridCol w="933774">
                  <a:extLst>
                    <a:ext uri="{9D8B030D-6E8A-4147-A177-3AD203B41FA5}">
                      <a16:colId xmlns:a16="http://schemas.microsoft.com/office/drawing/2014/main" val="3020642568"/>
                    </a:ext>
                  </a:extLst>
                </a:gridCol>
                <a:gridCol w="933774">
                  <a:extLst>
                    <a:ext uri="{9D8B030D-6E8A-4147-A177-3AD203B41FA5}">
                      <a16:colId xmlns:a16="http://schemas.microsoft.com/office/drawing/2014/main" val="3351610000"/>
                    </a:ext>
                  </a:extLst>
                </a:gridCol>
                <a:gridCol w="933774">
                  <a:extLst>
                    <a:ext uri="{9D8B030D-6E8A-4147-A177-3AD203B41FA5}">
                      <a16:colId xmlns:a16="http://schemas.microsoft.com/office/drawing/2014/main" val="3706034773"/>
                    </a:ext>
                  </a:extLst>
                </a:gridCol>
                <a:gridCol w="934889">
                  <a:extLst>
                    <a:ext uri="{9D8B030D-6E8A-4147-A177-3AD203B41FA5}">
                      <a16:colId xmlns:a16="http://schemas.microsoft.com/office/drawing/2014/main" val="3452263627"/>
                    </a:ext>
                  </a:extLst>
                </a:gridCol>
              </a:tblGrid>
              <a:tr h="981667">
                <a:tc>
                  <a:txBody>
                    <a:bodyPr/>
                    <a:lstStyle/>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gridSpan="4">
                  <a:txBody>
                    <a:bodyPr/>
                    <a:lstStyle/>
                    <a:p>
                      <a:pPr marL="0" marR="0" algn="ctr">
                        <a:lnSpc>
                          <a:spcPct val="107000"/>
                        </a:lnSpc>
                        <a:spcBef>
                          <a:spcPts val="0"/>
                        </a:spcBef>
                        <a:spcAft>
                          <a:spcPts val="0"/>
                        </a:spcAft>
                      </a:pPr>
                      <a:r>
                        <a:rPr lang="en-US" sz="1600" dirty="0">
                          <a:solidFill>
                            <a:schemeClr val="bg1"/>
                          </a:solidFill>
                          <a:effectLst/>
                        </a:rPr>
                        <a:t>% of indicators below expectations</a:t>
                      </a:r>
                    </a:p>
                    <a:p>
                      <a:pPr marL="0" marR="0" algn="ctr">
                        <a:lnSpc>
                          <a:spcPct val="107000"/>
                        </a:lnSpc>
                        <a:spcBef>
                          <a:spcPts val="0"/>
                        </a:spcBef>
                        <a:spcAft>
                          <a:spcPts val="0"/>
                        </a:spcAft>
                      </a:pP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600" dirty="0">
                          <a:solidFill>
                            <a:schemeClr val="bg1"/>
                          </a:solidFill>
                          <a:effectLst/>
                        </a:rPr>
                        <a:t>% of indicators at/above expectations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7851820"/>
                  </a:ext>
                </a:extLst>
              </a:tr>
              <a:tr h="648902">
                <a:tc>
                  <a:txBody>
                    <a:bodyPr/>
                    <a:lstStyle/>
                    <a:p>
                      <a:pPr marL="0" marR="0" algn="l">
                        <a:lnSpc>
                          <a:spcPct val="107000"/>
                        </a:lnSpc>
                        <a:spcBef>
                          <a:spcPts val="0"/>
                        </a:spcBef>
                        <a:spcAft>
                          <a:spcPts val="0"/>
                        </a:spcAft>
                      </a:pPr>
                      <a:r>
                        <a:rPr lang="en-US" sz="1600" dirty="0">
                          <a:solidFill>
                            <a:schemeClr val="bg1"/>
                          </a:solidFill>
                          <a:effectLst/>
                        </a:rPr>
                        <a:t>Date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11/30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2/28</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5/31</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8/31</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11/30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2/28</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5/31</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b="0" dirty="0">
                          <a:solidFill>
                            <a:schemeClr val="bg1"/>
                          </a:solidFill>
                          <a:effectLst/>
                        </a:rPr>
                        <a:t>8/31</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642104623"/>
                  </a:ext>
                </a:extLst>
              </a:tr>
              <a:tr h="648902">
                <a:tc>
                  <a:txBody>
                    <a:bodyPr/>
                    <a:lstStyle/>
                    <a:p>
                      <a:pPr marL="0" marR="0" algn="l">
                        <a:lnSpc>
                          <a:spcPct val="107000"/>
                        </a:lnSpc>
                        <a:spcBef>
                          <a:spcPts val="0"/>
                        </a:spcBef>
                        <a:spcAft>
                          <a:spcPts val="0"/>
                        </a:spcAft>
                      </a:pPr>
                      <a:r>
                        <a:rPr lang="en-US" sz="1600" dirty="0">
                          <a:solidFill>
                            <a:schemeClr val="bg1"/>
                          </a:solidFill>
                          <a:effectLst/>
                        </a:rPr>
                        <a:t>Social-Emotional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12</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11</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 </a:t>
                      </a:r>
                      <a:r>
                        <a:rPr lang="en-US" sz="2000" dirty="0" smtClean="0">
                          <a:solidFill>
                            <a:schemeClr val="bg1"/>
                          </a:solidFill>
                          <a:effectLst/>
                        </a:rPr>
                        <a:t>10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88</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89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95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1600" dirty="0">
                          <a:solidFill>
                            <a:schemeClr val="bg1"/>
                          </a:solidFill>
                          <a:effectLst/>
                        </a:rPr>
                        <a:t> </a:t>
                      </a:r>
                      <a:r>
                        <a:rPr lang="en-US" sz="1600" dirty="0" smtClean="0">
                          <a:solidFill>
                            <a:schemeClr val="bg1"/>
                          </a:solidFill>
                          <a:effectLst/>
                        </a:rPr>
                        <a:t>90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939624631"/>
                  </a:ext>
                </a:extLst>
              </a:tr>
              <a:tr h="648902">
                <a:tc>
                  <a:txBody>
                    <a:bodyPr/>
                    <a:lstStyle/>
                    <a:p>
                      <a:pPr marL="0" marR="0" algn="l">
                        <a:lnSpc>
                          <a:spcPct val="107000"/>
                        </a:lnSpc>
                        <a:spcBef>
                          <a:spcPts val="0"/>
                        </a:spcBef>
                        <a:spcAft>
                          <a:spcPts val="0"/>
                        </a:spcAft>
                      </a:pPr>
                      <a:r>
                        <a:rPr lang="en-US" sz="1600" dirty="0">
                          <a:solidFill>
                            <a:schemeClr val="bg1"/>
                          </a:solidFill>
                          <a:effectLst/>
                        </a:rPr>
                        <a:t>Perceptual, Motor, Physical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10</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6</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2</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 </a:t>
                      </a:r>
                      <a:r>
                        <a:rPr lang="en-US" sz="2000" dirty="0" smtClean="0">
                          <a:solidFill>
                            <a:schemeClr val="bg1"/>
                          </a:solidFill>
                          <a:effectLst/>
                        </a:rPr>
                        <a:t>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90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94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98</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1600" dirty="0">
                          <a:solidFill>
                            <a:schemeClr val="bg1"/>
                          </a:solidFill>
                          <a:effectLst/>
                        </a:rPr>
                        <a:t> </a:t>
                      </a:r>
                      <a:r>
                        <a:rPr lang="en-US" sz="1600" dirty="0" smtClean="0">
                          <a:solidFill>
                            <a:schemeClr val="bg1"/>
                          </a:solidFill>
                          <a:effectLst/>
                        </a:rPr>
                        <a:t>95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3663467107"/>
                  </a:ext>
                </a:extLst>
              </a:tr>
              <a:tr h="648902">
                <a:tc>
                  <a:txBody>
                    <a:bodyPr/>
                    <a:lstStyle/>
                    <a:p>
                      <a:pPr marL="0" marR="0" algn="l">
                        <a:lnSpc>
                          <a:spcPct val="107000"/>
                        </a:lnSpc>
                        <a:spcBef>
                          <a:spcPts val="0"/>
                        </a:spcBef>
                        <a:spcAft>
                          <a:spcPts val="0"/>
                        </a:spcAft>
                      </a:pPr>
                      <a:r>
                        <a:rPr lang="en-US" sz="1600" dirty="0">
                          <a:solidFill>
                            <a:schemeClr val="bg1"/>
                          </a:solidFill>
                          <a:effectLst/>
                        </a:rPr>
                        <a:t>Approaches to Learning</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7</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5</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2</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 </a:t>
                      </a:r>
                      <a:r>
                        <a:rPr lang="en-US" sz="2000" dirty="0" smtClean="0">
                          <a:solidFill>
                            <a:schemeClr val="bg1"/>
                          </a:solidFill>
                          <a:effectLst/>
                        </a:rPr>
                        <a:t>7</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93</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95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98</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1600" dirty="0">
                          <a:solidFill>
                            <a:schemeClr val="bg1"/>
                          </a:solidFill>
                          <a:effectLst/>
                        </a:rPr>
                        <a:t> </a:t>
                      </a:r>
                      <a:r>
                        <a:rPr lang="en-US" sz="1600" dirty="0" smtClean="0">
                          <a:solidFill>
                            <a:schemeClr val="bg1"/>
                          </a:solidFill>
                          <a:effectLst/>
                        </a:rPr>
                        <a:t>93</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560156992"/>
                  </a:ext>
                </a:extLst>
              </a:tr>
              <a:tr h="531215">
                <a:tc>
                  <a:txBody>
                    <a:bodyPr/>
                    <a:lstStyle/>
                    <a:p>
                      <a:pPr marL="0" marR="0" algn="l">
                        <a:lnSpc>
                          <a:spcPct val="107000"/>
                        </a:lnSpc>
                        <a:spcBef>
                          <a:spcPts val="0"/>
                        </a:spcBef>
                        <a:spcAft>
                          <a:spcPts val="0"/>
                        </a:spcAft>
                      </a:pPr>
                      <a:r>
                        <a:rPr lang="en-US" sz="1600" dirty="0">
                          <a:solidFill>
                            <a:schemeClr val="bg1"/>
                          </a:solidFill>
                          <a:effectLst/>
                        </a:rPr>
                        <a:t>Cognitive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7</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5</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3</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 </a:t>
                      </a:r>
                      <a:r>
                        <a:rPr lang="en-US" sz="2000" dirty="0" smtClean="0">
                          <a:solidFill>
                            <a:schemeClr val="bg1"/>
                          </a:solidFill>
                          <a:effectLst/>
                        </a:rPr>
                        <a:t>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a:solidFill>
                            <a:schemeClr val="bg1"/>
                          </a:solidFill>
                          <a:effectLst/>
                        </a:rPr>
                        <a:t>93</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95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dirty="0">
                          <a:solidFill>
                            <a:schemeClr val="bg1"/>
                          </a:solidFill>
                          <a:effectLst/>
                        </a:rPr>
                        <a:t>97</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1600" dirty="0">
                          <a:solidFill>
                            <a:schemeClr val="bg1"/>
                          </a:solidFill>
                          <a:effectLst/>
                        </a:rPr>
                        <a:t> </a:t>
                      </a:r>
                      <a:r>
                        <a:rPr lang="en-US" sz="1600" dirty="0" smtClean="0">
                          <a:solidFill>
                            <a:schemeClr val="bg1"/>
                          </a:solidFill>
                          <a:effectLst/>
                        </a:rPr>
                        <a:t>95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2496498015"/>
                  </a:ext>
                </a:extLst>
              </a:tr>
              <a:tr h="981667">
                <a:tc>
                  <a:txBody>
                    <a:bodyPr/>
                    <a:lstStyle/>
                    <a:p>
                      <a:pPr marL="0" marR="0" algn="l">
                        <a:lnSpc>
                          <a:spcPct val="107000"/>
                        </a:lnSpc>
                        <a:spcBef>
                          <a:spcPts val="0"/>
                        </a:spcBef>
                        <a:spcAft>
                          <a:spcPts val="0"/>
                        </a:spcAft>
                      </a:pPr>
                      <a:r>
                        <a:rPr lang="en-US" sz="1600" dirty="0">
                          <a:solidFill>
                            <a:schemeClr val="bg1"/>
                          </a:solidFill>
                          <a:effectLst/>
                        </a:rPr>
                        <a:t>Communication, Language and Literacy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b="0" dirty="0">
                          <a:solidFill>
                            <a:schemeClr val="bg1"/>
                          </a:solidFill>
                          <a:effectLst/>
                        </a:rPr>
                        <a:t>18</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b="0" dirty="0">
                          <a:solidFill>
                            <a:schemeClr val="bg1"/>
                          </a:solidFill>
                          <a:effectLst/>
                        </a:rPr>
                        <a:t>12</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b="0" dirty="0">
                          <a:solidFill>
                            <a:schemeClr val="bg1"/>
                          </a:solidFill>
                          <a:effectLst/>
                        </a:rPr>
                        <a:t>8</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b="0" dirty="0">
                          <a:solidFill>
                            <a:schemeClr val="bg1"/>
                          </a:solidFill>
                          <a:effectLst/>
                        </a:rPr>
                        <a:t> </a:t>
                      </a:r>
                      <a:r>
                        <a:rPr lang="en-US" sz="2000" b="0" dirty="0" smtClean="0">
                          <a:solidFill>
                            <a:schemeClr val="bg1"/>
                          </a:solidFill>
                          <a:effectLst/>
                        </a:rPr>
                        <a:t>13</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b="0" dirty="0">
                          <a:solidFill>
                            <a:schemeClr val="bg1"/>
                          </a:solidFill>
                          <a:effectLst/>
                        </a:rPr>
                        <a:t>82</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b="0" dirty="0">
                          <a:solidFill>
                            <a:schemeClr val="bg1"/>
                          </a:solidFill>
                          <a:effectLst/>
                        </a:rPr>
                        <a:t>88</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2000" b="0" dirty="0">
                          <a:solidFill>
                            <a:schemeClr val="bg1"/>
                          </a:solidFill>
                          <a:effectLst/>
                        </a:rPr>
                        <a:t>92</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l">
                        <a:lnSpc>
                          <a:spcPct val="107000"/>
                        </a:lnSpc>
                        <a:spcBef>
                          <a:spcPts val="0"/>
                        </a:spcBef>
                        <a:spcAft>
                          <a:spcPts val="0"/>
                        </a:spcAft>
                      </a:pPr>
                      <a:r>
                        <a:rPr lang="en-US" sz="1800" dirty="0">
                          <a:solidFill>
                            <a:schemeClr val="bg1"/>
                          </a:solidFill>
                          <a:effectLst/>
                        </a:rPr>
                        <a:t> </a:t>
                      </a:r>
                      <a:r>
                        <a:rPr lang="en-US" sz="1800" dirty="0" smtClean="0">
                          <a:solidFill>
                            <a:schemeClr val="bg1"/>
                          </a:solidFill>
                          <a:effectLst/>
                        </a:rPr>
                        <a:t>87</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728918544"/>
                  </a:ext>
                </a:extLst>
              </a:tr>
            </a:tbl>
          </a:graphicData>
        </a:graphic>
      </p:graphicFrame>
    </p:spTree>
    <p:extLst>
      <p:ext uri="{BB962C8B-B14F-4D97-AF65-F5344CB8AC3E}">
        <p14:creationId xmlns:p14="http://schemas.microsoft.com/office/powerpoint/2010/main" val="3062106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112" y="324218"/>
            <a:ext cx="9784080" cy="387178"/>
          </a:xfrm>
        </p:spPr>
        <p:txBody>
          <a:bodyPr>
            <a:noAutofit/>
          </a:bodyPr>
          <a:lstStyle/>
          <a:p>
            <a:r>
              <a:rPr lang="en-US" sz="2400" dirty="0" smtClean="0"/>
              <a:t>School Readiness Focus area (2018-19)</a:t>
            </a:r>
            <a:br>
              <a:rPr lang="en-US" sz="2400" dirty="0" smtClean="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6856459"/>
              </p:ext>
            </p:extLst>
          </p:nvPr>
        </p:nvGraphicFramePr>
        <p:xfrm>
          <a:off x="1282112" y="436010"/>
          <a:ext cx="9886950" cy="6421990"/>
        </p:xfrm>
        <a:graphic>
          <a:graphicData uri="http://schemas.openxmlformats.org/drawingml/2006/table">
            <a:tbl>
              <a:tblPr firstRow="1" firstCol="1" bandRow="1">
                <a:tableStyleId>{5C22544A-7EE6-4342-B048-85BDC9FD1C3A}</a:tableStyleId>
              </a:tblPr>
              <a:tblGrid>
                <a:gridCol w="2608946">
                  <a:extLst>
                    <a:ext uri="{9D8B030D-6E8A-4147-A177-3AD203B41FA5}">
                      <a16:colId xmlns:a16="http://schemas.microsoft.com/office/drawing/2014/main" val="4292635326"/>
                    </a:ext>
                  </a:extLst>
                </a:gridCol>
                <a:gridCol w="1304473">
                  <a:extLst>
                    <a:ext uri="{9D8B030D-6E8A-4147-A177-3AD203B41FA5}">
                      <a16:colId xmlns:a16="http://schemas.microsoft.com/office/drawing/2014/main" val="1900241193"/>
                    </a:ext>
                  </a:extLst>
                </a:gridCol>
                <a:gridCol w="1932847">
                  <a:extLst>
                    <a:ext uri="{9D8B030D-6E8A-4147-A177-3AD203B41FA5}">
                      <a16:colId xmlns:a16="http://schemas.microsoft.com/office/drawing/2014/main" val="1359110744"/>
                    </a:ext>
                  </a:extLst>
                </a:gridCol>
                <a:gridCol w="1924893">
                  <a:extLst>
                    <a:ext uri="{9D8B030D-6E8A-4147-A177-3AD203B41FA5}">
                      <a16:colId xmlns:a16="http://schemas.microsoft.com/office/drawing/2014/main" val="2929649327"/>
                    </a:ext>
                  </a:extLst>
                </a:gridCol>
                <a:gridCol w="2115791">
                  <a:extLst>
                    <a:ext uri="{9D8B030D-6E8A-4147-A177-3AD203B41FA5}">
                      <a16:colId xmlns:a16="http://schemas.microsoft.com/office/drawing/2014/main" val="4228209808"/>
                    </a:ext>
                  </a:extLst>
                </a:gridCol>
              </a:tblGrid>
              <a:tr h="308844">
                <a:tc>
                  <a:txBody>
                    <a:bodyPr/>
                    <a:lstStyle/>
                    <a:p>
                      <a:pPr marL="0" marR="0">
                        <a:lnSpc>
                          <a:spcPct val="107000"/>
                        </a:lnSpc>
                        <a:spcBef>
                          <a:spcPts val="0"/>
                        </a:spcBef>
                        <a:spcAft>
                          <a:spcPts val="0"/>
                        </a:spcAft>
                      </a:pPr>
                      <a:endParaRPr lang="en-US" sz="1000" dirty="0">
                        <a:solidFill>
                          <a:schemeClr val="bg1"/>
                        </a:solidFill>
                        <a:effectLst/>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000">
                          <a:solidFill>
                            <a:schemeClr val="bg1"/>
                          </a:solidFill>
                          <a:effectLst/>
                        </a:rPr>
                        <a:t>Fall</a:t>
                      </a:r>
                      <a:endPar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000">
                          <a:solidFill>
                            <a:schemeClr val="bg1"/>
                          </a:solidFill>
                          <a:effectLst/>
                        </a:rPr>
                        <a:t>Winter</a:t>
                      </a:r>
                      <a:endPar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000">
                          <a:solidFill>
                            <a:schemeClr val="bg1"/>
                          </a:solidFill>
                          <a:effectLst/>
                        </a:rPr>
                        <a:t>Spring</a:t>
                      </a:r>
                      <a:endPar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000">
                          <a:solidFill>
                            <a:schemeClr val="bg1"/>
                          </a:solidFill>
                          <a:effectLst/>
                        </a:rPr>
                        <a:t>Summer</a:t>
                      </a:r>
                      <a:endPar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extLst>
                  <a:ext uri="{0D108BD9-81ED-4DB2-BD59-A6C34878D82A}">
                    <a16:rowId xmlns:a16="http://schemas.microsoft.com/office/drawing/2014/main" val="2113214606"/>
                  </a:ext>
                </a:extLst>
              </a:tr>
              <a:tr h="1102466">
                <a:tc>
                  <a:txBody>
                    <a:bodyPr/>
                    <a:lstStyle/>
                    <a:p>
                      <a:pPr marL="0" marR="0">
                        <a:lnSpc>
                          <a:spcPct val="107000"/>
                        </a:lnSpc>
                        <a:spcBef>
                          <a:spcPts val="0"/>
                        </a:spcBef>
                        <a:spcAft>
                          <a:spcPts val="0"/>
                        </a:spcAft>
                      </a:pPr>
                      <a:r>
                        <a:rPr lang="en-US" sz="1400" dirty="0">
                          <a:solidFill>
                            <a:schemeClr val="bg1"/>
                          </a:solidFill>
                          <a:effectLst/>
                        </a:rPr>
                        <a:t>Approaches to Learning:  </a:t>
                      </a:r>
                    </a:p>
                    <a:p>
                      <a:pPr marL="0" marR="0">
                        <a:lnSpc>
                          <a:spcPct val="107000"/>
                        </a:lnSpc>
                        <a:spcBef>
                          <a:spcPts val="0"/>
                        </a:spcBef>
                        <a:spcAft>
                          <a:spcPts val="0"/>
                        </a:spcAft>
                      </a:pPr>
                      <a:r>
                        <a:rPr lang="en-US" sz="1400" dirty="0">
                          <a:solidFill>
                            <a:schemeClr val="bg1"/>
                          </a:solidFill>
                          <a:effectLst/>
                        </a:rPr>
                        <a:t>11c -Solves Problems</a:t>
                      </a:r>
                    </a:p>
                    <a:p>
                      <a:pPr marL="0" marR="0">
                        <a:lnSpc>
                          <a:spcPct val="107000"/>
                        </a:lnSpc>
                        <a:spcBef>
                          <a:spcPts val="0"/>
                        </a:spcBef>
                        <a:spcAft>
                          <a:spcPts val="0"/>
                        </a:spcAft>
                      </a:pPr>
                      <a:r>
                        <a:rPr lang="en-US" sz="1400" dirty="0">
                          <a:solidFill>
                            <a:schemeClr val="bg1"/>
                          </a:solidFill>
                          <a:effectLst/>
                        </a:rPr>
                        <a:t>Birth-1</a:t>
                      </a:r>
                    </a:p>
                    <a:p>
                      <a:pPr marL="0" marR="0">
                        <a:lnSpc>
                          <a:spcPct val="107000"/>
                        </a:lnSpc>
                        <a:spcBef>
                          <a:spcPts val="0"/>
                        </a:spcBef>
                        <a:spcAft>
                          <a:spcPts val="0"/>
                        </a:spcAft>
                      </a:pPr>
                      <a:r>
                        <a:rPr lang="en-US" sz="1400" dirty="0">
                          <a:solidFill>
                            <a:schemeClr val="bg1"/>
                          </a:solidFill>
                          <a:effectLst/>
                        </a:rPr>
                        <a:t>1-2 years</a:t>
                      </a:r>
                    </a:p>
                    <a:p>
                      <a:pPr marL="0" marR="0">
                        <a:lnSpc>
                          <a:spcPct val="107000"/>
                        </a:lnSpc>
                        <a:spcBef>
                          <a:spcPts val="0"/>
                        </a:spcBef>
                        <a:spcAft>
                          <a:spcPts val="0"/>
                        </a:spcAft>
                      </a:pPr>
                      <a:r>
                        <a:rPr lang="en-US" sz="1400" dirty="0">
                          <a:solidFill>
                            <a:schemeClr val="bg1"/>
                          </a:solidFill>
                          <a:effectLst/>
                        </a:rPr>
                        <a:t>2-3 years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95%</a:t>
                      </a:r>
                    </a:p>
                    <a:p>
                      <a:pPr marL="0" marR="0">
                        <a:lnSpc>
                          <a:spcPct val="107000"/>
                        </a:lnSpc>
                        <a:spcBef>
                          <a:spcPts val="0"/>
                        </a:spcBef>
                        <a:spcAft>
                          <a:spcPts val="0"/>
                        </a:spcAft>
                      </a:pPr>
                      <a:r>
                        <a:rPr lang="en-US" sz="1400" dirty="0">
                          <a:solidFill>
                            <a:schemeClr val="bg1"/>
                          </a:solidFill>
                          <a:effectLst/>
                        </a:rPr>
                        <a:t> </a:t>
                      </a:r>
                      <a:endParaRPr lang="en-US" sz="1400" dirty="0" smtClean="0">
                        <a:solidFill>
                          <a:schemeClr val="bg1"/>
                        </a:solidFill>
                        <a:effectLst/>
                      </a:endParaRPr>
                    </a:p>
                    <a:p>
                      <a:pPr marL="0" marR="0">
                        <a:lnSpc>
                          <a:spcPct val="107000"/>
                        </a:lnSpc>
                        <a:spcBef>
                          <a:spcPts val="0"/>
                        </a:spcBef>
                        <a:spcAft>
                          <a:spcPts val="0"/>
                        </a:spcAft>
                      </a:pPr>
                      <a:r>
                        <a:rPr lang="en-US" sz="1400" dirty="0" smtClean="0">
                          <a:solidFill>
                            <a:schemeClr val="bg1"/>
                          </a:solidFill>
                          <a:effectLst/>
                        </a:rPr>
                        <a:t>100</a:t>
                      </a:r>
                      <a:r>
                        <a:rPr lang="en-US" sz="1400" dirty="0">
                          <a:solidFill>
                            <a:schemeClr val="bg1"/>
                          </a:solidFill>
                          <a:effectLst/>
                        </a:rPr>
                        <a:t>%</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89%</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95%</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90%</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96%</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92%</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94%</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99%</a:t>
                      </a:r>
                    </a:p>
                    <a:p>
                      <a:pPr marL="0" marR="0">
                        <a:lnSpc>
                          <a:spcPct val="107000"/>
                        </a:lnSpc>
                        <a:spcBef>
                          <a:spcPts val="0"/>
                        </a:spcBef>
                        <a:spcAft>
                          <a:spcPts val="0"/>
                        </a:spcAft>
                      </a:pPr>
                      <a:r>
                        <a:rPr lang="en-US" sz="1400" dirty="0">
                          <a:solidFill>
                            <a:schemeClr val="bg1"/>
                          </a:solidFill>
                          <a:effectLst/>
                        </a:rPr>
                        <a:t>93%</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extLst>
                  <a:ext uri="{0D108BD9-81ED-4DB2-BD59-A6C34878D82A}">
                    <a16:rowId xmlns:a16="http://schemas.microsoft.com/office/drawing/2014/main" val="2214720817"/>
                  </a:ext>
                </a:extLst>
              </a:tr>
              <a:tr h="1102466">
                <a:tc>
                  <a:txBody>
                    <a:bodyPr/>
                    <a:lstStyle/>
                    <a:p>
                      <a:pPr marL="0" marR="0">
                        <a:lnSpc>
                          <a:spcPct val="107000"/>
                        </a:lnSpc>
                        <a:spcBef>
                          <a:spcPts val="0"/>
                        </a:spcBef>
                        <a:spcAft>
                          <a:spcPts val="0"/>
                        </a:spcAft>
                      </a:pPr>
                      <a:r>
                        <a:rPr lang="en-US" sz="1400" dirty="0">
                          <a:solidFill>
                            <a:schemeClr val="bg1"/>
                          </a:solidFill>
                          <a:effectLst/>
                        </a:rPr>
                        <a:t>Cognitive:</a:t>
                      </a:r>
                    </a:p>
                    <a:p>
                      <a:pPr marL="0" marR="0">
                        <a:lnSpc>
                          <a:spcPct val="107000"/>
                        </a:lnSpc>
                        <a:spcBef>
                          <a:spcPts val="0"/>
                        </a:spcBef>
                        <a:spcAft>
                          <a:spcPts val="0"/>
                        </a:spcAft>
                      </a:pPr>
                      <a:r>
                        <a:rPr lang="en-US" sz="1400" dirty="0">
                          <a:solidFill>
                            <a:schemeClr val="bg1"/>
                          </a:solidFill>
                          <a:effectLst/>
                        </a:rPr>
                        <a:t>12b – Makes Connections</a:t>
                      </a:r>
                    </a:p>
                    <a:p>
                      <a:pPr marL="0" marR="0">
                        <a:lnSpc>
                          <a:spcPct val="107000"/>
                        </a:lnSpc>
                        <a:spcBef>
                          <a:spcPts val="0"/>
                        </a:spcBef>
                        <a:spcAft>
                          <a:spcPts val="0"/>
                        </a:spcAft>
                      </a:pPr>
                      <a:r>
                        <a:rPr lang="en-US" sz="1400" dirty="0">
                          <a:solidFill>
                            <a:schemeClr val="bg1"/>
                          </a:solidFill>
                          <a:effectLst/>
                        </a:rPr>
                        <a:t>Birth-1 year</a:t>
                      </a:r>
                    </a:p>
                    <a:p>
                      <a:pPr marL="0" marR="0">
                        <a:lnSpc>
                          <a:spcPct val="107000"/>
                        </a:lnSpc>
                        <a:spcBef>
                          <a:spcPts val="0"/>
                        </a:spcBef>
                        <a:spcAft>
                          <a:spcPts val="0"/>
                        </a:spcAft>
                      </a:pPr>
                      <a:r>
                        <a:rPr lang="en-US" sz="1400" dirty="0">
                          <a:solidFill>
                            <a:schemeClr val="bg1"/>
                          </a:solidFill>
                          <a:effectLst/>
                        </a:rPr>
                        <a:t>1-2 years</a:t>
                      </a:r>
                    </a:p>
                    <a:p>
                      <a:pPr marL="0" marR="0">
                        <a:lnSpc>
                          <a:spcPct val="107000"/>
                        </a:lnSpc>
                        <a:spcBef>
                          <a:spcPts val="0"/>
                        </a:spcBef>
                        <a:spcAft>
                          <a:spcPts val="0"/>
                        </a:spcAft>
                      </a:pPr>
                      <a:r>
                        <a:rPr lang="en-US" sz="1400" dirty="0">
                          <a:solidFill>
                            <a:schemeClr val="bg1"/>
                          </a:solidFill>
                          <a:effectLst/>
                        </a:rPr>
                        <a:t>2-3 years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99%</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98%</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99%</a:t>
                      </a:r>
                    </a:p>
                    <a:p>
                      <a:pPr marL="0" marR="0">
                        <a:lnSpc>
                          <a:spcPct val="107000"/>
                        </a:lnSpc>
                        <a:spcBef>
                          <a:spcPts val="0"/>
                        </a:spcBef>
                        <a:spcAft>
                          <a:spcPts val="0"/>
                        </a:spcAft>
                      </a:pPr>
                      <a:r>
                        <a:rPr lang="en-US" sz="1400" dirty="0">
                          <a:solidFill>
                            <a:schemeClr val="bg1"/>
                          </a:solidFill>
                          <a:effectLst/>
                        </a:rPr>
                        <a:t>97%</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99%</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smtClean="0">
                          <a:solidFill>
                            <a:schemeClr val="bg1"/>
                          </a:solidFill>
                          <a:effectLst/>
                        </a:rPr>
                        <a:t>99%</a:t>
                      </a:r>
                      <a:endParaRPr lang="en-US" sz="1400" dirty="0">
                        <a:solidFill>
                          <a:schemeClr val="bg1"/>
                        </a:solidFill>
                        <a:effectLst/>
                      </a:endParaRP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99%</a:t>
                      </a:r>
                    </a:p>
                    <a:p>
                      <a:pPr marL="0" marR="0">
                        <a:lnSpc>
                          <a:spcPct val="107000"/>
                        </a:lnSpc>
                        <a:spcBef>
                          <a:spcPts val="0"/>
                        </a:spcBef>
                        <a:spcAft>
                          <a:spcPts val="0"/>
                        </a:spcAft>
                      </a:pPr>
                      <a:r>
                        <a:rPr lang="en-US" sz="1400" dirty="0">
                          <a:solidFill>
                            <a:schemeClr val="bg1"/>
                          </a:solidFill>
                          <a:effectLst/>
                        </a:rPr>
                        <a:t>99%</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extLst>
                  <a:ext uri="{0D108BD9-81ED-4DB2-BD59-A6C34878D82A}">
                    <a16:rowId xmlns:a16="http://schemas.microsoft.com/office/drawing/2014/main" val="3346436275"/>
                  </a:ext>
                </a:extLst>
              </a:tr>
              <a:tr h="1102466">
                <a:tc>
                  <a:txBody>
                    <a:bodyPr/>
                    <a:lstStyle/>
                    <a:p>
                      <a:pPr marL="0" marR="0">
                        <a:lnSpc>
                          <a:spcPct val="107000"/>
                        </a:lnSpc>
                        <a:spcBef>
                          <a:spcPts val="0"/>
                        </a:spcBef>
                        <a:spcAft>
                          <a:spcPts val="0"/>
                        </a:spcAft>
                      </a:pPr>
                      <a:r>
                        <a:rPr lang="en-US" sz="1400" dirty="0">
                          <a:solidFill>
                            <a:schemeClr val="bg1"/>
                          </a:solidFill>
                          <a:effectLst/>
                        </a:rPr>
                        <a:t>Perceptual, Motor, Physical</a:t>
                      </a:r>
                    </a:p>
                    <a:p>
                      <a:pPr marL="0" marR="0">
                        <a:lnSpc>
                          <a:spcPct val="107000"/>
                        </a:lnSpc>
                        <a:spcBef>
                          <a:spcPts val="0"/>
                        </a:spcBef>
                        <a:spcAft>
                          <a:spcPts val="0"/>
                        </a:spcAft>
                      </a:pPr>
                      <a:r>
                        <a:rPr lang="en-US" sz="1400" dirty="0">
                          <a:solidFill>
                            <a:schemeClr val="bg1"/>
                          </a:solidFill>
                          <a:effectLst/>
                        </a:rPr>
                        <a:t>7a – Uses Fingers and Hands</a:t>
                      </a:r>
                    </a:p>
                    <a:p>
                      <a:pPr marL="0" marR="0">
                        <a:lnSpc>
                          <a:spcPct val="107000"/>
                        </a:lnSpc>
                        <a:spcBef>
                          <a:spcPts val="0"/>
                        </a:spcBef>
                        <a:spcAft>
                          <a:spcPts val="0"/>
                        </a:spcAft>
                      </a:pPr>
                      <a:r>
                        <a:rPr lang="en-US" sz="1400" dirty="0">
                          <a:solidFill>
                            <a:schemeClr val="bg1"/>
                          </a:solidFill>
                          <a:effectLst/>
                        </a:rPr>
                        <a:t>Birth – 1 year</a:t>
                      </a:r>
                    </a:p>
                    <a:p>
                      <a:pPr marL="0" marR="0">
                        <a:lnSpc>
                          <a:spcPct val="107000"/>
                        </a:lnSpc>
                        <a:spcBef>
                          <a:spcPts val="0"/>
                        </a:spcBef>
                        <a:spcAft>
                          <a:spcPts val="0"/>
                        </a:spcAft>
                      </a:pPr>
                      <a:r>
                        <a:rPr lang="en-US" sz="1400" dirty="0">
                          <a:solidFill>
                            <a:schemeClr val="bg1"/>
                          </a:solidFill>
                          <a:effectLst/>
                        </a:rPr>
                        <a:t>1-2 years</a:t>
                      </a:r>
                    </a:p>
                    <a:p>
                      <a:pPr marL="0" marR="0">
                        <a:lnSpc>
                          <a:spcPct val="107000"/>
                        </a:lnSpc>
                        <a:spcBef>
                          <a:spcPts val="0"/>
                        </a:spcBef>
                        <a:spcAft>
                          <a:spcPts val="0"/>
                        </a:spcAft>
                      </a:pPr>
                      <a:r>
                        <a:rPr lang="en-US" sz="1400" dirty="0">
                          <a:solidFill>
                            <a:schemeClr val="bg1"/>
                          </a:solidFill>
                          <a:effectLst/>
                        </a:rPr>
                        <a:t>2-3 years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a:solidFill>
                            <a:schemeClr val="bg1"/>
                          </a:solidFill>
                          <a:effectLst/>
                        </a:rPr>
                        <a:t>92%</a:t>
                      </a:r>
                    </a:p>
                    <a:p>
                      <a:pPr marL="0" marR="0">
                        <a:lnSpc>
                          <a:spcPct val="107000"/>
                        </a:lnSpc>
                        <a:spcBef>
                          <a:spcPts val="0"/>
                        </a:spcBef>
                        <a:spcAft>
                          <a:spcPts val="0"/>
                        </a:spcAft>
                      </a:pPr>
                      <a:r>
                        <a:rPr lang="en-US" sz="1400">
                          <a:solidFill>
                            <a:schemeClr val="bg1"/>
                          </a:solidFill>
                          <a:effectLst/>
                        </a:rPr>
                        <a:t> </a:t>
                      </a:r>
                    </a:p>
                    <a:p>
                      <a:pPr marL="0" marR="0">
                        <a:lnSpc>
                          <a:spcPct val="107000"/>
                        </a:lnSpc>
                        <a:spcBef>
                          <a:spcPts val="0"/>
                        </a:spcBef>
                        <a:spcAft>
                          <a:spcPts val="0"/>
                        </a:spcAft>
                      </a:pPr>
                      <a:r>
                        <a:rPr lang="en-US" sz="1400">
                          <a:solidFill>
                            <a:schemeClr val="bg1"/>
                          </a:solidFill>
                          <a:effectLst/>
                        </a:rPr>
                        <a:t>97%</a:t>
                      </a:r>
                    </a:p>
                    <a:p>
                      <a:pPr marL="0" marR="0">
                        <a:lnSpc>
                          <a:spcPct val="107000"/>
                        </a:lnSpc>
                        <a:spcBef>
                          <a:spcPts val="0"/>
                        </a:spcBef>
                        <a:spcAft>
                          <a:spcPts val="0"/>
                        </a:spcAft>
                      </a:pPr>
                      <a:r>
                        <a:rPr lang="en-US" sz="1400">
                          <a:solidFill>
                            <a:schemeClr val="bg1"/>
                          </a:solidFill>
                          <a:effectLst/>
                        </a:rPr>
                        <a:t>91%</a:t>
                      </a:r>
                    </a:p>
                    <a:p>
                      <a:pPr marL="0" marR="0">
                        <a:lnSpc>
                          <a:spcPct val="107000"/>
                        </a:lnSpc>
                        <a:spcBef>
                          <a:spcPts val="0"/>
                        </a:spcBef>
                        <a:spcAft>
                          <a:spcPts val="0"/>
                        </a:spcAft>
                      </a:pPr>
                      <a:r>
                        <a:rPr lang="en-US" sz="1400">
                          <a:solidFill>
                            <a:schemeClr val="bg1"/>
                          </a:solidFill>
                          <a:effectLst/>
                        </a:rPr>
                        <a:t>92%</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a:solidFill>
                            <a:schemeClr val="bg1"/>
                          </a:solidFill>
                          <a:effectLst/>
                        </a:rPr>
                        <a:t>97%</a:t>
                      </a:r>
                    </a:p>
                    <a:p>
                      <a:pPr marL="0" marR="0">
                        <a:lnSpc>
                          <a:spcPct val="107000"/>
                        </a:lnSpc>
                        <a:spcBef>
                          <a:spcPts val="0"/>
                        </a:spcBef>
                        <a:spcAft>
                          <a:spcPts val="0"/>
                        </a:spcAft>
                      </a:pPr>
                      <a:r>
                        <a:rPr lang="en-US" sz="1400">
                          <a:solidFill>
                            <a:schemeClr val="bg1"/>
                          </a:solidFill>
                          <a:effectLst/>
                        </a:rPr>
                        <a:t> </a:t>
                      </a:r>
                    </a:p>
                    <a:p>
                      <a:pPr marL="0" marR="0">
                        <a:lnSpc>
                          <a:spcPct val="107000"/>
                        </a:lnSpc>
                        <a:spcBef>
                          <a:spcPts val="0"/>
                        </a:spcBef>
                        <a:spcAft>
                          <a:spcPts val="0"/>
                        </a:spcAft>
                      </a:pPr>
                      <a:r>
                        <a:rPr lang="en-US" sz="1400">
                          <a:solidFill>
                            <a:schemeClr val="bg1"/>
                          </a:solidFill>
                          <a:effectLst/>
                        </a:rPr>
                        <a:t>100%</a:t>
                      </a:r>
                    </a:p>
                    <a:p>
                      <a:pPr marL="0" marR="0">
                        <a:lnSpc>
                          <a:spcPct val="107000"/>
                        </a:lnSpc>
                        <a:spcBef>
                          <a:spcPts val="0"/>
                        </a:spcBef>
                        <a:spcAft>
                          <a:spcPts val="0"/>
                        </a:spcAft>
                      </a:pPr>
                      <a:r>
                        <a:rPr lang="en-US" sz="1400">
                          <a:solidFill>
                            <a:schemeClr val="bg1"/>
                          </a:solidFill>
                          <a:effectLst/>
                        </a:rPr>
                        <a:t>96%</a:t>
                      </a:r>
                    </a:p>
                    <a:p>
                      <a:pPr marL="0" marR="0">
                        <a:lnSpc>
                          <a:spcPct val="107000"/>
                        </a:lnSpc>
                        <a:spcBef>
                          <a:spcPts val="0"/>
                        </a:spcBef>
                        <a:spcAft>
                          <a:spcPts val="0"/>
                        </a:spcAft>
                      </a:pPr>
                      <a:r>
                        <a:rPr lang="en-US" sz="1400">
                          <a:solidFill>
                            <a:schemeClr val="bg1"/>
                          </a:solidFill>
                          <a:effectLst/>
                        </a:rPr>
                        <a:t>97%</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96%</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96%</a:t>
                      </a:r>
                    </a:p>
                    <a:p>
                      <a:pPr marL="0" marR="0">
                        <a:lnSpc>
                          <a:spcPct val="107000"/>
                        </a:lnSpc>
                        <a:spcBef>
                          <a:spcPts val="0"/>
                        </a:spcBef>
                        <a:spcAft>
                          <a:spcPts val="0"/>
                        </a:spcAft>
                      </a:pPr>
                      <a:r>
                        <a:rPr lang="en-US" sz="1400" dirty="0">
                          <a:solidFill>
                            <a:schemeClr val="bg1"/>
                          </a:solidFill>
                          <a:effectLst/>
                        </a:rPr>
                        <a:t>96%</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92%</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100%</a:t>
                      </a:r>
                    </a:p>
                    <a:p>
                      <a:pPr marL="0" marR="0">
                        <a:lnSpc>
                          <a:spcPct val="107000"/>
                        </a:lnSpc>
                        <a:spcBef>
                          <a:spcPts val="0"/>
                        </a:spcBef>
                        <a:spcAft>
                          <a:spcPts val="0"/>
                        </a:spcAft>
                      </a:pPr>
                      <a:r>
                        <a:rPr lang="en-US" sz="1400" dirty="0">
                          <a:solidFill>
                            <a:schemeClr val="bg1"/>
                          </a:solidFill>
                          <a:effectLst/>
                        </a:rPr>
                        <a:t>91%</a:t>
                      </a:r>
                    </a:p>
                    <a:p>
                      <a:pPr marL="0" marR="0">
                        <a:lnSpc>
                          <a:spcPct val="107000"/>
                        </a:lnSpc>
                        <a:spcBef>
                          <a:spcPts val="0"/>
                        </a:spcBef>
                        <a:spcAft>
                          <a:spcPts val="0"/>
                        </a:spcAft>
                      </a:pPr>
                      <a:r>
                        <a:rPr lang="en-US" sz="1400" dirty="0">
                          <a:solidFill>
                            <a:schemeClr val="bg1"/>
                          </a:solidFill>
                          <a:effectLst/>
                        </a:rPr>
                        <a:t>95%</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extLst>
                  <a:ext uri="{0D108BD9-81ED-4DB2-BD59-A6C34878D82A}">
                    <a16:rowId xmlns:a16="http://schemas.microsoft.com/office/drawing/2014/main" val="2058690219"/>
                  </a:ext>
                </a:extLst>
              </a:tr>
              <a:tr h="1322959">
                <a:tc>
                  <a:txBody>
                    <a:bodyPr/>
                    <a:lstStyle/>
                    <a:p>
                      <a:pPr marL="0" marR="0">
                        <a:lnSpc>
                          <a:spcPct val="107000"/>
                        </a:lnSpc>
                        <a:spcBef>
                          <a:spcPts val="0"/>
                        </a:spcBef>
                        <a:spcAft>
                          <a:spcPts val="0"/>
                        </a:spcAft>
                      </a:pPr>
                      <a:r>
                        <a:rPr lang="en-US" sz="1400" dirty="0">
                          <a:solidFill>
                            <a:schemeClr val="bg1"/>
                          </a:solidFill>
                          <a:effectLst/>
                        </a:rPr>
                        <a:t>Social-Emotional</a:t>
                      </a:r>
                    </a:p>
                    <a:p>
                      <a:pPr marL="0" marR="0">
                        <a:lnSpc>
                          <a:spcPct val="107000"/>
                        </a:lnSpc>
                        <a:spcBef>
                          <a:spcPts val="0"/>
                        </a:spcBef>
                        <a:spcAft>
                          <a:spcPts val="0"/>
                        </a:spcAft>
                      </a:pPr>
                      <a:r>
                        <a:rPr lang="en-US" sz="1400" dirty="0">
                          <a:solidFill>
                            <a:schemeClr val="bg1"/>
                          </a:solidFill>
                          <a:effectLst/>
                        </a:rPr>
                        <a:t>1c – Takes Care of Own Needs Appropriately</a:t>
                      </a:r>
                    </a:p>
                    <a:p>
                      <a:pPr marL="0" marR="0">
                        <a:lnSpc>
                          <a:spcPct val="107000"/>
                        </a:lnSpc>
                        <a:spcBef>
                          <a:spcPts val="0"/>
                        </a:spcBef>
                        <a:spcAft>
                          <a:spcPts val="0"/>
                        </a:spcAft>
                      </a:pPr>
                      <a:r>
                        <a:rPr lang="en-US" sz="1400" dirty="0">
                          <a:solidFill>
                            <a:schemeClr val="bg1"/>
                          </a:solidFill>
                          <a:effectLst/>
                        </a:rPr>
                        <a:t>Birth-1 year</a:t>
                      </a:r>
                    </a:p>
                    <a:p>
                      <a:pPr marL="0" marR="0">
                        <a:lnSpc>
                          <a:spcPct val="107000"/>
                        </a:lnSpc>
                        <a:spcBef>
                          <a:spcPts val="0"/>
                        </a:spcBef>
                        <a:spcAft>
                          <a:spcPts val="0"/>
                        </a:spcAft>
                      </a:pPr>
                      <a:r>
                        <a:rPr lang="en-US" sz="1400" dirty="0">
                          <a:solidFill>
                            <a:schemeClr val="bg1"/>
                          </a:solidFill>
                          <a:effectLst/>
                        </a:rPr>
                        <a:t>1-2 years</a:t>
                      </a:r>
                    </a:p>
                    <a:p>
                      <a:pPr marL="0" marR="0">
                        <a:lnSpc>
                          <a:spcPct val="107000"/>
                        </a:lnSpc>
                        <a:spcBef>
                          <a:spcPts val="0"/>
                        </a:spcBef>
                        <a:spcAft>
                          <a:spcPts val="0"/>
                        </a:spcAft>
                      </a:pPr>
                      <a:r>
                        <a:rPr lang="en-US" sz="1400" dirty="0">
                          <a:solidFill>
                            <a:schemeClr val="bg1"/>
                          </a:solidFill>
                          <a:effectLst/>
                        </a:rPr>
                        <a:t>2-3 years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a:solidFill>
                            <a:schemeClr val="bg1"/>
                          </a:solidFill>
                          <a:effectLst/>
                        </a:rPr>
                        <a:t>90%</a:t>
                      </a:r>
                    </a:p>
                    <a:p>
                      <a:pPr marL="0" marR="0">
                        <a:lnSpc>
                          <a:spcPct val="107000"/>
                        </a:lnSpc>
                        <a:spcBef>
                          <a:spcPts val="0"/>
                        </a:spcBef>
                        <a:spcAft>
                          <a:spcPts val="0"/>
                        </a:spcAft>
                      </a:pPr>
                      <a:r>
                        <a:rPr lang="en-US" sz="1400">
                          <a:solidFill>
                            <a:schemeClr val="bg1"/>
                          </a:solidFill>
                          <a:effectLst/>
                        </a:rPr>
                        <a:t> </a:t>
                      </a:r>
                    </a:p>
                    <a:p>
                      <a:pPr marL="0" marR="0">
                        <a:lnSpc>
                          <a:spcPct val="107000"/>
                        </a:lnSpc>
                        <a:spcBef>
                          <a:spcPts val="0"/>
                        </a:spcBef>
                        <a:spcAft>
                          <a:spcPts val="0"/>
                        </a:spcAft>
                      </a:pPr>
                      <a:r>
                        <a:rPr lang="en-US" sz="1400">
                          <a:solidFill>
                            <a:schemeClr val="bg1"/>
                          </a:solidFill>
                          <a:effectLst/>
                        </a:rPr>
                        <a:t> </a:t>
                      </a:r>
                    </a:p>
                    <a:p>
                      <a:pPr marL="0" marR="0">
                        <a:lnSpc>
                          <a:spcPct val="107000"/>
                        </a:lnSpc>
                        <a:spcBef>
                          <a:spcPts val="0"/>
                        </a:spcBef>
                        <a:spcAft>
                          <a:spcPts val="0"/>
                        </a:spcAft>
                      </a:pPr>
                      <a:r>
                        <a:rPr lang="en-US" sz="1400">
                          <a:solidFill>
                            <a:schemeClr val="bg1"/>
                          </a:solidFill>
                          <a:effectLst/>
                        </a:rPr>
                        <a:t>94%</a:t>
                      </a:r>
                    </a:p>
                    <a:p>
                      <a:pPr marL="0" marR="0">
                        <a:lnSpc>
                          <a:spcPct val="107000"/>
                        </a:lnSpc>
                        <a:spcBef>
                          <a:spcPts val="0"/>
                        </a:spcBef>
                        <a:spcAft>
                          <a:spcPts val="0"/>
                        </a:spcAft>
                      </a:pPr>
                      <a:r>
                        <a:rPr lang="en-US" sz="1400">
                          <a:solidFill>
                            <a:schemeClr val="bg1"/>
                          </a:solidFill>
                          <a:effectLst/>
                        </a:rPr>
                        <a:t>86%</a:t>
                      </a:r>
                    </a:p>
                    <a:p>
                      <a:pPr marL="0" marR="0">
                        <a:lnSpc>
                          <a:spcPct val="107000"/>
                        </a:lnSpc>
                        <a:spcBef>
                          <a:spcPts val="0"/>
                        </a:spcBef>
                        <a:spcAft>
                          <a:spcPts val="0"/>
                        </a:spcAft>
                      </a:pPr>
                      <a:r>
                        <a:rPr lang="en-US" sz="1400">
                          <a:solidFill>
                            <a:schemeClr val="bg1"/>
                          </a:solidFill>
                          <a:effectLst/>
                        </a:rPr>
                        <a:t>94%</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a:solidFill>
                            <a:schemeClr val="bg1"/>
                          </a:solidFill>
                          <a:effectLst/>
                        </a:rPr>
                        <a:t>91%</a:t>
                      </a:r>
                    </a:p>
                    <a:p>
                      <a:pPr marL="0" marR="0">
                        <a:lnSpc>
                          <a:spcPct val="107000"/>
                        </a:lnSpc>
                        <a:spcBef>
                          <a:spcPts val="0"/>
                        </a:spcBef>
                        <a:spcAft>
                          <a:spcPts val="0"/>
                        </a:spcAft>
                      </a:pPr>
                      <a:r>
                        <a:rPr lang="en-US" sz="1400">
                          <a:solidFill>
                            <a:schemeClr val="bg1"/>
                          </a:solidFill>
                          <a:effectLst/>
                        </a:rPr>
                        <a:t> </a:t>
                      </a:r>
                    </a:p>
                    <a:p>
                      <a:pPr marL="0" marR="0">
                        <a:lnSpc>
                          <a:spcPct val="107000"/>
                        </a:lnSpc>
                        <a:spcBef>
                          <a:spcPts val="0"/>
                        </a:spcBef>
                        <a:spcAft>
                          <a:spcPts val="0"/>
                        </a:spcAft>
                      </a:pPr>
                      <a:r>
                        <a:rPr lang="en-US" sz="1400">
                          <a:solidFill>
                            <a:schemeClr val="bg1"/>
                          </a:solidFill>
                          <a:effectLst/>
                        </a:rPr>
                        <a:t> </a:t>
                      </a:r>
                    </a:p>
                    <a:p>
                      <a:pPr marL="0" marR="0">
                        <a:lnSpc>
                          <a:spcPct val="107000"/>
                        </a:lnSpc>
                        <a:spcBef>
                          <a:spcPts val="0"/>
                        </a:spcBef>
                        <a:spcAft>
                          <a:spcPts val="0"/>
                        </a:spcAft>
                      </a:pPr>
                      <a:r>
                        <a:rPr lang="en-US" sz="1400">
                          <a:solidFill>
                            <a:schemeClr val="bg1"/>
                          </a:solidFill>
                          <a:effectLst/>
                        </a:rPr>
                        <a:t>100%</a:t>
                      </a:r>
                    </a:p>
                    <a:p>
                      <a:pPr marL="0" marR="0">
                        <a:lnSpc>
                          <a:spcPct val="107000"/>
                        </a:lnSpc>
                        <a:spcBef>
                          <a:spcPts val="0"/>
                        </a:spcBef>
                        <a:spcAft>
                          <a:spcPts val="0"/>
                        </a:spcAft>
                      </a:pPr>
                      <a:r>
                        <a:rPr lang="en-US" sz="1400">
                          <a:solidFill>
                            <a:schemeClr val="bg1"/>
                          </a:solidFill>
                          <a:effectLst/>
                        </a:rPr>
                        <a:t>90%</a:t>
                      </a:r>
                    </a:p>
                    <a:p>
                      <a:pPr marL="0" marR="0">
                        <a:lnSpc>
                          <a:spcPct val="107000"/>
                        </a:lnSpc>
                        <a:spcBef>
                          <a:spcPts val="0"/>
                        </a:spcBef>
                        <a:spcAft>
                          <a:spcPts val="0"/>
                        </a:spcAft>
                      </a:pPr>
                      <a:r>
                        <a:rPr lang="en-US" sz="1400">
                          <a:solidFill>
                            <a:schemeClr val="bg1"/>
                          </a:solidFill>
                          <a:effectLst/>
                        </a:rPr>
                        <a:t>90%</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a:solidFill>
                            <a:schemeClr val="bg1"/>
                          </a:solidFill>
                          <a:effectLst/>
                        </a:rPr>
                        <a:t>94%</a:t>
                      </a:r>
                    </a:p>
                    <a:p>
                      <a:pPr marL="0" marR="0">
                        <a:lnSpc>
                          <a:spcPct val="107000"/>
                        </a:lnSpc>
                        <a:spcBef>
                          <a:spcPts val="0"/>
                        </a:spcBef>
                        <a:spcAft>
                          <a:spcPts val="0"/>
                        </a:spcAft>
                      </a:pPr>
                      <a:r>
                        <a:rPr lang="en-US" sz="1400">
                          <a:solidFill>
                            <a:schemeClr val="bg1"/>
                          </a:solidFill>
                          <a:effectLst/>
                        </a:rPr>
                        <a:t> </a:t>
                      </a:r>
                    </a:p>
                    <a:p>
                      <a:pPr marL="0" marR="0">
                        <a:lnSpc>
                          <a:spcPct val="107000"/>
                        </a:lnSpc>
                        <a:spcBef>
                          <a:spcPts val="0"/>
                        </a:spcBef>
                        <a:spcAft>
                          <a:spcPts val="0"/>
                        </a:spcAft>
                      </a:pPr>
                      <a:r>
                        <a:rPr lang="en-US" sz="1400">
                          <a:solidFill>
                            <a:schemeClr val="bg1"/>
                          </a:solidFill>
                          <a:effectLst/>
                        </a:rPr>
                        <a:t> </a:t>
                      </a:r>
                    </a:p>
                    <a:p>
                      <a:pPr marL="0" marR="0">
                        <a:lnSpc>
                          <a:spcPct val="107000"/>
                        </a:lnSpc>
                        <a:spcBef>
                          <a:spcPts val="0"/>
                        </a:spcBef>
                        <a:spcAft>
                          <a:spcPts val="0"/>
                        </a:spcAft>
                      </a:pPr>
                      <a:r>
                        <a:rPr lang="en-US" sz="1400">
                          <a:solidFill>
                            <a:schemeClr val="bg1"/>
                          </a:solidFill>
                          <a:effectLst/>
                        </a:rPr>
                        <a:t>100%</a:t>
                      </a:r>
                    </a:p>
                    <a:p>
                      <a:pPr marL="0" marR="0">
                        <a:lnSpc>
                          <a:spcPct val="107000"/>
                        </a:lnSpc>
                        <a:spcBef>
                          <a:spcPts val="0"/>
                        </a:spcBef>
                        <a:spcAft>
                          <a:spcPts val="0"/>
                        </a:spcAft>
                      </a:pPr>
                      <a:r>
                        <a:rPr lang="en-US" sz="1400">
                          <a:solidFill>
                            <a:schemeClr val="bg1"/>
                          </a:solidFill>
                          <a:effectLst/>
                        </a:rPr>
                        <a:t>92%</a:t>
                      </a:r>
                    </a:p>
                    <a:p>
                      <a:pPr marL="0" marR="0">
                        <a:lnSpc>
                          <a:spcPct val="107000"/>
                        </a:lnSpc>
                        <a:spcBef>
                          <a:spcPts val="0"/>
                        </a:spcBef>
                        <a:spcAft>
                          <a:spcPts val="0"/>
                        </a:spcAft>
                      </a:pPr>
                      <a:r>
                        <a:rPr lang="en-US" sz="1400">
                          <a:solidFill>
                            <a:schemeClr val="bg1"/>
                          </a:solidFill>
                          <a:effectLst/>
                        </a:rPr>
                        <a:t>94%</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91%</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r>
                        <a:rPr lang="en-US" sz="1400" dirty="0">
                          <a:solidFill>
                            <a:schemeClr val="bg1"/>
                          </a:solidFill>
                          <a:effectLst/>
                        </a:rPr>
                        <a:t>96%</a:t>
                      </a:r>
                    </a:p>
                    <a:p>
                      <a:pPr marL="0" marR="0">
                        <a:lnSpc>
                          <a:spcPct val="107000"/>
                        </a:lnSpc>
                        <a:spcBef>
                          <a:spcPts val="0"/>
                        </a:spcBef>
                        <a:spcAft>
                          <a:spcPts val="0"/>
                        </a:spcAft>
                      </a:pPr>
                      <a:r>
                        <a:rPr lang="en-US" sz="1400" dirty="0">
                          <a:solidFill>
                            <a:schemeClr val="bg1"/>
                          </a:solidFill>
                          <a:effectLst/>
                        </a:rPr>
                        <a:t>89%</a:t>
                      </a:r>
                    </a:p>
                    <a:p>
                      <a:pPr marL="0" marR="0">
                        <a:lnSpc>
                          <a:spcPct val="107000"/>
                        </a:lnSpc>
                        <a:spcBef>
                          <a:spcPts val="0"/>
                        </a:spcBef>
                        <a:spcAft>
                          <a:spcPts val="0"/>
                        </a:spcAft>
                      </a:pPr>
                      <a:r>
                        <a:rPr lang="en-US" sz="1400" dirty="0">
                          <a:solidFill>
                            <a:schemeClr val="bg1"/>
                          </a:solidFill>
                          <a:effectLst/>
                        </a:rPr>
                        <a:t>94%</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extLst>
                  <a:ext uri="{0D108BD9-81ED-4DB2-BD59-A6C34878D82A}">
                    <a16:rowId xmlns:a16="http://schemas.microsoft.com/office/drawing/2014/main" val="1135685084"/>
                  </a:ext>
                </a:extLst>
              </a:tr>
              <a:tr h="1322959">
                <a:tc>
                  <a:txBody>
                    <a:bodyPr/>
                    <a:lstStyle/>
                    <a:p>
                      <a:pPr marL="0" marR="0">
                        <a:lnSpc>
                          <a:spcPct val="107000"/>
                        </a:lnSpc>
                        <a:spcBef>
                          <a:spcPts val="0"/>
                        </a:spcBef>
                        <a:spcAft>
                          <a:spcPts val="0"/>
                        </a:spcAft>
                      </a:pPr>
                      <a:r>
                        <a:rPr lang="en-US" sz="1400" dirty="0">
                          <a:solidFill>
                            <a:schemeClr val="bg1"/>
                          </a:solidFill>
                          <a:effectLst/>
                        </a:rPr>
                        <a:t>Communication, Language, Literacy</a:t>
                      </a:r>
                    </a:p>
                    <a:p>
                      <a:pPr marL="0" marR="0">
                        <a:lnSpc>
                          <a:spcPct val="107000"/>
                        </a:lnSpc>
                        <a:spcBef>
                          <a:spcPts val="0"/>
                        </a:spcBef>
                        <a:spcAft>
                          <a:spcPts val="0"/>
                        </a:spcAft>
                      </a:pPr>
                      <a:r>
                        <a:rPr lang="en-US" sz="1400" dirty="0">
                          <a:solidFill>
                            <a:schemeClr val="bg1"/>
                          </a:solidFill>
                          <a:effectLst/>
                        </a:rPr>
                        <a:t>10a – Engages in Conversation</a:t>
                      </a:r>
                    </a:p>
                    <a:p>
                      <a:pPr marL="0" marR="0">
                        <a:lnSpc>
                          <a:spcPct val="107000"/>
                        </a:lnSpc>
                        <a:spcBef>
                          <a:spcPts val="0"/>
                        </a:spcBef>
                        <a:spcAft>
                          <a:spcPts val="0"/>
                        </a:spcAft>
                      </a:pPr>
                      <a:r>
                        <a:rPr lang="en-US" sz="1400" dirty="0">
                          <a:solidFill>
                            <a:schemeClr val="bg1"/>
                          </a:solidFill>
                          <a:effectLst/>
                        </a:rPr>
                        <a:t>Birth-1 year</a:t>
                      </a:r>
                    </a:p>
                    <a:p>
                      <a:pPr marL="0" marR="0">
                        <a:lnSpc>
                          <a:spcPct val="107000"/>
                        </a:lnSpc>
                        <a:spcBef>
                          <a:spcPts val="0"/>
                        </a:spcBef>
                        <a:spcAft>
                          <a:spcPts val="0"/>
                        </a:spcAft>
                      </a:pPr>
                      <a:r>
                        <a:rPr lang="en-US" sz="1400" dirty="0">
                          <a:solidFill>
                            <a:schemeClr val="bg1"/>
                          </a:solidFill>
                          <a:effectLst/>
                        </a:rPr>
                        <a:t>1-2 years</a:t>
                      </a:r>
                    </a:p>
                    <a:p>
                      <a:pPr marL="0" marR="0">
                        <a:lnSpc>
                          <a:spcPct val="107000"/>
                        </a:lnSpc>
                        <a:spcBef>
                          <a:spcPts val="0"/>
                        </a:spcBef>
                        <a:spcAft>
                          <a:spcPts val="0"/>
                        </a:spcAft>
                      </a:pPr>
                      <a:r>
                        <a:rPr lang="en-US" sz="1400" dirty="0">
                          <a:solidFill>
                            <a:schemeClr val="bg1"/>
                          </a:solidFill>
                          <a:effectLst/>
                        </a:rPr>
                        <a:t>2-3 years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82%</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endParaRPr lang="en-US" sz="1400" dirty="0" smtClean="0">
                        <a:solidFill>
                          <a:schemeClr val="bg1"/>
                        </a:solidFill>
                        <a:effectLst/>
                      </a:endParaRPr>
                    </a:p>
                    <a:p>
                      <a:pPr marL="0" marR="0">
                        <a:lnSpc>
                          <a:spcPct val="107000"/>
                        </a:lnSpc>
                        <a:spcBef>
                          <a:spcPts val="0"/>
                        </a:spcBef>
                        <a:spcAft>
                          <a:spcPts val="0"/>
                        </a:spcAft>
                      </a:pPr>
                      <a:r>
                        <a:rPr lang="en-US" sz="1400" dirty="0" smtClean="0">
                          <a:solidFill>
                            <a:schemeClr val="bg1"/>
                          </a:solidFill>
                          <a:effectLst/>
                        </a:rPr>
                        <a:t>79</a:t>
                      </a:r>
                      <a:r>
                        <a:rPr lang="en-US" sz="1400" dirty="0">
                          <a:solidFill>
                            <a:schemeClr val="bg1"/>
                          </a:solidFill>
                          <a:effectLst/>
                        </a:rPr>
                        <a:t>%</a:t>
                      </a:r>
                    </a:p>
                    <a:p>
                      <a:pPr marL="0" marR="0">
                        <a:lnSpc>
                          <a:spcPct val="107000"/>
                        </a:lnSpc>
                        <a:spcBef>
                          <a:spcPts val="0"/>
                        </a:spcBef>
                        <a:spcAft>
                          <a:spcPts val="0"/>
                        </a:spcAft>
                      </a:pPr>
                      <a:r>
                        <a:rPr lang="en-US" sz="1400" dirty="0">
                          <a:solidFill>
                            <a:schemeClr val="bg1"/>
                          </a:solidFill>
                          <a:effectLst/>
                        </a:rPr>
                        <a:t>95%</a:t>
                      </a:r>
                    </a:p>
                    <a:p>
                      <a:pPr marL="0" marR="0">
                        <a:lnSpc>
                          <a:spcPct val="107000"/>
                        </a:lnSpc>
                        <a:spcBef>
                          <a:spcPts val="0"/>
                        </a:spcBef>
                        <a:spcAft>
                          <a:spcPts val="0"/>
                        </a:spcAft>
                      </a:pPr>
                      <a:r>
                        <a:rPr lang="en-US" sz="1400" dirty="0">
                          <a:solidFill>
                            <a:schemeClr val="bg1"/>
                          </a:solidFill>
                          <a:effectLst/>
                        </a:rPr>
                        <a:t>70%</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85%</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endParaRPr lang="en-US" sz="1400" dirty="0" smtClean="0">
                        <a:solidFill>
                          <a:schemeClr val="bg1"/>
                        </a:solidFill>
                        <a:effectLst/>
                      </a:endParaRPr>
                    </a:p>
                    <a:p>
                      <a:pPr marL="0" marR="0">
                        <a:lnSpc>
                          <a:spcPct val="107000"/>
                        </a:lnSpc>
                        <a:spcBef>
                          <a:spcPts val="0"/>
                        </a:spcBef>
                        <a:spcAft>
                          <a:spcPts val="0"/>
                        </a:spcAft>
                      </a:pPr>
                      <a:r>
                        <a:rPr lang="en-US" sz="1400" dirty="0" smtClean="0">
                          <a:solidFill>
                            <a:schemeClr val="bg1"/>
                          </a:solidFill>
                          <a:effectLst/>
                        </a:rPr>
                        <a:t>69</a:t>
                      </a:r>
                      <a:r>
                        <a:rPr lang="en-US" sz="1400" dirty="0">
                          <a:solidFill>
                            <a:schemeClr val="bg1"/>
                          </a:solidFill>
                          <a:effectLst/>
                        </a:rPr>
                        <a:t>%</a:t>
                      </a:r>
                    </a:p>
                    <a:p>
                      <a:pPr marL="0" marR="0">
                        <a:lnSpc>
                          <a:spcPct val="107000"/>
                        </a:lnSpc>
                        <a:spcBef>
                          <a:spcPts val="0"/>
                        </a:spcBef>
                        <a:spcAft>
                          <a:spcPts val="0"/>
                        </a:spcAft>
                      </a:pPr>
                      <a:r>
                        <a:rPr lang="en-US" sz="1400" dirty="0">
                          <a:solidFill>
                            <a:schemeClr val="bg1"/>
                          </a:solidFill>
                          <a:effectLst/>
                        </a:rPr>
                        <a:t>99%</a:t>
                      </a:r>
                    </a:p>
                    <a:p>
                      <a:pPr marL="0" marR="0">
                        <a:lnSpc>
                          <a:spcPct val="107000"/>
                        </a:lnSpc>
                        <a:spcBef>
                          <a:spcPts val="0"/>
                        </a:spcBef>
                        <a:spcAft>
                          <a:spcPts val="0"/>
                        </a:spcAft>
                      </a:pPr>
                      <a:r>
                        <a:rPr lang="en-US" sz="1400" dirty="0">
                          <a:solidFill>
                            <a:schemeClr val="bg1"/>
                          </a:solidFill>
                          <a:effectLst/>
                        </a:rPr>
                        <a:t>80%</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89%</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endParaRPr lang="en-US" sz="1400" dirty="0" smtClean="0">
                        <a:solidFill>
                          <a:schemeClr val="bg1"/>
                        </a:solidFill>
                        <a:effectLst/>
                      </a:endParaRPr>
                    </a:p>
                    <a:p>
                      <a:pPr marL="0" marR="0">
                        <a:lnSpc>
                          <a:spcPct val="107000"/>
                        </a:lnSpc>
                        <a:spcBef>
                          <a:spcPts val="0"/>
                        </a:spcBef>
                        <a:spcAft>
                          <a:spcPts val="0"/>
                        </a:spcAft>
                      </a:pPr>
                      <a:r>
                        <a:rPr lang="en-US" sz="1400" dirty="0" smtClean="0">
                          <a:solidFill>
                            <a:schemeClr val="bg1"/>
                          </a:solidFill>
                          <a:effectLst/>
                        </a:rPr>
                        <a:t>89</a:t>
                      </a:r>
                      <a:r>
                        <a:rPr lang="en-US" sz="1400" dirty="0">
                          <a:solidFill>
                            <a:schemeClr val="bg1"/>
                          </a:solidFill>
                          <a:effectLst/>
                        </a:rPr>
                        <a:t>%</a:t>
                      </a:r>
                    </a:p>
                    <a:p>
                      <a:pPr marL="0" marR="0">
                        <a:lnSpc>
                          <a:spcPct val="107000"/>
                        </a:lnSpc>
                        <a:spcBef>
                          <a:spcPts val="0"/>
                        </a:spcBef>
                        <a:spcAft>
                          <a:spcPts val="0"/>
                        </a:spcAft>
                      </a:pPr>
                      <a:r>
                        <a:rPr lang="en-US" sz="1400" dirty="0">
                          <a:solidFill>
                            <a:schemeClr val="bg1"/>
                          </a:solidFill>
                          <a:effectLst/>
                        </a:rPr>
                        <a:t>95%</a:t>
                      </a:r>
                    </a:p>
                    <a:p>
                      <a:pPr marL="0" marR="0">
                        <a:lnSpc>
                          <a:spcPct val="107000"/>
                        </a:lnSpc>
                        <a:spcBef>
                          <a:spcPts val="0"/>
                        </a:spcBef>
                        <a:spcAft>
                          <a:spcPts val="0"/>
                        </a:spcAft>
                      </a:pPr>
                      <a:r>
                        <a:rPr lang="en-US" sz="1400" dirty="0">
                          <a:solidFill>
                            <a:schemeClr val="bg1"/>
                          </a:solidFill>
                          <a:effectLst/>
                        </a:rPr>
                        <a:t>85%</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tc>
                  <a:txBody>
                    <a:bodyPr/>
                    <a:lstStyle/>
                    <a:p>
                      <a:pPr marL="0" marR="0">
                        <a:lnSpc>
                          <a:spcPct val="107000"/>
                        </a:lnSpc>
                        <a:spcBef>
                          <a:spcPts val="0"/>
                        </a:spcBef>
                        <a:spcAft>
                          <a:spcPts val="0"/>
                        </a:spcAft>
                      </a:pPr>
                      <a:r>
                        <a:rPr lang="en-US" sz="1400" dirty="0">
                          <a:solidFill>
                            <a:schemeClr val="bg1"/>
                          </a:solidFill>
                          <a:effectLst/>
                        </a:rPr>
                        <a:t>81%</a:t>
                      </a:r>
                    </a:p>
                    <a:p>
                      <a:pPr marL="0" marR="0">
                        <a:lnSpc>
                          <a:spcPct val="107000"/>
                        </a:lnSpc>
                        <a:spcBef>
                          <a:spcPts val="0"/>
                        </a:spcBef>
                        <a:spcAft>
                          <a:spcPts val="0"/>
                        </a:spcAft>
                      </a:pPr>
                      <a:r>
                        <a:rPr lang="en-US" sz="1400" dirty="0">
                          <a:solidFill>
                            <a:schemeClr val="bg1"/>
                          </a:solidFill>
                          <a:effectLst/>
                        </a:rPr>
                        <a:t> </a:t>
                      </a:r>
                    </a:p>
                    <a:p>
                      <a:pPr marL="0" marR="0">
                        <a:lnSpc>
                          <a:spcPct val="107000"/>
                        </a:lnSpc>
                        <a:spcBef>
                          <a:spcPts val="0"/>
                        </a:spcBef>
                        <a:spcAft>
                          <a:spcPts val="0"/>
                        </a:spcAft>
                      </a:pPr>
                      <a:endParaRPr lang="en-US" sz="1400" dirty="0" smtClean="0">
                        <a:solidFill>
                          <a:schemeClr val="bg1"/>
                        </a:solidFill>
                        <a:effectLst/>
                      </a:endParaRPr>
                    </a:p>
                    <a:p>
                      <a:pPr marL="0" marR="0">
                        <a:lnSpc>
                          <a:spcPct val="107000"/>
                        </a:lnSpc>
                        <a:spcBef>
                          <a:spcPts val="0"/>
                        </a:spcBef>
                        <a:spcAft>
                          <a:spcPts val="0"/>
                        </a:spcAft>
                      </a:pPr>
                      <a:r>
                        <a:rPr lang="en-US" sz="1400" dirty="0" smtClean="0">
                          <a:solidFill>
                            <a:schemeClr val="bg1"/>
                          </a:solidFill>
                          <a:effectLst/>
                        </a:rPr>
                        <a:t>89</a:t>
                      </a:r>
                      <a:r>
                        <a:rPr lang="en-US" sz="1400" dirty="0">
                          <a:solidFill>
                            <a:schemeClr val="bg1"/>
                          </a:solidFill>
                          <a:effectLst/>
                        </a:rPr>
                        <a:t>%</a:t>
                      </a:r>
                    </a:p>
                    <a:p>
                      <a:pPr marL="0" marR="0">
                        <a:lnSpc>
                          <a:spcPct val="107000"/>
                        </a:lnSpc>
                        <a:spcBef>
                          <a:spcPts val="0"/>
                        </a:spcBef>
                        <a:spcAft>
                          <a:spcPts val="0"/>
                        </a:spcAft>
                      </a:pPr>
                      <a:r>
                        <a:rPr lang="en-US" sz="1400" dirty="0">
                          <a:solidFill>
                            <a:schemeClr val="bg1"/>
                          </a:solidFill>
                          <a:effectLst/>
                        </a:rPr>
                        <a:t>91%</a:t>
                      </a:r>
                    </a:p>
                    <a:p>
                      <a:pPr marL="0" marR="0">
                        <a:lnSpc>
                          <a:spcPct val="107000"/>
                        </a:lnSpc>
                        <a:spcBef>
                          <a:spcPts val="0"/>
                        </a:spcBef>
                        <a:spcAft>
                          <a:spcPts val="0"/>
                        </a:spcAft>
                      </a:pPr>
                      <a:r>
                        <a:rPr lang="en-US" sz="1400" dirty="0">
                          <a:solidFill>
                            <a:schemeClr val="bg1"/>
                          </a:solidFill>
                          <a:effectLst/>
                        </a:rPr>
                        <a:t>76%</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7" marR="38297" marT="0" marB="0">
                    <a:solidFill>
                      <a:schemeClr val="tx2">
                        <a:lumMod val="90000"/>
                      </a:schemeClr>
                    </a:solidFill>
                  </a:tcPr>
                </a:tc>
                <a:extLst>
                  <a:ext uri="{0D108BD9-81ED-4DB2-BD59-A6C34878D82A}">
                    <a16:rowId xmlns:a16="http://schemas.microsoft.com/office/drawing/2014/main" val="1832148593"/>
                  </a:ext>
                </a:extLst>
              </a:tr>
            </a:tbl>
          </a:graphicData>
        </a:graphic>
      </p:graphicFrame>
      <p:sp>
        <p:nvSpPr>
          <p:cNvPr id="5" name="Rectangle 1"/>
          <p:cNvSpPr>
            <a:spLocks noChangeArrowheads="1"/>
          </p:cNvSpPr>
          <p:nvPr/>
        </p:nvSpPr>
        <p:spPr bwMode="auto">
          <a:xfrm>
            <a:off x="-12747324" y="-90803"/>
            <a:ext cx="373169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Meeting/Exceeding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950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School readiness</a:t>
            </a:r>
            <a:endParaRPr lang="en-US" dirty="0"/>
          </a:p>
        </p:txBody>
      </p:sp>
      <p:sp>
        <p:nvSpPr>
          <p:cNvPr id="13" name="Text Placeholder 12"/>
          <p:cNvSpPr>
            <a:spLocks noGrp="1"/>
          </p:cNvSpPr>
          <p:nvPr>
            <p:ph type="body" sz="half" idx="2"/>
          </p:nvPr>
        </p:nvSpPr>
        <p:spPr/>
        <p:txBody>
          <a:bodyPr>
            <a:normAutofit fontScale="92500" lnSpcReduction="20000"/>
          </a:bodyPr>
          <a:lstStyle/>
          <a:p>
            <a:r>
              <a:rPr lang="en-US" sz="2000" b="1" dirty="0" smtClean="0"/>
              <a:t>How is GOLD connected?</a:t>
            </a:r>
          </a:p>
          <a:p>
            <a:pPr marL="342900" indent="-342900">
              <a:buFont typeface="Arial" panose="020B0604020202020204" pitchFamily="34" charset="0"/>
              <a:buChar char="•"/>
            </a:pPr>
            <a:r>
              <a:rPr lang="en-US" sz="2000" dirty="0" smtClean="0"/>
              <a:t>Aligns with the Early Learning Outcomes Framework (ELOF), which is the foundation for school readiness</a:t>
            </a:r>
          </a:p>
          <a:p>
            <a:pPr marL="342900" indent="-342900">
              <a:buFont typeface="Arial" panose="020B0604020202020204" pitchFamily="34" charset="0"/>
              <a:buChar char="•"/>
            </a:pPr>
            <a:r>
              <a:rPr lang="en-US" sz="2000" dirty="0" smtClean="0"/>
              <a:t>The more observations, the more accurate our data, supporting PD across our program </a:t>
            </a:r>
          </a:p>
          <a:p>
            <a:pPr marL="342900" indent="-342900">
              <a:buFont typeface="Arial" panose="020B0604020202020204" pitchFamily="34" charset="0"/>
              <a:buChar char="•"/>
            </a:pPr>
            <a:r>
              <a:rPr lang="en-US" sz="2000" dirty="0" smtClean="0"/>
              <a:t>Supports individualizing for each child/family</a:t>
            </a:r>
          </a:p>
          <a:p>
            <a:endParaRPr lang="en-US" sz="2000" dirty="0" smtClean="0"/>
          </a:p>
          <a:p>
            <a:endParaRPr lang="en-US" sz="20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6436" r="6436"/>
          <a:stretch>
            <a:fillRect/>
          </a:stretch>
        </p:blipFill>
        <p:spPr/>
      </p:pic>
    </p:spTree>
    <p:extLst>
      <p:ext uri="{BB962C8B-B14F-4D97-AF65-F5344CB8AC3E}">
        <p14:creationId xmlns:p14="http://schemas.microsoft.com/office/powerpoint/2010/main" val="26128235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919</TotalTime>
  <Words>3945</Words>
  <Application>Microsoft Office PowerPoint</Application>
  <PresentationFormat>Widescreen</PresentationFormat>
  <Paragraphs>674</Paragraphs>
  <Slides>55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Corbel</vt:lpstr>
      <vt:lpstr>Lucida Handwriting</vt:lpstr>
      <vt:lpstr>Times New Roman</vt:lpstr>
      <vt:lpstr>Wingdings</vt:lpstr>
      <vt:lpstr>Banded</vt:lpstr>
      <vt:lpstr>Welcome Slide</vt:lpstr>
      <vt:lpstr>YJT – life is a journey – early experiences matter!</vt:lpstr>
      <vt:lpstr>Teaching Strategies Gold</vt:lpstr>
      <vt:lpstr>Gold Objective and Dimensions</vt:lpstr>
      <vt:lpstr>PowerPoint Presentation</vt:lpstr>
      <vt:lpstr>Gold expectations</vt:lpstr>
      <vt:lpstr>School Readiness GOLD data</vt:lpstr>
      <vt:lpstr>School Readiness Focus area (2018-19) </vt:lpstr>
      <vt:lpstr>School readiness</vt:lpstr>
      <vt:lpstr>Health &amp; Insurance Information </vt:lpstr>
      <vt:lpstr>1302.42 Child health status and care</vt:lpstr>
      <vt:lpstr>1302.42 Child health status and care. Continued</vt:lpstr>
      <vt:lpstr>requirements</vt:lpstr>
      <vt:lpstr>What is a Well child Check</vt:lpstr>
      <vt:lpstr>WCC VS other Doctors Appointments</vt:lpstr>
      <vt:lpstr>CFS Role to ensure health is completed</vt:lpstr>
      <vt:lpstr>R&amp;H Role</vt:lpstr>
      <vt:lpstr>PSC &amp; Manager Roles</vt:lpstr>
      <vt:lpstr>1302.46 Family support services for health, nutrition, and mental health</vt:lpstr>
      <vt:lpstr>Insurance tips</vt:lpstr>
      <vt:lpstr>School readiness</vt:lpstr>
      <vt:lpstr>PowerPoint Presentation</vt:lpstr>
      <vt:lpstr>Parents as teachers</vt:lpstr>
      <vt:lpstr>Personal visit observation tool sections</vt:lpstr>
      <vt:lpstr>Visit preparation – What are the expectations?</vt:lpstr>
      <vt:lpstr>PAT Personal visit elements</vt:lpstr>
      <vt:lpstr>PAT personal visit elements (continued)</vt:lpstr>
      <vt:lpstr>PAT Personal visit elements (continued)</vt:lpstr>
      <vt:lpstr>Across the visit</vt:lpstr>
      <vt:lpstr>After the visit</vt:lpstr>
      <vt:lpstr>Home visit process quality</vt:lpstr>
      <vt:lpstr>Highlights and challenges</vt:lpstr>
      <vt:lpstr>School readiness</vt:lpstr>
      <vt:lpstr>Family Outcomes tool</vt:lpstr>
      <vt:lpstr>Attendance</vt:lpstr>
      <vt:lpstr>Health</vt:lpstr>
      <vt:lpstr>Family partnership</vt:lpstr>
      <vt:lpstr>eligibility</vt:lpstr>
      <vt:lpstr>Disability</vt:lpstr>
      <vt:lpstr>Self Assessment</vt:lpstr>
      <vt:lpstr>PowerPoint Presentation</vt:lpstr>
      <vt:lpstr>Performance Standards -socializations</vt:lpstr>
      <vt:lpstr>Changes to the Socialization plan</vt:lpstr>
      <vt:lpstr>Socialization planning</vt:lpstr>
      <vt:lpstr>School readiness</vt:lpstr>
      <vt:lpstr>Parking lot</vt:lpstr>
      <vt:lpstr>PowerPoint Presentation</vt:lpstr>
      <vt:lpstr>PowerPoint Presentation</vt:lpstr>
      <vt:lpstr>Roles &amp; Boundaries</vt:lpstr>
      <vt:lpstr>PowerPoint Presentation</vt:lpstr>
      <vt:lpstr>Kitchen Utensil</vt:lpstr>
      <vt:lpstr>Zone of Helpfulness</vt:lpstr>
      <vt:lpstr>Role with Families</vt:lpstr>
      <vt:lpstr>Costs &amp; Benefits Discussion</vt:lpstr>
      <vt:lpstr>School Readiness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Strategies Gold Updates</dc:title>
  <dc:creator>nmcaa</dc:creator>
  <cp:lastModifiedBy>nmcaa</cp:lastModifiedBy>
  <cp:revision>63</cp:revision>
  <cp:lastPrinted>2019-09-22T16:13:42Z</cp:lastPrinted>
  <dcterms:created xsi:type="dcterms:W3CDTF">2019-08-19T15:21:36Z</dcterms:created>
  <dcterms:modified xsi:type="dcterms:W3CDTF">2019-09-22T16:36:03Z</dcterms:modified>
</cp:coreProperties>
</file>