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1"/>
  </p:notesMasterIdLst>
  <p:handoutMasterIdLst>
    <p:handoutMasterId r:id="rId22"/>
  </p:handoutMasterIdLst>
  <p:sldIdLst>
    <p:sldId id="284" r:id="rId5"/>
    <p:sldId id="258" r:id="rId6"/>
    <p:sldId id="257" r:id="rId7"/>
    <p:sldId id="267" r:id="rId8"/>
    <p:sldId id="276" r:id="rId9"/>
    <p:sldId id="279" r:id="rId10"/>
    <p:sldId id="280" r:id="rId11"/>
    <p:sldId id="281" r:id="rId12"/>
    <p:sldId id="283" r:id="rId13"/>
    <p:sldId id="273" r:id="rId14"/>
    <p:sldId id="286" r:id="rId15"/>
    <p:sldId id="278" r:id="rId16"/>
    <p:sldId id="282" r:id="rId17"/>
    <p:sldId id="269" r:id="rId18"/>
    <p:sldId id="272"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66B8D-0BB9-4005-91B6-2AD815AD9DB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3FE0296-E6CD-4F3B-B092-23F9B47E1DD3}">
      <dgm:prSet/>
      <dgm:spPr/>
      <dgm:t>
        <a:bodyPr/>
        <a:lstStyle/>
        <a:p>
          <a:r>
            <a:rPr lang="en-US" dirty="0"/>
            <a:t>Introductions</a:t>
          </a:r>
        </a:p>
      </dgm:t>
    </dgm:pt>
    <dgm:pt modelId="{E2D8B1B3-106F-4A2C-B8D6-9F2720B027A8}" type="parTrans" cxnId="{6F5CC34E-270F-4993-959B-7B9E4B461AC7}">
      <dgm:prSet/>
      <dgm:spPr/>
      <dgm:t>
        <a:bodyPr/>
        <a:lstStyle/>
        <a:p>
          <a:endParaRPr lang="en-US"/>
        </a:p>
      </dgm:t>
    </dgm:pt>
    <dgm:pt modelId="{EB18BB9D-6745-4EE5-B05A-394F65A8493D}" type="sibTrans" cxnId="{6F5CC34E-270F-4993-959B-7B9E4B461AC7}">
      <dgm:prSet/>
      <dgm:spPr/>
      <dgm:t>
        <a:bodyPr/>
        <a:lstStyle/>
        <a:p>
          <a:endParaRPr lang="en-US"/>
        </a:p>
      </dgm:t>
    </dgm:pt>
    <dgm:pt modelId="{3058B37F-A6E4-4970-82BC-386995BD402C}">
      <dgm:prSet/>
      <dgm:spPr/>
      <dgm:t>
        <a:bodyPr/>
        <a:lstStyle/>
        <a:p>
          <a:r>
            <a:rPr lang="en-US" dirty="0"/>
            <a:t>School Readiness Goal</a:t>
          </a:r>
        </a:p>
      </dgm:t>
    </dgm:pt>
    <dgm:pt modelId="{33E18806-4842-414E-B5E4-8E017BF8F198}" type="parTrans" cxnId="{8DE7F101-050A-4044-B13E-53A91A2F56CA}">
      <dgm:prSet/>
      <dgm:spPr/>
      <dgm:t>
        <a:bodyPr/>
        <a:lstStyle/>
        <a:p>
          <a:endParaRPr lang="en-US"/>
        </a:p>
      </dgm:t>
    </dgm:pt>
    <dgm:pt modelId="{AAEDBD67-9FFC-4FFF-A2D4-49553D6A0DE0}" type="sibTrans" cxnId="{8DE7F101-050A-4044-B13E-53A91A2F56CA}">
      <dgm:prSet/>
      <dgm:spPr/>
      <dgm:t>
        <a:bodyPr/>
        <a:lstStyle/>
        <a:p>
          <a:endParaRPr lang="en-US"/>
        </a:p>
      </dgm:t>
    </dgm:pt>
    <dgm:pt modelId="{CCB9E86C-1B98-4101-B4FA-1AE3FA967790}">
      <dgm:prSet/>
      <dgm:spPr/>
      <dgm:t>
        <a:bodyPr/>
        <a:lstStyle/>
        <a:p>
          <a:r>
            <a:rPr lang="en-US" dirty="0"/>
            <a:t>Math Concepts</a:t>
          </a:r>
        </a:p>
      </dgm:t>
    </dgm:pt>
    <dgm:pt modelId="{E431AC8B-172D-4356-8BAF-3C6A33EAB7FF}" type="parTrans" cxnId="{F7DE1F35-91D4-4E0A-8106-A8C6024D6816}">
      <dgm:prSet/>
      <dgm:spPr/>
      <dgm:t>
        <a:bodyPr/>
        <a:lstStyle/>
        <a:p>
          <a:endParaRPr lang="en-US"/>
        </a:p>
      </dgm:t>
    </dgm:pt>
    <dgm:pt modelId="{AFCEBDEC-7877-402D-9130-768F5417D1BE}" type="sibTrans" cxnId="{F7DE1F35-91D4-4E0A-8106-A8C6024D6816}">
      <dgm:prSet/>
      <dgm:spPr/>
      <dgm:t>
        <a:bodyPr/>
        <a:lstStyle/>
        <a:p>
          <a:endParaRPr lang="en-US"/>
        </a:p>
      </dgm:t>
    </dgm:pt>
    <dgm:pt modelId="{4C0F8B44-B7F8-405E-9887-D4BDD415A4A7}">
      <dgm:prSet/>
      <dgm:spPr/>
      <dgm:t>
        <a:bodyPr/>
        <a:lstStyle/>
        <a:p>
          <a:r>
            <a:rPr lang="en-US" dirty="0"/>
            <a:t>Group Discussion</a:t>
          </a:r>
        </a:p>
      </dgm:t>
    </dgm:pt>
    <dgm:pt modelId="{434321ED-393D-48B8-9E5C-4F05300F7904}" type="parTrans" cxnId="{0196227F-3255-44CC-AE3F-0AFFC2304950}">
      <dgm:prSet/>
      <dgm:spPr/>
      <dgm:t>
        <a:bodyPr/>
        <a:lstStyle/>
        <a:p>
          <a:endParaRPr lang="en-US"/>
        </a:p>
      </dgm:t>
    </dgm:pt>
    <dgm:pt modelId="{DE54D999-F64F-4A33-9BA2-FB667823EF91}" type="sibTrans" cxnId="{0196227F-3255-44CC-AE3F-0AFFC2304950}">
      <dgm:prSet/>
      <dgm:spPr/>
      <dgm:t>
        <a:bodyPr/>
        <a:lstStyle/>
        <a:p>
          <a:endParaRPr lang="en-US"/>
        </a:p>
      </dgm:t>
    </dgm:pt>
    <dgm:pt modelId="{D61FC280-0DB4-4569-B700-11AAEC7AB515}" type="pres">
      <dgm:prSet presAssocID="{32866B8D-0BB9-4005-91B6-2AD815AD9DB3}" presName="vert0" presStyleCnt="0">
        <dgm:presLayoutVars>
          <dgm:dir/>
          <dgm:animOne val="branch"/>
          <dgm:animLvl val="lvl"/>
        </dgm:presLayoutVars>
      </dgm:prSet>
      <dgm:spPr/>
    </dgm:pt>
    <dgm:pt modelId="{154C05BF-E99E-45A3-B7DF-785FDFFB8373}" type="pres">
      <dgm:prSet presAssocID="{23FE0296-E6CD-4F3B-B092-23F9B47E1DD3}" presName="thickLine" presStyleLbl="alignNode1" presStyleIdx="0" presStyleCnt="4"/>
      <dgm:spPr/>
    </dgm:pt>
    <dgm:pt modelId="{7E9EF59F-0A19-456D-BF93-59DCF1241D34}" type="pres">
      <dgm:prSet presAssocID="{23FE0296-E6CD-4F3B-B092-23F9B47E1DD3}" presName="horz1" presStyleCnt="0"/>
      <dgm:spPr/>
    </dgm:pt>
    <dgm:pt modelId="{3BA5426D-1B31-45CB-8240-CDB86BFDFAD2}" type="pres">
      <dgm:prSet presAssocID="{23FE0296-E6CD-4F3B-B092-23F9B47E1DD3}" presName="tx1" presStyleLbl="revTx" presStyleIdx="0" presStyleCnt="4"/>
      <dgm:spPr/>
    </dgm:pt>
    <dgm:pt modelId="{0F1151E9-6FA0-4052-889E-E11A8D63988E}" type="pres">
      <dgm:prSet presAssocID="{23FE0296-E6CD-4F3B-B092-23F9B47E1DD3}" presName="vert1" presStyleCnt="0"/>
      <dgm:spPr/>
    </dgm:pt>
    <dgm:pt modelId="{5236CB7A-AB5F-4ECE-AD00-BBBA710B3D7B}" type="pres">
      <dgm:prSet presAssocID="{3058B37F-A6E4-4970-82BC-386995BD402C}" presName="thickLine" presStyleLbl="alignNode1" presStyleIdx="1" presStyleCnt="4"/>
      <dgm:spPr/>
    </dgm:pt>
    <dgm:pt modelId="{1EF61170-83EC-4065-9068-809C699A610C}" type="pres">
      <dgm:prSet presAssocID="{3058B37F-A6E4-4970-82BC-386995BD402C}" presName="horz1" presStyleCnt="0"/>
      <dgm:spPr/>
    </dgm:pt>
    <dgm:pt modelId="{069CB8EB-A510-4264-88DC-1C47612532B1}" type="pres">
      <dgm:prSet presAssocID="{3058B37F-A6E4-4970-82BC-386995BD402C}" presName="tx1" presStyleLbl="revTx" presStyleIdx="1" presStyleCnt="4"/>
      <dgm:spPr/>
    </dgm:pt>
    <dgm:pt modelId="{43CFB235-701C-4B0A-B4DB-B98BC9D746DD}" type="pres">
      <dgm:prSet presAssocID="{3058B37F-A6E4-4970-82BC-386995BD402C}" presName="vert1" presStyleCnt="0"/>
      <dgm:spPr/>
    </dgm:pt>
    <dgm:pt modelId="{4BE097E9-C7C2-4719-B1F7-05EDD5D0327A}" type="pres">
      <dgm:prSet presAssocID="{CCB9E86C-1B98-4101-B4FA-1AE3FA967790}" presName="thickLine" presStyleLbl="alignNode1" presStyleIdx="2" presStyleCnt="4"/>
      <dgm:spPr/>
    </dgm:pt>
    <dgm:pt modelId="{99D74A5D-D341-4EB1-818C-0205E8FFBB85}" type="pres">
      <dgm:prSet presAssocID="{CCB9E86C-1B98-4101-B4FA-1AE3FA967790}" presName="horz1" presStyleCnt="0"/>
      <dgm:spPr/>
    </dgm:pt>
    <dgm:pt modelId="{7BD1C21B-0877-4190-8364-9E8F8EE449F2}" type="pres">
      <dgm:prSet presAssocID="{CCB9E86C-1B98-4101-B4FA-1AE3FA967790}" presName="tx1" presStyleLbl="revTx" presStyleIdx="2" presStyleCnt="4"/>
      <dgm:spPr/>
    </dgm:pt>
    <dgm:pt modelId="{3C00AD3F-09E7-4AC6-9339-11AF3BB5DC57}" type="pres">
      <dgm:prSet presAssocID="{CCB9E86C-1B98-4101-B4FA-1AE3FA967790}" presName="vert1" presStyleCnt="0"/>
      <dgm:spPr/>
    </dgm:pt>
    <dgm:pt modelId="{B97C37B3-222A-4393-9736-F6F7EDCA1807}" type="pres">
      <dgm:prSet presAssocID="{4C0F8B44-B7F8-405E-9887-D4BDD415A4A7}" presName="thickLine" presStyleLbl="alignNode1" presStyleIdx="3" presStyleCnt="4"/>
      <dgm:spPr/>
    </dgm:pt>
    <dgm:pt modelId="{D5FF27DD-55A0-4A9C-9956-48EDF1496706}" type="pres">
      <dgm:prSet presAssocID="{4C0F8B44-B7F8-405E-9887-D4BDD415A4A7}" presName="horz1" presStyleCnt="0"/>
      <dgm:spPr/>
    </dgm:pt>
    <dgm:pt modelId="{3F793455-4EC2-448B-A7F4-96F7B4E2BFFA}" type="pres">
      <dgm:prSet presAssocID="{4C0F8B44-B7F8-405E-9887-D4BDD415A4A7}" presName="tx1" presStyleLbl="revTx" presStyleIdx="3" presStyleCnt="4"/>
      <dgm:spPr/>
    </dgm:pt>
    <dgm:pt modelId="{DBB2489E-BCDA-4CA3-BC15-95CD26C82CBE}" type="pres">
      <dgm:prSet presAssocID="{4C0F8B44-B7F8-405E-9887-D4BDD415A4A7}" presName="vert1" presStyleCnt="0"/>
      <dgm:spPr/>
    </dgm:pt>
  </dgm:ptLst>
  <dgm:cxnLst>
    <dgm:cxn modelId="{8DE7F101-050A-4044-B13E-53A91A2F56CA}" srcId="{32866B8D-0BB9-4005-91B6-2AD815AD9DB3}" destId="{3058B37F-A6E4-4970-82BC-386995BD402C}" srcOrd="1" destOrd="0" parTransId="{33E18806-4842-414E-B5E4-8E017BF8F198}" sibTransId="{AAEDBD67-9FFC-4FFF-A2D4-49553D6A0DE0}"/>
    <dgm:cxn modelId="{8260F404-7735-44BB-ACF6-7CF1F9AB40BB}" type="presOf" srcId="{CCB9E86C-1B98-4101-B4FA-1AE3FA967790}" destId="{7BD1C21B-0877-4190-8364-9E8F8EE449F2}" srcOrd="0" destOrd="0" presId="urn:microsoft.com/office/officeart/2008/layout/LinedList"/>
    <dgm:cxn modelId="{F7DE1F35-91D4-4E0A-8106-A8C6024D6816}" srcId="{32866B8D-0BB9-4005-91B6-2AD815AD9DB3}" destId="{CCB9E86C-1B98-4101-B4FA-1AE3FA967790}" srcOrd="2" destOrd="0" parTransId="{E431AC8B-172D-4356-8BAF-3C6A33EAB7FF}" sibTransId="{AFCEBDEC-7877-402D-9130-768F5417D1BE}"/>
    <dgm:cxn modelId="{F8759C37-5FFB-4F23-853C-4E49E94285E9}" type="presOf" srcId="{23FE0296-E6CD-4F3B-B092-23F9B47E1DD3}" destId="{3BA5426D-1B31-45CB-8240-CDB86BFDFAD2}" srcOrd="0" destOrd="0" presId="urn:microsoft.com/office/officeart/2008/layout/LinedList"/>
    <dgm:cxn modelId="{6F5CC34E-270F-4993-959B-7B9E4B461AC7}" srcId="{32866B8D-0BB9-4005-91B6-2AD815AD9DB3}" destId="{23FE0296-E6CD-4F3B-B092-23F9B47E1DD3}" srcOrd="0" destOrd="0" parTransId="{E2D8B1B3-106F-4A2C-B8D6-9F2720B027A8}" sibTransId="{EB18BB9D-6745-4EE5-B05A-394F65A8493D}"/>
    <dgm:cxn modelId="{5B270D7A-D733-4DA6-8D56-329143A77964}" type="presOf" srcId="{3058B37F-A6E4-4970-82BC-386995BD402C}" destId="{069CB8EB-A510-4264-88DC-1C47612532B1}" srcOrd="0" destOrd="0" presId="urn:microsoft.com/office/officeart/2008/layout/LinedList"/>
    <dgm:cxn modelId="{0196227F-3255-44CC-AE3F-0AFFC2304950}" srcId="{32866B8D-0BB9-4005-91B6-2AD815AD9DB3}" destId="{4C0F8B44-B7F8-405E-9887-D4BDD415A4A7}" srcOrd="3" destOrd="0" parTransId="{434321ED-393D-48B8-9E5C-4F05300F7904}" sibTransId="{DE54D999-F64F-4A33-9BA2-FB667823EF91}"/>
    <dgm:cxn modelId="{11AB1E88-914D-4FD1-A46E-62E014B84447}" type="presOf" srcId="{32866B8D-0BB9-4005-91B6-2AD815AD9DB3}" destId="{D61FC280-0DB4-4569-B700-11AAEC7AB515}" srcOrd="0" destOrd="0" presId="urn:microsoft.com/office/officeart/2008/layout/LinedList"/>
    <dgm:cxn modelId="{981BF3BB-530B-4272-B52E-84212F1E52CC}" type="presOf" srcId="{4C0F8B44-B7F8-405E-9887-D4BDD415A4A7}" destId="{3F793455-4EC2-448B-A7F4-96F7B4E2BFFA}" srcOrd="0" destOrd="0" presId="urn:microsoft.com/office/officeart/2008/layout/LinedList"/>
    <dgm:cxn modelId="{C9F02A96-F0AA-4E58-B2A3-8EE1593076BE}" type="presParOf" srcId="{D61FC280-0DB4-4569-B700-11AAEC7AB515}" destId="{154C05BF-E99E-45A3-B7DF-785FDFFB8373}" srcOrd="0" destOrd="0" presId="urn:microsoft.com/office/officeart/2008/layout/LinedList"/>
    <dgm:cxn modelId="{135119AB-F0FA-4958-B8B6-D61E8D1A3BB7}" type="presParOf" srcId="{D61FC280-0DB4-4569-B700-11AAEC7AB515}" destId="{7E9EF59F-0A19-456D-BF93-59DCF1241D34}" srcOrd="1" destOrd="0" presId="urn:microsoft.com/office/officeart/2008/layout/LinedList"/>
    <dgm:cxn modelId="{F0481AED-EC04-4638-84AD-742DEFD7E26E}" type="presParOf" srcId="{7E9EF59F-0A19-456D-BF93-59DCF1241D34}" destId="{3BA5426D-1B31-45CB-8240-CDB86BFDFAD2}" srcOrd="0" destOrd="0" presId="urn:microsoft.com/office/officeart/2008/layout/LinedList"/>
    <dgm:cxn modelId="{55898FC3-43C1-4C3F-812E-4CD05454C04F}" type="presParOf" srcId="{7E9EF59F-0A19-456D-BF93-59DCF1241D34}" destId="{0F1151E9-6FA0-4052-889E-E11A8D63988E}" srcOrd="1" destOrd="0" presId="urn:microsoft.com/office/officeart/2008/layout/LinedList"/>
    <dgm:cxn modelId="{5A555E89-C0E9-49B7-B3DA-3DF067B76171}" type="presParOf" srcId="{D61FC280-0DB4-4569-B700-11AAEC7AB515}" destId="{5236CB7A-AB5F-4ECE-AD00-BBBA710B3D7B}" srcOrd="2" destOrd="0" presId="urn:microsoft.com/office/officeart/2008/layout/LinedList"/>
    <dgm:cxn modelId="{C54CFCEF-D9FF-4D65-93B9-EB3B8E82EE11}" type="presParOf" srcId="{D61FC280-0DB4-4569-B700-11AAEC7AB515}" destId="{1EF61170-83EC-4065-9068-809C699A610C}" srcOrd="3" destOrd="0" presId="urn:microsoft.com/office/officeart/2008/layout/LinedList"/>
    <dgm:cxn modelId="{0F3FE8AA-80BD-4DA1-AE16-7FFEE230588E}" type="presParOf" srcId="{1EF61170-83EC-4065-9068-809C699A610C}" destId="{069CB8EB-A510-4264-88DC-1C47612532B1}" srcOrd="0" destOrd="0" presId="urn:microsoft.com/office/officeart/2008/layout/LinedList"/>
    <dgm:cxn modelId="{96D676FF-2AE7-4C3B-BDF4-CF28A817D16E}" type="presParOf" srcId="{1EF61170-83EC-4065-9068-809C699A610C}" destId="{43CFB235-701C-4B0A-B4DB-B98BC9D746DD}" srcOrd="1" destOrd="0" presId="urn:microsoft.com/office/officeart/2008/layout/LinedList"/>
    <dgm:cxn modelId="{171519B1-18C1-4E5B-B865-B446A7FB443C}" type="presParOf" srcId="{D61FC280-0DB4-4569-B700-11AAEC7AB515}" destId="{4BE097E9-C7C2-4719-B1F7-05EDD5D0327A}" srcOrd="4" destOrd="0" presId="urn:microsoft.com/office/officeart/2008/layout/LinedList"/>
    <dgm:cxn modelId="{7CC8A64E-8D22-421F-ACF6-480BD97BA2AD}" type="presParOf" srcId="{D61FC280-0DB4-4569-B700-11AAEC7AB515}" destId="{99D74A5D-D341-4EB1-818C-0205E8FFBB85}" srcOrd="5" destOrd="0" presId="urn:microsoft.com/office/officeart/2008/layout/LinedList"/>
    <dgm:cxn modelId="{262C588F-7DAB-485F-B916-611F0B297F0A}" type="presParOf" srcId="{99D74A5D-D341-4EB1-818C-0205E8FFBB85}" destId="{7BD1C21B-0877-4190-8364-9E8F8EE449F2}" srcOrd="0" destOrd="0" presId="urn:microsoft.com/office/officeart/2008/layout/LinedList"/>
    <dgm:cxn modelId="{99875F2F-E552-4629-A163-DD081D6981A1}" type="presParOf" srcId="{99D74A5D-D341-4EB1-818C-0205E8FFBB85}" destId="{3C00AD3F-09E7-4AC6-9339-11AF3BB5DC57}" srcOrd="1" destOrd="0" presId="urn:microsoft.com/office/officeart/2008/layout/LinedList"/>
    <dgm:cxn modelId="{F6F43B8B-816E-4115-8B7C-4148A137B91C}" type="presParOf" srcId="{D61FC280-0DB4-4569-B700-11AAEC7AB515}" destId="{B97C37B3-222A-4393-9736-F6F7EDCA1807}" srcOrd="6" destOrd="0" presId="urn:microsoft.com/office/officeart/2008/layout/LinedList"/>
    <dgm:cxn modelId="{FE3E1C45-9B7F-45B8-984A-7F2AEA377E40}" type="presParOf" srcId="{D61FC280-0DB4-4569-B700-11AAEC7AB515}" destId="{D5FF27DD-55A0-4A9C-9956-48EDF1496706}" srcOrd="7" destOrd="0" presId="urn:microsoft.com/office/officeart/2008/layout/LinedList"/>
    <dgm:cxn modelId="{A9BF41F0-18C3-4837-A32C-1B28FD43D97F}" type="presParOf" srcId="{D5FF27DD-55A0-4A9C-9956-48EDF1496706}" destId="{3F793455-4EC2-448B-A7F4-96F7B4E2BFFA}" srcOrd="0" destOrd="0" presId="urn:microsoft.com/office/officeart/2008/layout/LinedList"/>
    <dgm:cxn modelId="{B8FD1C1D-76B9-4DA1-A069-B628C6AAA108}" type="presParOf" srcId="{D5FF27DD-55A0-4A9C-9956-48EDF1496706}" destId="{DBB2489E-BCDA-4CA3-BC15-95CD26C82C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2EFBE-6D45-44BE-8EF0-3FA1394546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BA0C27-A868-4017-8712-DEC74EE9200E}">
      <dgm:prSet/>
      <dgm:spPr/>
      <dgm:t>
        <a:bodyPr/>
        <a:lstStyle/>
        <a:p>
          <a:pPr>
            <a:lnSpc>
              <a:spcPct val="100000"/>
            </a:lnSpc>
          </a:pPr>
          <a:r>
            <a:rPr lang="en-US"/>
            <a:t>Grouping similar items together.</a:t>
          </a:r>
        </a:p>
      </dgm:t>
    </dgm:pt>
    <dgm:pt modelId="{0D168689-6656-46DE-895C-008A77E7463C}" type="parTrans" cxnId="{B4F73D8C-F986-4FC3-B4FF-D200C5F87532}">
      <dgm:prSet/>
      <dgm:spPr/>
      <dgm:t>
        <a:bodyPr/>
        <a:lstStyle/>
        <a:p>
          <a:endParaRPr lang="en-US"/>
        </a:p>
      </dgm:t>
    </dgm:pt>
    <dgm:pt modelId="{B5B96DC4-E3A8-4AC6-B1F7-095C5FB9DBB5}" type="sibTrans" cxnId="{B4F73D8C-F986-4FC3-B4FF-D200C5F87532}">
      <dgm:prSet/>
      <dgm:spPr/>
      <dgm:t>
        <a:bodyPr/>
        <a:lstStyle/>
        <a:p>
          <a:endParaRPr lang="en-US"/>
        </a:p>
      </dgm:t>
    </dgm:pt>
    <dgm:pt modelId="{1AC52184-191C-4DF0-A6B5-5DDCE722135F}">
      <dgm:prSet/>
      <dgm:spPr/>
      <dgm:t>
        <a:bodyPr/>
        <a:lstStyle/>
        <a:p>
          <a:pPr>
            <a:lnSpc>
              <a:spcPct val="100000"/>
            </a:lnSpc>
          </a:pPr>
          <a:r>
            <a:rPr lang="en-US"/>
            <a:t>Learning to compare items help children later in life with many different academic areas. </a:t>
          </a:r>
        </a:p>
      </dgm:t>
    </dgm:pt>
    <dgm:pt modelId="{E649C6F9-7BEA-4705-80B5-AB29F6C143A7}" type="parTrans" cxnId="{56E630AF-6DE5-40DF-9DE0-D1C6875816BE}">
      <dgm:prSet/>
      <dgm:spPr/>
      <dgm:t>
        <a:bodyPr/>
        <a:lstStyle/>
        <a:p>
          <a:endParaRPr lang="en-US"/>
        </a:p>
      </dgm:t>
    </dgm:pt>
    <dgm:pt modelId="{D524940B-23F2-4D35-91CC-CD0599A61AC7}" type="sibTrans" cxnId="{56E630AF-6DE5-40DF-9DE0-D1C6875816BE}">
      <dgm:prSet/>
      <dgm:spPr/>
      <dgm:t>
        <a:bodyPr/>
        <a:lstStyle/>
        <a:p>
          <a:endParaRPr lang="en-US"/>
        </a:p>
      </dgm:t>
    </dgm:pt>
    <dgm:pt modelId="{067B538C-2E0A-4C06-8CDD-F0C678722C9F}">
      <dgm:prSet/>
      <dgm:spPr/>
      <dgm:t>
        <a:bodyPr/>
        <a:lstStyle/>
        <a:p>
          <a:pPr>
            <a:lnSpc>
              <a:spcPct val="100000"/>
            </a:lnSpc>
          </a:pPr>
          <a:r>
            <a:rPr lang="en-US"/>
            <a:t>Helps them learn the difference between the letter p and the letter d.</a:t>
          </a:r>
        </a:p>
      </dgm:t>
    </dgm:pt>
    <dgm:pt modelId="{D211DA84-CA19-4401-AC32-8CD39C169751}" type="parTrans" cxnId="{56191E43-EAB1-4E7C-8E61-D8426A6E891A}">
      <dgm:prSet/>
      <dgm:spPr/>
      <dgm:t>
        <a:bodyPr/>
        <a:lstStyle/>
        <a:p>
          <a:endParaRPr lang="en-US"/>
        </a:p>
      </dgm:t>
    </dgm:pt>
    <dgm:pt modelId="{F9B7D889-F9CD-4429-8939-249DDF449116}" type="sibTrans" cxnId="{56191E43-EAB1-4E7C-8E61-D8426A6E891A}">
      <dgm:prSet/>
      <dgm:spPr/>
      <dgm:t>
        <a:bodyPr/>
        <a:lstStyle/>
        <a:p>
          <a:endParaRPr lang="en-US"/>
        </a:p>
      </dgm:t>
    </dgm:pt>
    <dgm:pt modelId="{6E9F81C9-4786-45F2-BA37-45EB965A7CBB}" type="pres">
      <dgm:prSet presAssocID="{5AD2EFBE-6D45-44BE-8EF0-3FA1394546B5}" presName="root" presStyleCnt="0">
        <dgm:presLayoutVars>
          <dgm:dir/>
          <dgm:resizeHandles val="exact"/>
        </dgm:presLayoutVars>
      </dgm:prSet>
      <dgm:spPr/>
    </dgm:pt>
    <dgm:pt modelId="{02A226C4-0892-4F0A-9BED-EF54B781250E}" type="pres">
      <dgm:prSet presAssocID="{60BA0C27-A868-4017-8712-DEC74EE9200E}" presName="compNode" presStyleCnt="0"/>
      <dgm:spPr/>
    </dgm:pt>
    <dgm:pt modelId="{603F9CBB-CFEB-4041-BC2A-720D211838C5}" type="pres">
      <dgm:prSet presAssocID="{60BA0C27-A868-4017-8712-DEC74EE9200E}" presName="bgRect" presStyleLbl="bgShp" presStyleIdx="0" presStyleCnt="3" custLinFactNeighborX="32" custLinFactNeighborY="-58820"/>
      <dgm:spPr/>
    </dgm:pt>
    <dgm:pt modelId="{6858AD2C-25B0-4774-855D-BF23D10987CD}" type="pres">
      <dgm:prSet presAssocID="{60BA0C27-A868-4017-8712-DEC74EE920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3D56293E-6F18-4D78-8028-8427EDDEA053}" type="pres">
      <dgm:prSet presAssocID="{60BA0C27-A868-4017-8712-DEC74EE9200E}" presName="spaceRect" presStyleCnt="0"/>
      <dgm:spPr/>
    </dgm:pt>
    <dgm:pt modelId="{6295D0CE-C118-4BC7-9AF2-09020B6465FA}" type="pres">
      <dgm:prSet presAssocID="{60BA0C27-A868-4017-8712-DEC74EE9200E}" presName="parTx" presStyleLbl="revTx" presStyleIdx="0" presStyleCnt="3">
        <dgm:presLayoutVars>
          <dgm:chMax val="0"/>
          <dgm:chPref val="0"/>
        </dgm:presLayoutVars>
      </dgm:prSet>
      <dgm:spPr/>
    </dgm:pt>
    <dgm:pt modelId="{FE7023FC-608F-4747-9C8D-8B8307A4B8A4}" type="pres">
      <dgm:prSet presAssocID="{B5B96DC4-E3A8-4AC6-B1F7-095C5FB9DBB5}" presName="sibTrans" presStyleCnt="0"/>
      <dgm:spPr/>
    </dgm:pt>
    <dgm:pt modelId="{70FD583A-14E4-4B1B-A866-5325D4A61E25}" type="pres">
      <dgm:prSet presAssocID="{1AC52184-191C-4DF0-A6B5-5DDCE722135F}" presName="compNode" presStyleCnt="0"/>
      <dgm:spPr/>
    </dgm:pt>
    <dgm:pt modelId="{C2411819-A0B2-4C77-B22D-42A45D8EA951}" type="pres">
      <dgm:prSet presAssocID="{1AC52184-191C-4DF0-A6B5-5DDCE722135F}" presName="bgRect" presStyleLbl="bgShp" presStyleIdx="1" presStyleCnt="3"/>
      <dgm:spPr/>
    </dgm:pt>
    <dgm:pt modelId="{2174B937-16B3-4157-8EF9-CCDCAA5A2A63}" type="pres">
      <dgm:prSet presAssocID="{1AC52184-191C-4DF0-A6B5-5DDCE72213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CC7DEDF-29AA-4326-B323-5D22B9B45413}" type="pres">
      <dgm:prSet presAssocID="{1AC52184-191C-4DF0-A6B5-5DDCE722135F}" presName="spaceRect" presStyleCnt="0"/>
      <dgm:spPr/>
    </dgm:pt>
    <dgm:pt modelId="{D3C09234-4291-4F98-85CA-F4FB2BF335EF}" type="pres">
      <dgm:prSet presAssocID="{1AC52184-191C-4DF0-A6B5-5DDCE722135F}" presName="parTx" presStyleLbl="revTx" presStyleIdx="1" presStyleCnt="3">
        <dgm:presLayoutVars>
          <dgm:chMax val="0"/>
          <dgm:chPref val="0"/>
        </dgm:presLayoutVars>
      </dgm:prSet>
      <dgm:spPr/>
    </dgm:pt>
    <dgm:pt modelId="{04ED61E0-0238-43D2-BF50-B930897EAD1B}" type="pres">
      <dgm:prSet presAssocID="{D524940B-23F2-4D35-91CC-CD0599A61AC7}" presName="sibTrans" presStyleCnt="0"/>
      <dgm:spPr/>
    </dgm:pt>
    <dgm:pt modelId="{D1A9165D-75F0-4066-A954-1268B5D71C4D}" type="pres">
      <dgm:prSet presAssocID="{067B538C-2E0A-4C06-8CDD-F0C678722C9F}" presName="compNode" presStyleCnt="0"/>
      <dgm:spPr/>
    </dgm:pt>
    <dgm:pt modelId="{BEDE5929-ED76-4F6E-A4DA-B94B29CFC39B}" type="pres">
      <dgm:prSet presAssocID="{067B538C-2E0A-4C06-8CDD-F0C678722C9F}" presName="bgRect" presStyleLbl="bgShp" presStyleIdx="2" presStyleCnt="3"/>
      <dgm:spPr/>
    </dgm:pt>
    <dgm:pt modelId="{A82D84FE-CDB3-42B8-AC63-A367A93804D4}" type="pres">
      <dgm:prSet presAssocID="{067B538C-2E0A-4C06-8CDD-F0C678722C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563FEC81-9729-433D-9157-8D5C888FC0BB}" type="pres">
      <dgm:prSet presAssocID="{067B538C-2E0A-4C06-8CDD-F0C678722C9F}" presName="spaceRect" presStyleCnt="0"/>
      <dgm:spPr/>
    </dgm:pt>
    <dgm:pt modelId="{316C428B-AFC5-46CD-8351-0963422CA76C}" type="pres">
      <dgm:prSet presAssocID="{067B538C-2E0A-4C06-8CDD-F0C678722C9F}" presName="parTx" presStyleLbl="revTx" presStyleIdx="2" presStyleCnt="3">
        <dgm:presLayoutVars>
          <dgm:chMax val="0"/>
          <dgm:chPref val="0"/>
        </dgm:presLayoutVars>
      </dgm:prSet>
      <dgm:spPr/>
    </dgm:pt>
  </dgm:ptLst>
  <dgm:cxnLst>
    <dgm:cxn modelId="{56191E43-EAB1-4E7C-8E61-D8426A6E891A}" srcId="{5AD2EFBE-6D45-44BE-8EF0-3FA1394546B5}" destId="{067B538C-2E0A-4C06-8CDD-F0C678722C9F}" srcOrd="2" destOrd="0" parTransId="{D211DA84-CA19-4401-AC32-8CD39C169751}" sibTransId="{F9B7D889-F9CD-4429-8939-249DDF449116}"/>
    <dgm:cxn modelId="{001AE08A-E557-49AC-95BA-4C3BE8883135}" type="presOf" srcId="{067B538C-2E0A-4C06-8CDD-F0C678722C9F}" destId="{316C428B-AFC5-46CD-8351-0963422CA76C}" srcOrd="0" destOrd="0" presId="urn:microsoft.com/office/officeart/2018/2/layout/IconVerticalSolidList"/>
    <dgm:cxn modelId="{B4F73D8C-F986-4FC3-B4FF-D200C5F87532}" srcId="{5AD2EFBE-6D45-44BE-8EF0-3FA1394546B5}" destId="{60BA0C27-A868-4017-8712-DEC74EE9200E}" srcOrd="0" destOrd="0" parTransId="{0D168689-6656-46DE-895C-008A77E7463C}" sibTransId="{B5B96DC4-E3A8-4AC6-B1F7-095C5FB9DBB5}"/>
    <dgm:cxn modelId="{D1B3E597-5E77-4207-A755-68DA156AC1AA}" type="presOf" srcId="{60BA0C27-A868-4017-8712-DEC74EE9200E}" destId="{6295D0CE-C118-4BC7-9AF2-09020B6465FA}" srcOrd="0" destOrd="0" presId="urn:microsoft.com/office/officeart/2018/2/layout/IconVerticalSolidList"/>
    <dgm:cxn modelId="{56E630AF-6DE5-40DF-9DE0-D1C6875816BE}" srcId="{5AD2EFBE-6D45-44BE-8EF0-3FA1394546B5}" destId="{1AC52184-191C-4DF0-A6B5-5DDCE722135F}" srcOrd="1" destOrd="0" parTransId="{E649C6F9-7BEA-4705-80B5-AB29F6C143A7}" sibTransId="{D524940B-23F2-4D35-91CC-CD0599A61AC7}"/>
    <dgm:cxn modelId="{9816B6F5-49E9-4123-AF37-B8B7C8E4E498}" type="presOf" srcId="{1AC52184-191C-4DF0-A6B5-5DDCE722135F}" destId="{D3C09234-4291-4F98-85CA-F4FB2BF335EF}" srcOrd="0" destOrd="0" presId="urn:microsoft.com/office/officeart/2018/2/layout/IconVerticalSolidList"/>
    <dgm:cxn modelId="{28B4FFFB-69B6-4017-9719-40DFF6F365A2}" type="presOf" srcId="{5AD2EFBE-6D45-44BE-8EF0-3FA1394546B5}" destId="{6E9F81C9-4786-45F2-BA37-45EB965A7CBB}" srcOrd="0" destOrd="0" presId="urn:microsoft.com/office/officeart/2018/2/layout/IconVerticalSolidList"/>
    <dgm:cxn modelId="{A6EE65DC-180E-4640-B28A-13CD44327EED}" type="presParOf" srcId="{6E9F81C9-4786-45F2-BA37-45EB965A7CBB}" destId="{02A226C4-0892-4F0A-9BED-EF54B781250E}" srcOrd="0" destOrd="0" presId="urn:microsoft.com/office/officeart/2018/2/layout/IconVerticalSolidList"/>
    <dgm:cxn modelId="{BE07368D-F715-4520-A4BE-A711AE4094E8}" type="presParOf" srcId="{02A226C4-0892-4F0A-9BED-EF54B781250E}" destId="{603F9CBB-CFEB-4041-BC2A-720D211838C5}" srcOrd="0" destOrd="0" presId="urn:microsoft.com/office/officeart/2018/2/layout/IconVerticalSolidList"/>
    <dgm:cxn modelId="{8CFE8E13-0697-4085-A5A6-D1E2D5F503C8}" type="presParOf" srcId="{02A226C4-0892-4F0A-9BED-EF54B781250E}" destId="{6858AD2C-25B0-4774-855D-BF23D10987CD}" srcOrd="1" destOrd="0" presId="urn:microsoft.com/office/officeart/2018/2/layout/IconVerticalSolidList"/>
    <dgm:cxn modelId="{EAB364AB-1924-4A9B-9063-B3F8CB215677}" type="presParOf" srcId="{02A226C4-0892-4F0A-9BED-EF54B781250E}" destId="{3D56293E-6F18-4D78-8028-8427EDDEA053}" srcOrd="2" destOrd="0" presId="urn:microsoft.com/office/officeart/2018/2/layout/IconVerticalSolidList"/>
    <dgm:cxn modelId="{AF03B173-D716-4235-BB8B-51A48AA1B3E2}" type="presParOf" srcId="{02A226C4-0892-4F0A-9BED-EF54B781250E}" destId="{6295D0CE-C118-4BC7-9AF2-09020B6465FA}" srcOrd="3" destOrd="0" presId="urn:microsoft.com/office/officeart/2018/2/layout/IconVerticalSolidList"/>
    <dgm:cxn modelId="{19C12D7B-59A3-4E05-B100-6B89ED2FC8F2}" type="presParOf" srcId="{6E9F81C9-4786-45F2-BA37-45EB965A7CBB}" destId="{FE7023FC-608F-4747-9C8D-8B8307A4B8A4}" srcOrd="1" destOrd="0" presId="urn:microsoft.com/office/officeart/2018/2/layout/IconVerticalSolidList"/>
    <dgm:cxn modelId="{1D281EE6-FF5B-44EE-B0C9-073F1FBE8DC2}" type="presParOf" srcId="{6E9F81C9-4786-45F2-BA37-45EB965A7CBB}" destId="{70FD583A-14E4-4B1B-A866-5325D4A61E25}" srcOrd="2" destOrd="0" presId="urn:microsoft.com/office/officeart/2018/2/layout/IconVerticalSolidList"/>
    <dgm:cxn modelId="{740359F3-1AAC-4861-A590-A390B250C397}" type="presParOf" srcId="{70FD583A-14E4-4B1B-A866-5325D4A61E25}" destId="{C2411819-A0B2-4C77-B22D-42A45D8EA951}" srcOrd="0" destOrd="0" presId="urn:microsoft.com/office/officeart/2018/2/layout/IconVerticalSolidList"/>
    <dgm:cxn modelId="{70437C85-1BE3-445F-AF68-8257DC249B12}" type="presParOf" srcId="{70FD583A-14E4-4B1B-A866-5325D4A61E25}" destId="{2174B937-16B3-4157-8EF9-CCDCAA5A2A63}" srcOrd="1" destOrd="0" presId="urn:microsoft.com/office/officeart/2018/2/layout/IconVerticalSolidList"/>
    <dgm:cxn modelId="{321A0508-0E82-46B7-9913-A3BC33015B50}" type="presParOf" srcId="{70FD583A-14E4-4B1B-A866-5325D4A61E25}" destId="{1CC7DEDF-29AA-4326-B323-5D22B9B45413}" srcOrd="2" destOrd="0" presId="urn:microsoft.com/office/officeart/2018/2/layout/IconVerticalSolidList"/>
    <dgm:cxn modelId="{78D719D3-27E4-4BE8-A6D7-08222FBF82FF}" type="presParOf" srcId="{70FD583A-14E4-4B1B-A866-5325D4A61E25}" destId="{D3C09234-4291-4F98-85CA-F4FB2BF335EF}" srcOrd="3" destOrd="0" presId="urn:microsoft.com/office/officeart/2018/2/layout/IconVerticalSolidList"/>
    <dgm:cxn modelId="{64927FB0-9CD5-4D1D-BC32-741815123B65}" type="presParOf" srcId="{6E9F81C9-4786-45F2-BA37-45EB965A7CBB}" destId="{04ED61E0-0238-43D2-BF50-B930897EAD1B}" srcOrd="3" destOrd="0" presId="urn:microsoft.com/office/officeart/2018/2/layout/IconVerticalSolidList"/>
    <dgm:cxn modelId="{A151B7A4-E55F-47DA-AF46-9846912A1726}" type="presParOf" srcId="{6E9F81C9-4786-45F2-BA37-45EB965A7CBB}" destId="{D1A9165D-75F0-4066-A954-1268B5D71C4D}" srcOrd="4" destOrd="0" presId="urn:microsoft.com/office/officeart/2018/2/layout/IconVerticalSolidList"/>
    <dgm:cxn modelId="{B751E5F8-C27F-4B22-8502-5E6E26F1B426}" type="presParOf" srcId="{D1A9165D-75F0-4066-A954-1268B5D71C4D}" destId="{BEDE5929-ED76-4F6E-A4DA-B94B29CFC39B}" srcOrd="0" destOrd="0" presId="urn:microsoft.com/office/officeart/2018/2/layout/IconVerticalSolidList"/>
    <dgm:cxn modelId="{B8468DF5-4410-43D0-B63B-F2E2948DAA38}" type="presParOf" srcId="{D1A9165D-75F0-4066-A954-1268B5D71C4D}" destId="{A82D84FE-CDB3-42B8-AC63-A367A93804D4}" srcOrd="1" destOrd="0" presId="urn:microsoft.com/office/officeart/2018/2/layout/IconVerticalSolidList"/>
    <dgm:cxn modelId="{57434689-22DC-4905-9009-D477C68A01C8}" type="presParOf" srcId="{D1A9165D-75F0-4066-A954-1268B5D71C4D}" destId="{563FEC81-9729-433D-9157-8D5C888FC0BB}" srcOrd="2" destOrd="0" presId="urn:microsoft.com/office/officeart/2018/2/layout/IconVerticalSolidList"/>
    <dgm:cxn modelId="{C357C9EC-10BA-4B82-822D-AAF6F8F24EBC}" type="presParOf" srcId="{D1A9165D-75F0-4066-A954-1268B5D71C4D}" destId="{316C428B-AFC5-46CD-8351-0963422CA7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A74E9-103E-4FEB-957B-1DE80EE3E2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0C9B33F-F31C-4756-BA6F-8C7AB04C4A7E}">
      <dgm:prSet/>
      <dgm:spPr/>
      <dgm:t>
        <a:bodyPr/>
        <a:lstStyle/>
        <a:p>
          <a:pPr>
            <a:lnSpc>
              <a:spcPct val="100000"/>
            </a:lnSpc>
          </a:pPr>
          <a:r>
            <a:rPr lang="en-US"/>
            <a:t>Problem Solving</a:t>
          </a:r>
        </a:p>
      </dgm:t>
    </dgm:pt>
    <dgm:pt modelId="{35EE7EBD-716D-4604-91BD-C7A7894B9CB6}" type="parTrans" cxnId="{003519A2-EC6B-4F3B-9584-FD72673AF8F0}">
      <dgm:prSet/>
      <dgm:spPr/>
      <dgm:t>
        <a:bodyPr/>
        <a:lstStyle/>
        <a:p>
          <a:endParaRPr lang="en-US"/>
        </a:p>
      </dgm:t>
    </dgm:pt>
    <dgm:pt modelId="{F30CD9A4-129B-40A8-A95D-361BBF50616D}" type="sibTrans" cxnId="{003519A2-EC6B-4F3B-9584-FD72673AF8F0}">
      <dgm:prSet/>
      <dgm:spPr/>
      <dgm:t>
        <a:bodyPr/>
        <a:lstStyle/>
        <a:p>
          <a:endParaRPr lang="en-US"/>
        </a:p>
      </dgm:t>
    </dgm:pt>
    <dgm:pt modelId="{BB1C571E-A99B-4CD3-8200-C2835B3564D3}">
      <dgm:prSet/>
      <dgm:spPr/>
      <dgm:t>
        <a:bodyPr/>
        <a:lstStyle/>
        <a:p>
          <a:pPr>
            <a:lnSpc>
              <a:spcPct val="100000"/>
            </a:lnSpc>
          </a:pPr>
          <a:r>
            <a:rPr lang="en-US"/>
            <a:t>Orientation in place and time</a:t>
          </a:r>
        </a:p>
      </dgm:t>
    </dgm:pt>
    <dgm:pt modelId="{FC5BB121-2378-40FA-96B4-A0DB227D86EF}" type="parTrans" cxnId="{AEF3B147-4910-4145-8A47-F6838DDCE40A}">
      <dgm:prSet/>
      <dgm:spPr/>
      <dgm:t>
        <a:bodyPr/>
        <a:lstStyle/>
        <a:p>
          <a:endParaRPr lang="en-US"/>
        </a:p>
      </dgm:t>
    </dgm:pt>
    <dgm:pt modelId="{61823A9B-83E1-4D50-B39B-E4B521ED0DD5}" type="sibTrans" cxnId="{AEF3B147-4910-4145-8A47-F6838DDCE40A}">
      <dgm:prSet/>
      <dgm:spPr/>
      <dgm:t>
        <a:bodyPr/>
        <a:lstStyle/>
        <a:p>
          <a:endParaRPr lang="en-US"/>
        </a:p>
      </dgm:t>
    </dgm:pt>
    <dgm:pt modelId="{D4F013FE-80F7-4AAF-A5C5-75F7277F2AE6}">
      <dgm:prSet custT="1"/>
      <dgm:spPr/>
      <dgm:t>
        <a:bodyPr/>
        <a:lstStyle/>
        <a:p>
          <a:pPr>
            <a:lnSpc>
              <a:spcPct val="100000"/>
            </a:lnSpc>
          </a:pPr>
          <a:r>
            <a:rPr lang="en-US" sz="2500" dirty="0"/>
            <a:t>Symbolic thinking- </a:t>
          </a:r>
          <a:r>
            <a:rPr lang="en-US" sz="1800" dirty="0"/>
            <a:t>Research shows that pretend play helps children understand symbolism.</a:t>
          </a:r>
          <a:endParaRPr lang="en-US" sz="2500" dirty="0"/>
        </a:p>
      </dgm:t>
    </dgm:pt>
    <dgm:pt modelId="{88439694-BB62-477C-89B3-417B95DDD131}" type="parTrans" cxnId="{4283E66F-1740-4BF5-BCBC-55D529A54EFD}">
      <dgm:prSet/>
      <dgm:spPr/>
      <dgm:t>
        <a:bodyPr/>
        <a:lstStyle/>
        <a:p>
          <a:endParaRPr lang="en-US"/>
        </a:p>
      </dgm:t>
    </dgm:pt>
    <dgm:pt modelId="{215520CC-9923-4E16-9CA8-A57F1D7D4070}" type="sibTrans" cxnId="{4283E66F-1740-4BF5-BCBC-55D529A54EFD}">
      <dgm:prSet/>
      <dgm:spPr/>
      <dgm:t>
        <a:bodyPr/>
        <a:lstStyle/>
        <a:p>
          <a:endParaRPr lang="en-US"/>
        </a:p>
      </dgm:t>
    </dgm:pt>
    <dgm:pt modelId="{C4F1A190-37A3-44C6-B481-689D83743334}" type="pres">
      <dgm:prSet presAssocID="{CF3A74E9-103E-4FEB-957B-1DE80EE3E264}" presName="root" presStyleCnt="0">
        <dgm:presLayoutVars>
          <dgm:dir/>
          <dgm:resizeHandles val="exact"/>
        </dgm:presLayoutVars>
      </dgm:prSet>
      <dgm:spPr/>
    </dgm:pt>
    <dgm:pt modelId="{1C82780E-6AB2-4212-B920-CD2CD3A64685}" type="pres">
      <dgm:prSet presAssocID="{B0C9B33F-F31C-4756-BA6F-8C7AB04C4A7E}" presName="compNode" presStyleCnt="0"/>
      <dgm:spPr/>
    </dgm:pt>
    <dgm:pt modelId="{FA7477A9-E0B8-44D6-86B8-0070B7C7F911}" type="pres">
      <dgm:prSet presAssocID="{B0C9B33F-F31C-4756-BA6F-8C7AB04C4A7E}" presName="bgRect" presStyleLbl="bgShp" presStyleIdx="0" presStyleCnt="3"/>
      <dgm:spPr/>
    </dgm:pt>
    <dgm:pt modelId="{E557495C-5190-4787-9AB4-197F0C8D7C74}" type="pres">
      <dgm:prSet presAssocID="{B0C9B33F-F31C-4756-BA6F-8C7AB04C4A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EBFA53E9-FF1D-49A0-9E2E-1E167C443B05}" type="pres">
      <dgm:prSet presAssocID="{B0C9B33F-F31C-4756-BA6F-8C7AB04C4A7E}" presName="spaceRect" presStyleCnt="0"/>
      <dgm:spPr/>
    </dgm:pt>
    <dgm:pt modelId="{06D85441-806C-4A73-935C-E2721566356C}" type="pres">
      <dgm:prSet presAssocID="{B0C9B33F-F31C-4756-BA6F-8C7AB04C4A7E}" presName="parTx" presStyleLbl="revTx" presStyleIdx="0" presStyleCnt="3">
        <dgm:presLayoutVars>
          <dgm:chMax val="0"/>
          <dgm:chPref val="0"/>
        </dgm:presLayoutVars>
      </dgm:prSet>
      <dgm:spPr/>
    </dgm:pt>
    <dgm:pt modelId="{D4A8A078-ADC4-41DA-89C3-A790D6925382}" type="pres">
      <dgm:prSet presAssocID="{F30CD9A4-129B-40A8-A95D-361BBF50616D}" presName="sibTrans" presStyleCnt="0"/>
      <dgm:spPr/>
    </dgm:pt>
    <dgm:pt modelId="{7C0D973D-9265-4B4F-9835-DBD7C84A7294}" type="pres">
      <dgm:prSet presAssocID="{BB1C571E-A99B-4CD3-8200-C2835B3564D3}" presName="compNode" presStyleCnt="0"/>
      <dgm:spPr/>
    </dgm:pt>
    <dgm:pt modelId="{BD960073-53C2-4C5E-BE0C-17341DEF6BB2}" type="pres">
      <dgm:prSet presAssocID="{BB1C571E-A99B-4CD3-8200-C2835B3564D3}" presName="bgRect" presStyleLbl="bgShp" presStyleIdx="1" presStyleCnt="3"/>
      <dgm:spPr/>
    </dgm:pt>
    <dgm:pt modelId="{1CEB5E5A-1506-4EA5-B4F0-DD567AD13AC1}" type="pres">
      <dgm:prSet presAssocID="{BB1C571E-A99B-4CD3-8200-C2835B3564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ass"/>
        </a:ext>
      </dgm:extLst>
    </dgm:pt>
    <dgm:pt modelId="{1C7B4D23-B0AB-4D51-9E15-7DE42681A72F}" type="pres">
      <dgm:prSet presAssocID="{BB1C571E-A99B-4CD3-8200-C2835B3564D3}" presName="spaceRect" presStyleCnt="0"/>
      <dgm:spPr/>
    </dgm:pt>
    <dgm:pt modelId="{7BAAEA4F-4F03-4AD7-A983-3915869BE074}" type="pres">
      <dgm:prSet presAssocID="{BB1C571E-A99B-4CD3-8200-C2835B3564D3}" presName="parTx" presStyleLbl="revTx" presStyleIdx="1" presStyleCnt="3">
        <dgm:presLayoutVars>
          <dgm:chMax val="0"/>
          <dgm:chPref val="0"/>
        </dgm:presLayoutVars>
      </dgm:prSet>
      <dgm:spPr/>
    </dgm:pt>
    <dgm:pt modelId="{938C3466-0D02-481D-9CCC-A26AB90A8579}" type="pres">
      <dgm:prSet presAssocID="{61823A9B-83E1-4D50-B39B-E4B521ED0DD5}" presName="sibTrans" presStyleCnt="0"/>
      <dgm:spPr/>
    </dgm:pt>
    <dgm:pt modelId="{DA2FB81E-0416-4501-AB24-FD8FB96455FC}" type="pres">
      <dgm:prSet presAssocID="{D4F013FE-80F7-4AAF-A5C5-75F7277F2AE6}" presName="compNode" presStyleCnt="0"/>
      <dgm:spPr/>
    </dgm:pt>
    <dgm:pt modelId="{342F0F7C-00BF-4503-9A94-329B8AC7E1D2}" type="pres">
      <dgm:prSet presAssocID="{D4F013FE-80F7-4AAF-A5C5-75F7277F2AE6}" presName="bgRect" presStyleLbl="bgShp" presStyleIdx="2" presStyleCnt="3"/>
      <dgm:spPr/>
    </dgm:pt>
    <dgm:pt modelId="{F0DFD798-F4D0-4F62-9292-67A0D2E320EB}" type="pres">
      <dgm:prSet presAssocID="{D4F013FE-80F7-4AAF-A5C5-75F7277F2A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898578FE-CED8-414F-AD36-FB495E61DB06}" type="pres">
      <dgm:prSet presAssocID="{D4F013FE-80F7-4AAF-A5C5-75F7277F2AE6}" presName="spaceRect" presStyleCnt="0"/>
      <dgm:spPr/>
    </dgm:pt>
    <dgm:pt modelId="{4C319286-F406-420B-B171-BE9BA33A7D09}" type="pres">
      <dgm:prSet presAssocID="{D4F013FE-80F7-4AAF-A5C5-75F7277F2AE6}" presName="parTx" presStyleLbl="revTx" presStyleIdx="2" presStyleCnt="3" custScaleX="106085">
        <dgm:presLayoutVars>
          <dgm:chMax val="0"/>
          <dgm:chPref val="0"/>
        </dgm:presLayoutVars>
      </dgm:prSet>
      <dgm:spPr/>
    </dgm:pt>
  </dgm:ptLst>
  <dgm:cxnLst>
    <dgm:cxn modelId="{9B531900-B274-4C1B-BC7D-8A0C6000B734}" type="presOf" srcId="{B0C9B33F-F31C-4756-BA6F-8C7AB04C4A7E}" destId="{06D85441-806C-4A73-935C-E2721566356C}" srcOrd="0" destOrd="0" presId="urn:microsoft.com/office/officeart/2018/2/layout/IconVerticalSolidList"/>
    <dgm:cxn modelId="{381E5A40-49AB-4F99-8AF9-2264A7CABECF}" type="presOf" srcId="{CF3A74E9-103E-4FEB-957B-1DE80EE3E264}" destId="{C4F1A190-37A3-44C6-B481-689D83743334}" srcOrd="0" destOrd="0" presId="urn:microsoft.com/office/officeart/2018/2/layout/IconVerticalSolidList"/>
    <dgm:cxn modelId="{AEF3B147-4910-4145-8A47-F6838DDCE40A}" srcId="{CF3A74E9-103E-4FEB-957B-1DE80EE3E264}" destId="{BB1C571E-A99B-4CD3-8200-C2835B3564D3}" srcOrd="1" destOrd="0" parTransId="{FC5BB121-2378-40FA-96B4-A0DB227D86EF}" sibTransId="{61823A9B-83E1-4D50-B39B-E4B521ED0DD5}"/>
    <dgm:cxn modelId="{4283E66F-1740-4BF5-BCBC-55D529A54EFD}" srcId="{CF3A74E9-103E-4FEB-957B-1DE80EE3E264}" destId="{D4F013FE-80F7-4AAF-A5C5-75F7277F2AE6}" srcOrd="2" destOrd="0" parTransId="{88439694-BB62-477C-89B3-417B95DDD131}" sibTransId="{215520CC-9923-4E16-9CA8-A57F1D7D4070}"/>
    <dgm:cxn modelId="{003519A2-EC6B-4F3B-9584-FD72673AF8F0}" srcId="{CF3A74E9-103E-4FEB-957B-1DE80EE3E264}" destId="{B0C9B33F-F31C-4756-BA6F-8C7AB04C4A7E}" srcOrd="0" destOrd="0" parTransId="{35EE7EBD-716D-4604-91BD-C7A7894B9CB6}" sibTransId="{F30CD9A4-129B-40A8-A95D-361BBF50616D}"/>
    <dgm:cxn modelId="{C5CFFCC6-8FC1-4855-8E6E-638DA2AF47BC}" type="presOf" srcId="{D4F013FE-80F7-4AAF-A5C5-75F7277F2AE6}" destId="{4C319286-F406-420B-B171-BE9BA33A7D09}" srcOrd="0" destOrd="0" presId="urn:microsoft.com/office/officeart/2018/2/layout/IconVerticalSolidList"/>
    <dgm:cxn modelId="{AF7603E5-844A-4A39-9662-6B75DE3DC2D1}" type="presOf" srcId="{BB1C571E-A99B-4CD3-8200-C2835B3564D3}" destId="{7BAAEA4F-4F03-4AD7-A983-3915869BE074}" srcOrd="0" destOrd="0" presId="urn:microsoft.com/office/officeart/2018/2/layout/IconVerticalSolidList"/>
    <dgm:cxn modelId="{3F8B6A3B-3291-43E8-BD48-2A400C4DD475}" type="presParOf" srcId="{C4F1A190-37A3-44C6-B481-689D83743334}" destId="{1C82780E-6AB2-4212-B920-CD2CD3A64685}" srcOrd="0" destOrd="0" presId="urn:microsoft.com/office/officeart/2018/2/layout/IconVerticalSolidList"/>
    <dgm:cxn modelId="{1BB61F67-A436-4593-9004-23DC4CD2AE05}" type="presParOf" srcId="{1C82780E-6AB2-4212-B920-CD2CD3A64685}" destId="{FA7477A9-E0B8-44D6-86B8-0070B7C7F911}" srcOrd="0" destOrd="0" presId="urn:microsoft.com/office/officeart/2018/2/layout/IconVerticalSolidList"/>
    <dgm:cxn modelId="{BAC5D055-0598-41AD-B6D5-9C4DBAAEBC53}" type="presParOf" srcId="{1C82780E-6AB2-4212-B920-CD2CD3A64685}" destId="{E557495C-5190-4787-9AB4-197F0C8D7C74}" srcOrd="1" destOrd="0" presId="urn:microsoft.com/office/officeart/2018/2/layout/IconVerticalSolidList"/>
    <dgm:cxn modelId="{3030E9FE-4F68-400B-82CC-BFBDD7BAE642}" type="presParOf" srcId="{1C82780E-6AB2-4212-B920-CD2CD3A64685}" destId="{EBFA53E9-FF1D-49A0-9E2E-1E167C443B05}" srcOrd="2" destOrd="0" presId="urn:microsoft.com/office/officeart/2018/2/layout/IconVerticalSolidList"/>
    <dgm:cxn modelId="{A6B7DEFD-909D-4F50-A3C8-59B57F2FE16E}" type="presParOf" srcId="{1C82780E-6AB2-4212-B920-CD2CD3A64685}" destId="{06D85441-806C-4A73-935C-E2721566356C}" srcOrd="3" destOrd="0" presId="urn:microsoft.com/office/officeart/2018/2/layout/IconVerticalSolidList"/>
    <dgm:cxn modelId="{01D0D29D-0127-4981-9FE3-DDAD2A6188A0}" type="presParOf" srcId="{C4F1A190-37A3-44C6-B481-689D83743334}" destId="{D4A8A078-ADC4-41DA-89C3-A790D6925382}" srcOrd="1" destOrd="0" presId="urn:microsoft.com/office/officeart/2018/2/layout/IconVerticalSolidList"/>
    <dgm:cxn modelId="{FA464BB5-5AC7-4AB5-AA88-CA4D26616AD8}" type="presParOf" srcId="{C4F1A190-37A3-44C6-B481-689D83743334}" destId="{7C0D973D-9265-4B4F-9835-DBD7C84A7294}" srcOrd="2" destOrd="0" presId="urn:microsoft.com/office/officeart/2018/2/layout/IconVerticalSolidList"/>
    <dgm:cxn modelId="{0E7472DF-4053-4007-9402-4385D8A15874}" type="presParOf" srcId="{7C0D973D-9265-4B4F-9835-DBD7C84A7294}" destId="{BD960073-53C2-4C5E-BE0C-17341DEF6BB2}" srcOrd="0" destOrd="0" presId="urn:microsoft.com/office/officeart/2018/2/layout/IconVerticalSolidList"/>
    <dgm:cxn modelId="{D81C7F6D-EF95-46E5-ACB0-DC4788AE40B6}" type="presParOf" srcId="{7C0D973D-9265-4B4F-9835-DBD7C84A7294}" destId="{1CEB5E5A-1506-4EA5-B4F0-DD567AD13AC1}" srcOrd="1" destOrd="0" presId="urn:microsoft.com/office/officeart/2018/2/layout/IconVerticalSolidList"/>
    <dgm:cxn modelId="{6D3E0B74-8FFE-4B90-95D2-10AF7D8E0ECD}" type="presParOf" srcId="{7C0D973D-9265-4B4F-9835-DBD7C84A7294}" destId="{1C7B4D23-B0AB-4D51-9E15-7DE42681A72F}" srcOrd="2" destOrd="0" presId="urn:microsoft.com/office/officeart/2018/2/layout/IconVerticalSolidList"/>
    <dgm:cxn modelId="{B37917DF-5980-4B47-8A51-FF678D779143}" type="presParOf" srcId="{7C0D973D-9265-4B4F-9835-DBD7C84A7294}" destId="{7BAAEA4F-4F03-4AD7-A983-3915869BE074}" srcOrd="3" destOrd="0" presId="urn:microsoft.com/office/officeart/2018/2/layout/IconVerticalSolidList"/>
    <dgm:cxn modelId="{83002B57-497F-41D5-A9E4-E353C0C2B017}" type="presParOf" srcId="{C4F1A190-37A3-44C6-B481-689D83743334}" destId="{938C3466-0D02-481D-9CCC-A26AB90A8579}" srcOrd="3" destOrd="0" presId="urn:microsoft.com/office/officeart/2018/2/layout/IconVerticalSolidList"/>
    <dgm:cxn modelId="{7AF4D04A-FB5C-4236-84AD-3ED1A7EEFF2B}" type="presParOf" srcId="{C4F1A190-37A3-44C6-B481-689D83743334}" destId="{DA2FB81E-0416-4501-AB24-FD8FB96455FC}" srcOrd="4" destOrd="0" presId="urn:microsoft.com/office/officeart/2018/2/layout/IconVerticalSolidList"/>
    <dgm:cxn modelId="{BBDDC8F0-8AC1-4553-A918-5A43A0A0868C}" type="presParOf" srcId="{DA2FB81E-0416-4501-AB24-FD8FB96455FC}" destId="{342F0F7C-00BF-4503-9A94-329B8AC7E1D2}" srcOrd="0" destOrd="0" presId="urn:microsoft.com/office/officeart/2018/2/layout/IconVerticalSolidList"/>
    <dgm:cxn modelId="{DE7915D9-1B79-4889-A05D-778C647D00D9}" type="presParOf" srcId="{DA2FB81E-0416-4501-AB24-FD8FB96455FC}" destId="{F0DFD798-F4D0-4F62-9292-67A0D2E320EB}" srcOrd="1" destOrd="0" presId="urn:microsoft.com/office/officeart/2018/2/layout/IconVerticalSolidList"/>
    <dgm:cxn modelId="{AE074C29-77D8-4F32-855A-C0B78448EEB9}" type="presParOf" srcId="{DA2FB81E-0416-4501-AB24-FD8FB96455FC}" destId="{898578FE-CED8-414F-AD36-FB495E61DB06}" srcOrd="2" destOrd="0" presId="urn:microsoft.com/office/officeart/2018/2/layout/IconVerticalSolidList"/>
    <dgm:cxn modelId="{647085E1-3E57-4695-BE2C-D87822400085}" type="presParOf" srcId="{DA2FB81E-0416-4501-AB24-FD8FB96455FC}" destId="{4C319286-F406-420B-B171-BE9BA33A7D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EF122-07C5-42B7-991C-8050AF4FC86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7F73AD3-7104-4783-81B9-79D1BA176811}">
      <dgm:prSet/>
      <dgm:spPr/>
      <dgm:t>
        <a:bodyPr/>
        <a:lstStyle/>
        <a:p>
          <a:r>
            <a:rPr lang="en-US" dirty="0"/>
            <a:t>Group 1</a:t>
          </a:r>
        </a:p>
        <a:p>
          <a:r>
            <a:rPr lang="en-US" dirty="0"/>
            <a:t>What are some activities from PAT that support number concepts?</a:t>
          </a:r>
        </a:p>
      </dgm:t>
    </dgm:pt>
    <dgm:pt modelId="{0EA8B1CD-FD95-4DE7-844E-B0A62D851DEB}" type="parTrans" cxnId="{F6E7EF9F-DC83-43D1-A59C-C35C5C013FAF}">
      <dgm:prSet/>
      <dgm:spPr/>
      <dgm:t>
        <a:bodyPr/>
        <a:lstStyle/>
        <a:p>
          <a:endParaRPr lang="en-US"/>
        </a:p>
      </dgm:t>
    </dgm:pt>
    <dgm:pt modelId="{672456E2-C316-4C04-9736-1C128F63B19A}" type="sibTrans" cxnId="{F6E7EF9F-DC83-43D1-A59C-C35C5C013FAF}">
      <dgm:prSet/>
      <dgm:spPr/>
      <dgm:t>
        <a:bodyPr/>
        <a:lstStyle/>
        <a:p>
          <a:endParaRPr lang="en-US"/>
        </a:p>
      </dgm:t>
    </dgm:pt>
    <dgm:pt modelId="{9C4DB52C-3916-439E-8A67-CBF03ED1A1B1}">
      <dgm:prSet/>
      <dgm:spPr/>
      <dgm:t>
        <a:bodyPr/>
        <a:lstStyle/>
        <a:p>
          <a:r>
            <a:rPr lang="en-US" dirty="0"/>
            <a:t>Group 2</a:t>
          </a:r>
        </a:p>
        <a:p>
          <a:r>
            <a:rPr lang="en-US" dirty="0"/>
            <a:t>What are some activities that you can suggest to parents that promote number and counting awareness throughout their daily routines?</a:t>
          </a:r>
        </a:p>
      </dgm:t>
    </dgm:pt>
    <dgm:pt modelId="{01283367-9306-4953-A2AC-7B5ECE2E385C}" type="parTrans" cxnId="{5A559053-F066-4127-82A8-F021C3C13200}">
      <dgm:prSet/>
      <dgm:spPr/>
      <dgm:t>
        <a:bodyPr/>
        <a:lstStyle/>
        <a:p>
          <a:endParaRPr lang="en-US"/>
        </a:p>
      </dgm:t>
    </dgm:pt>
    <dgm:pt modelId="{EB3A63CD-7F25-4E62-AC99-06DF7CC6D2B6}" type="sibTrans" cxnId="{5A559053-F066-4127-82A8-F021C3C13200}">
      <dgm:prSet/>
      <dgm:spPr/>
      <dgm:t>
        <a:bodyPr/>
        <a:lstStyle/>
        <a:p>
          <a:endParaRPr lang="en-US"/>
        </a:p>
      </dgm:t>
    </dgm:pt>
    <dgm:pt modelId="{CD3F1B20-7E07-4FE1-806E-12051A7DD916}" type="pres">
      <dgm:prSet presAssocID="{BDEEF122-07C5-42B7-991C-8050AF4FC868}" presName="hierChild1" presStyleCnt="0">
        <dgm:presLayoutVars>
          <dgm:chPref val="1"/>
          <dgm:dir/>
          <dgm:animOne val="branch"/>
          <dgm:animLvl val="lvl"/>
          <dgm:resizeHandles/>
        </dgm:presLayoutVars>
      </dgm:prSet>
      <dgm:spPr/>
    </dgm:pt>
    <dgm:pt modelId="{B17FBBEE-E79B-40AE-9CA7-A07202A5AAA9}" type="pres">
      <dgm:prSet presAssocID="{87F73AD3-7104-4783-81B9-79D1BA176811}" presName="hierRoot1" presStyleCnt="0"/>
      <dgm:spPr/>
    </dgm:pt>
    <dgm:pt modelId="{E7D08ED1-5B70-44C6-A9F8-A481E2625959}" type="pres">
      <dgm:prSet presAssocID="{87F73AD3-7104-4783-81B9-79D1BA176811}" presName="composite" presStyleCnt="0"/>
      <dgm:spPr/>
    </dgm:pt>
    <dgm:pt modelId="{C0DF9ED2-6682-443D-8BCE-1A54CABEE357}" type="pres">
      <dgm:prSet presAssocID="{87F73AD3-7104-4783-81B9-79D1BA176811}" presName="background" presStyleLbl="node0" presStyleIdx="0" presStyleCnt="2"/>
      <dgm:spPr/>
    </dgm:pt>
    <dgm:pt modelId="{B4830D31-05F9-442A-8B83-99380410178C}" type="pres">
      <dgm:prSet presAssocID="{87F73AD3-7104-4783-81B9-79D1BA176811}" presName="text" presStyleLbl="fgAcc0" presStyleIdx="0" presStyleCnt="2">
        <dgm:presLayoutVars>
          <dgm:chPref val="3"/>
        </dgm:presLayoutVars>
      </dgm:prSet>
      <dgm:spPr/>
    </dgm:pt>
    <dgm:pt modelId="{BA96C5F7-A554-4FA8-98D8-9E14376FC765}" type="pres">
      <dgm:prSet presAssocID="{87F73AD3-7104-4783-81B9-79D1BA176811}" presName="hierChild2" presStyleCnt="0"/>
      <dgm:spPr/>
    </dgm:pt>
    <dgm:pt modelId="{F9DC6775-0A0B-4021-B8A3-E2DB1688049A}" type="pres">
      <dgm:prSet presAssocID="{9C4DB52C-3916-439E-8A67-CBF03ED1A1B1}" presName="hierRoot1" presStyleCnt="0"/>
      <dgm:spPr/>
    </dgm:pt>
    <dgm:pt modelId="{8C4FFC90-E47F-4393-AF3F-F8874EB07015}" type="pres">
      <dgm:prSet presAssocID="{9C4DB52C-3916-439E-8A67-CBF03ED1A1B1}" presName="composite" presStyleCnt="0"/>
      <dgm:spPr/>
    </dgm:pt>
    <dgm:pt modelId="{A599E45C-042F-448B-9455-92D632ED9A6B}" type="pres">
      <dgm:prSet presAssocID="{9C4DB52C-3916-439E-8A67-CBF03ED1A1B1}" presName="background" presStyleLbl="node0" presStyleIdx="1" presStyleCnt="2"/>
      <dgm:spPr/>
    </dgm:pt>
    <dgm:pt modelId="{3943DD1B-6D33-402B-910F-1989A724C1A6}" type="pres">
      <dgm:prSet presAssocID="{9C4DB52C-3916-439E-8A67-CBF03ED1A1B1}" presName="text" presStyleLbl="fgAcc0" presStyleIdx="1" presStyleCnt="2" custLinFactNeighborX="-45" custLinFactNeighborY="-751">
        <dgm:presLayoutVars>
          <dgm:chPref val="3"/>
        </dgm:presLayoutVars>
      </dgm:prSet>
      <dgm:spPr/>
    </dgm:pt>
    <dgm:pt modelId="{01B20303-E3F9-4F62-BF6C-6B90EE4EFFC9}" type="pres">
      <dgm:prSet presAssocID="{9C4DB52C-3916-439E-8A67-CBF03ED1A1B1}" presName="hierChild2" presStyleCnt="0"/>
      <dgm:spPr/>
    </dgm:pt>
  </dgm:ptLst>
  <dgm:cxnLst>
    <dgm:cxn modelId="{609C520F-9073-48B4-AAB1-D83E4B2D026F}" type="presOf" srcId="{9C4DB52C-3916-439E-8A67-CBF03ED1A1B1}" destId="{3943DD1B-6D33-402B-910F-1989A724C1A6}" srcOrd="0" destOrd="0" presId="urn:microsoft.com/office/officeart/2005/8/layout/hierarchy1"/>
    <dgm:cxn modelId="{9EED1F12-9F08-4276-8EE5-190417FE268E}" type="presOf" srcId="{BDEEF122-07C5-42B7-991C-8050AF4FC868}" destId="{CD3F1B20-7E07-4FE1-806E-12051A7DD916}" srcOrd="0" destOrd="0" presId="urn:microsoft.com/office/officeart/2005/8/layout/hierarchy1"/>
    <dgm:cxn modelId="{5A559053-F066-4127-82A8-F021C3C13200}" srcId="{BDEEF122-07C5-42B7-991C-8050AF4FC868}" destId="{9C4DB52C-3916-439E-8A67-CBF03ED1A1B1}" srcOrd="1" destOrd="0" parTransId="{01283367-9306-4953-A2AC-7B5ECE2E385C}" sibTransId="{EB3A63CD-7F25-4E62-AC99-06DF7CC6D2B6}"/>
    <dgm:cxn modelId="{F6E7EF9F-DC83-43D1-A59C-C35C5C013FAF}" srcId="{BDEEF122-07C5-42B7-991C-8050AF4FC868}" destId="{87F73AD3-7104-4783-81B9-79D1BA176811}" srcOrd="0" destOrd="0" parTransId="{0EA8B1CD-FD95-4DE7-844E-B0A62D851DEB}" sibTransId="{672456E2-C316-4C04-9736-1C128F63B19A}"/>
    <dgm:cxn modelId="{36BB1FD4-42F9-4ABC-A98C-2A6DC51E7E7A}" type="presOf" srcId="{87F73AD3-7104-4783-81B9-79D1BA176811}" destId="{B4830D31-05F9-442A-8B83-99380410178C}" srcOrd="0" destOrd="0" presId="urn:microsoft.com/office/officeart/2005/8/layout/hierarchy1"/>
    <dgm:cxn modelId="{8EB046CC-D4D2-47EB-A155-FCAE8EEC522A}" type="presParOf" srcId="{CD3F1B20-7E07-4FE1-806E-12051A7DD916}" destId="{B17FBBEE-E79B-40AE-9CA7-A07202A5AAA9}" srcOrd="0" destOrd="0" presId="urn:microsoft.com/office/officeart/2005/8/layout/hierarchy1"/>
    <dgm:cxn modelId="{A9A92F79-0B3E-437B-8E02-6038CEB9D16E}" type="presParOf" srcId="{B17FBBEE-E79B-40AE-9CA7-A07202A5AAA9}" destId="{E7D08ED1-5B70-44C6-A9F8-A481E2625959}" srcOrd="0" destOrd="0" presId="urn:microsoft.com/office/officeart/2005/8/layout/hierarchy1"/>
    <dgm:cxn modelId="{D43E61F1-3CB7-4F07-AB02-CE29F569C44E}" type="presParOf" srcId="{E7D08ED1-5B70-44C6-A9F8-A481E2625959}" destId="{C0DF9ED2-6682-443D-8BCE-1A54CABEE357}" srcOrd="0" destOrd="0" presId="urn:microsoft.com/office/officeart/2005/8/layout/hierarchy1"/>
    <dgm:cxn modelId="{693EC644-951A-4C9E-B065-FA42B90A20D1}" type="presParOf" srcId="{E7D08ED1-5B70-44C6-A9F8-A481E2625959}" destId="{B4830D31-05F9-442A-8B83-99380410178C}" srcOrd="1" destOrd="0" presId="urn:microsoft.com/office/officeart/2005/8/layout/hierarchy1"/>
    <dgm:cxn modelId="{07CCEC17-1CAF-40EB-9711-5E1EE76802A2}" type="presParOf" srcId="{B17FBBEE-E79B-40AE-9CA7-A07202A5AAA9}" destId="{BA96C5F7-A554-4FA8-98D8-9E14376FC765}" srcOrd="1" destOrd="0" presId="urn:microsoft.com/office/officeart/2005/8/layout/hierarchy1"/>
    <dgm:cxn modelId="{EF71B97F-43C4-426C-B773-8648B3AF9C82}" type="presParOf" srcId="{CD3F1B20-7E07-4FE1-806E-12051A7DD916}" destId="{F9DC6775-0A0B-4021-B8A3-E2DB1688049A}" srcOrd="1" destOrd="0" presId="urn:microsoft.com/office/officeart/2005/8/layout/hierarchy1"/>
    <dgm:cxn modelId="{42B46CD1-F56B-4972-BC7F-7ADD7921D610}" type="presParOf" srcId="{F9DC6775-0A0B-4021-B8A3-E2DB1688049A}" destId="{8C4FFC90-E47F-4393-AF3F-F8874EB07015}" srcOrd="0" destOrd="0" presId="urn:microsoft.com/office/officeart/2005/8/layout/hierarchy1"/>
    <dgm:cxn modelId="{7213A5FC-D7C8-4EC4-8A63-04F104F1837F}" type="presParOf" srcId="{8C4FFC90-E47F-4393-AF3F-F8874EB07015}" destId="{A599E45C-042F-448B-9455-92D632ED9A6B}" srcOrd="0" destOrd="0" presId="urn:microsoft.com/office/officeart/2005/8/layout/hierarchy1"/>
    <dgm:cxn modelId="{3946560A-549A-4D3F-8C1C-5755EB1A294E}" type="presParOf" srcId="{8C4FFC90-E47F-4393-AF3F-F8874EB07015}" destId="{3943DD1B-6D33-402B-910F-1989A724C1A6}" srcOrd="1" destOrd="0" presId="urn:microsoft.com/office/officeart/2005/8/layout/hierarchy1"/>
    <dgm:cxn modelId="{BAA7BFFB-F245-4CE2-A679-5CCC0F89759B}" type="presParOf" srcId="{F9DC6775-0A0B-4021-B8A3-E2DB1688049A}" destId="{01B20303-E3F9-4F62-BF6C-6B90EE4EFFC9}"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C05BF-E99E-45A3-B7DF-785FDFFB8373}">
      <dsp:nvSpPr>
        <dsp:cNvPr id="0" name=""/>
        <dsp:cNvSpPr/>
      </dsp:nvSpPr>
      <dsp:spPr>
        <a:xfrm>
          <a:off x="0" y="0"/>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5426D-1B31-45CB-8240-CDB86BFDFAD2}">
      <dsp:nvSpPr>
        <dsp:cNvPr id="0" name=""/>
        <dsp:cNvSpPr/>
      </dsp:nvSpPr>
      <dsp:spPr>
        <a:xfrm>
          <a:off x="0" y="0"/>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Introductions</a:t>
          </a:r>
        </a:p>
      </dsp:txBody>
      <dsp:txXfrm>
        <a:off x="0" y="0"/>
        <a:ext cx="10058399" cy="904461"/>
      </dsp:txXfrm>
    </dsp:sp>
    <dsp:sp modelId="{5236CB7A-AB5F-4ECE-AD00-BBBA710B3D7B}">
      <dsp:nvSpPr>
        <dsp:cNvPr id="0" name=""/>
        <dsp:cNvSpPr/>
      </dsp:nvSpPr>
      <dsp:spPr>
        <a:xfrm>
          <a:off x="0" y="904461"/>
          <a:ext cx="100583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CB8EB-A510-4264-88DC-1C47612532B1}">
      <dsp:nvSpPr>
        <dsp:cNvPr id="0" name=""/>
        <dsp:cNvSpPr/>
      </dsp:nvSpPr>
      <dsp:spPr>
        <a:xfrm>
          <a:off x="0" y="904461"/>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School Readiness Goal</a:t>
          </a:r>
        </a:p>
      </dsp:txBody>
      <dsp:txXfrm>
        <a:off x="0" y="904461"/>
        <a:ext cx="10058399" cy="904461"/>
      </dsp:txXfrm>
    </dsp:sp>
    <dsp:sp modelId="{4BE097E9-C7C2-4719-B1F7-05EDD5D0327A}">
      <dsp:nvSpPr>
        <dsp:cNvPr id="0" name=""/>
        <dsp:cNvSpPr/>
      </dsp:nvSpPr>
      <dsp:spPr>
        <a:xfrm>
          <a:off x="0" y="1808922"/>
          <a:ext cx="1005839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1C21B-0877-4190-8364-9E8F8EE449F2}">
      <dsp:nvSpPr>
        <dsp:cNvPr id="0" name=""/>
        <dsp:cNvSpPr/>
      </dsp:nvSpPr>
      <dsp:spPr>
        <a:xfrm>
          <a:off x="0" y="1808922"/>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Math Concepts</a:t>
          </a:r>
        </a:p>
      </dsp:txBody>
      <dsp:txXfrm>
        <a:off x="0" y="1808922"/>
        <a:ext cx="10058399" cy="904461"/>
      </dsp:txXfrm>
    </dsp:sp>
    <dsp:sp modelId="{B97C37B3-222A-4393-9736-F6F7EDCA1807}">
      <dsp:nvSpPr>
        <dsp:cNvPr id="0" name=""/>
        <dsp:cNvSpPr/>
      </dsp:nvSpPr>
      <dsp:spPr>
        <a:xfrm>
          <a:off x="0" y="2713383"/>
          <a:ext cx="100583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93455-4EC2-448B-A7F4-96F7B4E2BFFA}">
      <dsp:nvSpPr>
        <dsp:cNvPr id="0" name=""/>
        <dsp:cNvSpPr/>
      </dsp:nvSpPr>
      <dsp:spPr>
        <a:xfrm>
          <a:off x="0" y="2713383"/>
          <a:ext cx="10058399"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Group Discussion</a:t>
          </a:r>
        </a:p>
      </dsp:txBody>
      <dsp:txXfrm>
        <a:off x="0" y="2713383"/>
        <a:ext cx="10058399" cy="90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F9CBB-CFEB-4041-BC2A-720D211838C5}">
      <dsp:nvSpPr>
        <dsp:cNvPr id="0" name=""/>
        <dsp:cNvSpPr/>
      </dsp:nvSpPr>
      <dsp:spPr>
        <a:xfrm>
          <a:off x="0" y="0"/>
          <a:ext cx="4754880" cy="1136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8AD2C-25B0-4774-855D-BF23D10987CD}">
      <dsp:nvSpPr>
        <dsp:cNvPr id="0" name=""/>
        <dsp:cNvSpPr/>
      </dsp:nvSpPr>
      <dsp:spPr>
        <a:xfrm>
          <a:off x="343697" y="256128"/>
          <a:ext cx="624905" cy="624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5D0CE-C118-4BC7-9AF2-09020B6465FA}">
      <dsp:nvSpPr>
        <dsp:cNvPr id="0" name=""/>
        <dsp:cNvSpPr/>
      </dsp:nvSpPr>
      <dsp:spPr>
        <a:xfrm>
          <a:off x="1312300" y="485"/>
          <a:ext cx="3442579" cy="113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47" tIns="120247" rIns="120247" bIns="120247" numCol="1" spcCol="1270" anchor="ctr" anchorCtr="0">
          <a:noAutofit/>
        </a:bodyPr>
        <a:lstStyle/>
        <a:p>
          <a:pPr marL="0" lvl="0" indent="0" algn="l" defTabSz="755650">
            <a:lnSpc>
              <a:spcPct val="100000"/>
            </a:lnSpc>
            <a:spcBef>
              <a:spcPct val="0"/>
            </a:spcBef>
            <a:spcAft>
              <a:spcPct val="35000"/>
            </a:spcAft>
            <a:buNone/>
          </a:pPr>
          <a:r>
            <a:rPr lang="en-US" sz="1700" kern="1200"/>
            <a:t>Grouping similar items together.</a:t>
          </a:r>
        </a:p>
      </dsp:txBody>
      <dsp:txXfrm>
        <a:off x="1312300" y="485"/>
        <a:ext cx="3442579" cy="1136191"/>
      </dsp:txXfrm>
    </dsp:sp>
    <dsp:sp modelId="{C2411819-A0B2-4C77-B22D-42A45D8EA951}">
      <dsp:nvSpPr>
        <dsp:cNvPr id="0" name=""/>
        <dsp:cNvSpPr/>
      </dsp:nvSpPr>
      <dsp:spPr>
        <a:xfrm>
          <a:off x="0" y="1420724"/>
          <a:ext cx="4754880" cy="1136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4B937-16B3-4157-8EF9-CCDCAA5A2A63}">
      <dsp:nvSpPr>
        <dsp:cNvPr id="0" name=""/>
        <dsp:cNvSpPr/>
      </dsp:nvSpPr>
      <dsp:spPr>
        <a:xfrm>
          <a:off x="343697" y="1676367"/>
          <a:ext cx="624905" cy="624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09234-4291-4F98-85CA-F4FB2BF335EF}">
      <dsp:nvSpPr>
        <dsp:cNvPr id="0" name=""/>
        <dsp:cNvSpPr/>
      </dsp:nvSpPr>
      <dsp:spPr>
        <a:xfrm>
          <a:off x="1312300" y="1420724"/>
          <a:ext cx="3442579" cy="113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47" tIns="120247" rIns="120247" bIns="120247" numCol="1" spcCol="1270" anchor="ctr" anchorCtr="0">
          <a:noAutofit/>
        </a:bodyPr>
        <a:lstStyle/>
        <a:p>
          <a:pPr marL="0" lvl="0" indent="0" algn="l" defTabSz="755650">
            <a:lnSpc>
              <a:spcPct val="100000"/>
            </a:lnSpc>
            <a:spcBef>
              <a:spcPct val="0"/>
            </a:spcBef>
            <a:spcAft>
              <a:spcPct val="35000"/>
            </a:spcAft>
            <a:buNone/>
          </a:pPr>
          <a:r>
            <a:rPr lang="en-US" sz="1700" kern="1200"/>
            <a:t>Learning to compare items help children later in life with many different academic areas. </a:t>
          </a:r>
        </a:p>
      </dsp:txBody>
      <dsp:txXfrm>
        <a:off x="1312300" y="1420724"/>
        <a:ext cx="3442579" cy="1136191"/>
      </dsp:txXfrm>
    </dsp:sp>
    <dsp:sp modelId="{BEDE5929-ED76-4F6E-A4DA-B94B29CFC39B}">
      <dsp:nvSpPr>
        <dsp:cNvPr id="0" name=""/>
        <dsp:cNvSpPr/>
      </dsp:nvSpPr>
      <dsp:spPr>
        <a:xfrm>
          <a:off x="0" y="2840963"/>
          <a:ext cx="4754880" cy="1136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D84FE-CDB3-42B8-AC63-A367A93804D4}">
      <dsp:nvSpPr>
        <dsp:cNvPr id="0" name=""/>
        <dsp:cNvSpPr/>
      </dsp:nvSpPr>
      <dsp:spPr>
        <a:xfrm>
          <a:off x="343697" y="3096606"/>
          <a:ext cx="624905" cy="624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C428B-AFC5-46CD-8351-0963422CA76C}">
      <dsp:nvSpPr>
        <dsp:cNvPr id="0" name=""/>
        <dsp:cNvSpPr/>
      </dsp:nvSpPr>
      <dsp:spPr>
        <a:xfrm>
          <a:off x="1312300" y="2840963"/>
          <a:ext cx="3442579" cy="113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47" tIns="120247" rIns="120247" bIns="120247" numCol="1" spcCol="1270" anchor="ctr" anchorCtr="0">
          <a:noAutofit/>
        </a:bodyPr>
        <a:lstStyle/>
        <a:p>
          <a:pPr marL="0" lvl="0" indent="0" algn="l" defTabSz="755650">
            <a:lnSpc>
              <a:spcPct val="100000"/>
            </a:lnSpc>
            <a:spcBef>
              <a:spcPct val="0"/>
            </a:spcBef>
            <a:spcAft>
              <a:spcPct val="35000"/>
            </a:spcAft>
            <a:buNone/>
          </a:pPr>
          <a:r>
            <a:rPr lang="en-US" sz="1700" kern="1200"/>
            <a:t>Helps them learn the difference between the letter p and the letter d.</a:t>
          </a:r>
        </a:p>
      </dsp:txBody>
      <dsp:txXfrm>
        <a:off x="1312300" y="2840963"/>
        <a:ext cx="3442579" cy="1136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477A9-E0B8-44D6-86B8-0070B7C7F911}">
      <dsp:nvSpPr>
        <dsp:cNvPr id="0" name=""/>
        <dsp:cNvSpPr/>
      </dsp:nvSpPr>
      <dsp:spPr>
        <a:xfrm>
          <a:off x="-148143" y="5354"/>
          <a:ext cx="10923199" cy="9621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7495C-5190-4787-9AB4-197F0C8D7C74}">
      <dsp:nvSpPr>
        <dsp:cNvPr id="0" name=""/>
        <dsp:cNvSpPr/>
      </dsp:nvSpPr>
      <dsp:spPr>
        <a:xfrm>
          <a:off x="142905" y="221837"/>
          <a:ext cx="529180" cy="529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85441-806C-4A73-935C-E2721566356C}">
      <dsp:nvSpPr>
        <dsp:cNvPr id="0" name=""/>
        <dsp:cNvSpPr/>
      </dsp:nvSpPr>
      <dsp:spPr>
        <a:xfrm>
          <a:off x="963135" y="5354"/>
          <a:ext cx="9809745" cy="96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7" tIns="101827" rIns="101827" bIns="101827" numCol="1" spcCol="1270" anchor="ctr" anchorCtr="0">
          <a:noAutofit/>
        </a:bodyPr>
        <a:lstStyle/>
        <a:p>
          <a:pPr marL="0" lvl="0" indent="0" algn="l" defTabSz="1111250">
            <a:lnSpc>
              <a:spcPct val="100000"/>
            </a:lnSpc>
            <a:spcBef>
              <a:spcPct val="0"/>
            </a:spcBef>
            <a:spcAft>
              <a:spcPct val="35000"/>
            </a:spcAft>
            <a:buNone/>
          </a:pPr>
          <a:r>
            <a:rPr lang="en-US" sz="2500" kern="1200"/>
            <a:t>Problem Solving</a:t>
          </a:r>
        </a:p>
      </dsp:txBody>
      <dsp:txXfrm>
        <a:off x="963135" y="5354"/>
        <a:ext cx="9809745" cy="962146"/>
      </dsp:txXfrm>
    </dsp:sp>
    <dsp:sp modelId="{BD960073-53C2-4C5E-BE0C-17341DEF6BB2}">
      <dsp:nvSpPr>
        <dsp:cNvPr id="0" name=""/>
        <dsp:cNvSpPr/>
      </dsp:nvSpPr>
      <dsp:spPr>
        <a:xfrm>
          <a:off x="-148143" y="1208038"/>
          <a:ext cx="10923199" cy="9621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B5E5A-1506-4EA5-B4F0-DD567AD13AC1}">
      <dsp:nvSpPr>
        <dsp:cNvPr id="0" name=""/>
        <dsp:cNvSpPr/>
      </dsp:nvSpPr>
      <dsp:spPr>
        <a:xfrm>
          <a:off x="142905" y="1424521"/>
          <a:ext cx="529180" cy="529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AEA4F-4F03-4AD7-A983-3915869BE074}">
      <dsp:nvSpPr>
        <dsp:cNvPr id="0" name=""/>
        <dsp:cNvSpPr/>
      </dsp:nvSpPr>
      <dsp:spPr>
        <a:xfrm>
          <a:off x="963135" y="1208038"/>
          <a:ext cx="9809745" cy="96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7" tIns="101827" rIns="101827" bIns="101827" numCol="1" spcCol="1270" anchor="ctr" anchorCtr="0">
          <a:noAutofit/>
        </a:bodyPr>
        <a:lstStyle/>
        <a:p>
          <a:pPr marL="0" lvl="0" indent="0" algn="l" defTabSz="1111250">
            <a:lnSpc>
              <a:spcPct val="100000"/>
            </a:lnSpc>
            <a:spcBef>
              <a:spcPct val="0"/>
            </a:spcBef>
            <a:spcAft>
              <a:spcPct val="35000"/>
            </a:spcAft>
            <a:buNone/>
          </a:pPr>
          <a:r>
            <a:rPr lang="en-US" sz="2500" kern="1200"/>
            <a:t>Orientation in place and time</a:t>
          </a:r>
        </a:p>
      </dsp:txBody>
      <dsp:txXfrm>
        <a:off x="963135" y="1208038"/>
        <a:ext cx="9809745" cy="962146"/>
      </dsp:txXfrm>
    </dsp:sp>
    <dsp:sp modelId="{342F0F7C-00BF-4503-9A94-329B8AC7E1D2}">
      <dsp:nvSpPr>
        <dsp:cNvPr id="0" name=""/>
        <dsp:cNvSpPr/>
      </dsp:nvSpPr>
      <dsp:spPr>
        <a:xfrm>
          <a:off x="-148143" y="2410722"/>
          <a:ext cx="10923199" cy="9621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FD798-F4D0-4F62-9292-67A0D2E320EB}">
      <dsp:nvSpPr>
        <dsp:cNvPr id="0" name=""/>
        <dsp:cNvSpPr/>
      </dsp:nvSpPr>
      <dsp:spPr>
        <a:xfrm>
          <a:off x="142905" y="2627205"/>
          <a:ext cx="529180" cy="5291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19286-F406-420B-B171-BE9BA33A7D09}">
      <dsp:nvSpPr>
        <dsp:cNvPr id="0" name=""/>
        <dsp:cNvSpPr/>
      </dsp:nvSpPr>
      <dsp:spPr>
        <a:xfrm>
          <a:off x="664674" y="2410722"/>
          <a:ext cx="10406668" cy="96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27" tIns="101827" rIns="101827" bIns="101827" numCol="1" spcCol="1270" anchor="ctr" anchorCtr="0">
          <a:noAutofit/>
        </a:bodyPr>
        <a:lstStyle/>
        <a:p>
          <a:pPr marL="0" lvl="0" indent="0" algn="l" defTabSz="1111250">
            <a:lnSpc>
              <a:spcPct val="100000"/>
            </a:lnSpc>
            <a:spcBef>
              <a:spcPct val="0"/>
            </a:spcBef>
            <a:spcAft>
              <a:spcPct val="35000"/>
            </a:spcAft>
            <a:buNone/>
          </a:pPr>
          <a:r>
            <a:rPr lang="en-US" sz="2500" kern="1200" dirty="0"/>
            <a:t>Symbolic thinking- </a:t>
          </a:r>
          <a:r>
            <a:rPr lang="en-US" sz="1800" kern="1200" dirty="0"/>
            <a:t>Research shows that pretend play helps children understand symbolism.</a:t>
          </a:r>
          <a:endParaRPr lang="en-US" sz="2500" kern="1200" dirty="0"/>
        </a:p>
      </dsp:txBody>
      <dsp:txXfrm>
        <a:off x="664674" y="2410722"/>
        <a:ext cx="10406668" cy="962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F9ED2-6682-443D-8BCE-1A54CABEE357}">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830D31-05F9-442A-8B83-99380410178C}">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Group 1</a:t>
          </a:r>
        </a:p>
        <a:p>
          <a:pPr marL="0" lvl="0" indent="0" algn="ctr" defTabSz="1066800">
            <a:lnSpc>
              <a:spcPct val="90000"/>
            </a:lnSpc>
            <a:spcBef>
              <a:spcPct val="0"/>
            </a:spcBef>
            <a:spcAft>
              <a:spcPct val="35000"/>
            </a:spcAft>
            <a:buNone/>
          </a:pPr>
          <a:r>
            <a:rPr lang="en-US" sz="2400" kern="1200" dirty="0"/>
            <a:t>What are some activities from PAT that support number concepts?</a:t>
          </a:r>
        </a:p>
      </dsp:txBody>
      <dsp:txXfrm>
        <a:off x="560236" y="748205"/>
        <a:ext cx="4149382" cy="2576345"/>
      </dsp:txXfrm>
    </dsp:sp>
    <dsp:sp modelId="{A599E45C-042F-448B-9455-92D632ED9A6B}">
      <dsp:nvSpPr>
        <dsp:cNvPr id="0" name=""/>
        <dsp:cNvSpPr/>
      </dsp:nvSpPr>
      <dsp:spPr>
        <a:xfrm>
          <a:off x="5266687" y="192587"/>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3DD1B-6D33-402B-910F-1989A724C1A6}">
      <dsp:nvSpPr>
        <dsp:cNvPr id="0" name=""/>
        <dsp:cNvSpPr/>
      </dsp:nvSpPr>
      <dsp:spPr>
        <a:xfrm>
          <a:off x="5745542" y="647499"/>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Group 2</a:t>
          </a:r>
        </a:p>
        <a:p>
          <a:pPr marL="0" lvl="0" indent="0" algn="ctr" defTabSz="1066800">
            <a:lnSpc>
              <a:spcPct val="90000"/>
            </a:lnSpc>
            <a:spcBef>
              <a:spcPct val="0"/>
            </a:spcBef>
            <a:spcAft>
              <a:spcPct val="35000"/>
            </a:spcAft>
            <a:buNone/>
          </a:pPr>
          <a:r>
            <a:rPr lang="en-US" sz="2400" kern="1200" dirty="0"/>
            <a:t>What are some activities that you can suggest to parents that promote number and counting awareness throughout their daily routines?</a:t>
          </a:r>
        </a:p>
      </dsp:txBody>
      <dsp:txXfrm>
        <a:off x="5825696" y="727653"/>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9A1B5-1BE4-4CD6-80C4-143959F034D3}" type="datetimeFigureOut">
              <a:rPr lang="en-US" smtClean="0"/>
              <a:t>10/25/2021</a:t>
            </a:fld>
            <a:endParaRPr lang="en-US" dirty="0"/>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CFFF0-B784-4FE7-8A38-F89DE294F830}" type="slidenum">
              <a:rPr lang="en-US" smtClean="0"/>
              <a:t>‹#›</a:t>
            </a:fld>
            <a:endParaRPr lang="en-US" dirty="0"/>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120A-21AF-4F12-ABAA-66A70823631B}" type="datetimeFigureOut">
              <a:rPr lang="en-US" smtClean="0"/>
              <a:t>10/25/2021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672F-171E-46DC-915C-C7BCF99F5C42}" type="slidenum">
              <a:rPr lang="en-US" smtClean="0"/>
              <a:t>‹#›</a:t>
            </a:fld>
            <a:endParaRPr lang="en-US" dirty="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concepts: One to One correspondence and Cardinality are preschool concepts. Our goal for Early Head Start is to make </a:t>
            </a:r>
          </a:p>
          <a:p>
            <a:r>
              <a:rPr lang="en-US" dirty="0"/>
              <a:t>One to one </a:t>
            </a:r>
            <a:r>
              <a:rPr lang="en-US" dirty="0" err="1"/>
              <a:t>correspondace</a:t>
            </a:r>
            <a:r>
              <a:rPr lang="en-US" dirty="0"/>
              <a:t>: Each object gets one </a:t>
            </a:r>
            <a:r>
              <a:rPr lang="en-US" dirty="0" err="1"/>
              <a:t>numbere</a:t>
            </a:r>
            <a:r>
              <a:rPr lang="en-US" dirty="0"/>
              <a:t>. Each foot gets one sock. </a:t>
            </a:r>
          </a:p>
        </p:txBody>
      </p:sp>
      <p:sp>
        <p:nvSpPr>
          <p:cNvPr id="4" name="Slide Number Placeholder 3"/>
          <p:cNvSpPr>
            <a:spLocks noGrp="1"/>
          </p:cNvSpPr>
          <p:nvPr>
            <p:ph type="sldNum" sz="quarter" idx="5"/>
          </p:nvPr>
        </p:nvSpPr>
        <p:spPr/>
        <p:txBody>
          <a:bodyPr/>
          <a:lstStyle/>
          <a:p>
            <a:fld id="{998C672F-171E-46DC-915C-C7BCF99F5C42}" type="slidenum">
              <a:rPr lang="en-US" smtClean="0"/>
              <a:t>4</a:t>
            </a:fld>
            <a:endParaRPr lang="en-US" dirty="0"/>
          </a:p>
        </p:txBody>
      </p:sp>
    </p:spTree>
    <p:extLst>
      <p:ext uri="{BB962C8B-B14F-4D97-AF65-F5344CB8AC3E}">
        <p14:creationId xmlns:p14="http://schemas.microsoft.com/office/powerpoint/2010/main" val="407961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children can even start counting they need to know so many different concepts and it needs to be repeated to the </a:t>
            </a:r>
          </a:p>
        </p:txBody>
      </p:sp>
      <p:sp>
        <p:nvSpPr>
          <p:cNvPr id="4" name="Slide Number Placeholder 3"/>
          <p:cNvSpPr>
            <a:spLocks noGrp="1"/>
          </p:cNvSpPr>
          <p:nvPr>
            <p:ph type="sldNum" sz="quarter" idx="5"/>
          </p:nvPr>
        </p:nvSpPr>
        <p:spPr/>
        <p:txBody>
          <a:bodyPr/>
          <a:lstStyle/>
          <a:p>
            <a:fld id="{998C672F-171E-46DC-915C-C7BCF99F5C42}" type="slidenum">
              <a:rPr lang="en-US" smtClean="0"/>
              <a:t>5</a:t>
            </a:fld>
            <a:endParaRPr lang="en-US" dirty="0"/>
          </a:p>
        </p:txBody>
      </p:sp>
    </p:spTree>
    <p:extLst>
      <p:ext uri="{BB962C8B-B14F-4D97-AF65-F5344CB8AC3E}">
        <p14:creationId xmlns:p14="http://schemas.microsoft.com/office/powerpoint/2010/main" val="57784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support rote counting. </a:t>
            </a:r>
          </a:p>
        </p:txBody>
      </p:sp>
      <p:sp>
        <p:nvSpPr>
          <p:cNvPr id="4" name="Slide Number Placeholder 3"/>
          <p:cNvSpPr>
            <a:spLocks noGrp="1"/>
          </p:cNvSpPr>
          <p:nvPr>
            <p:ph type="sldNum" sz="quarter" idx="5"/>
          </p:nvPr>
        </p:nvSpPr>
        <p:spPr/>
        <p:txBody>
          <a:bodyPr/>
          <a:lstStyle/>
          <a:p>
            <a:fld id="{998C672F-171E-46DC-915C-C7BCF99F5C42}" type="slidenum">
              <a:rPr lang="en-US" smtClean="0"/>
              <a:t>7</a:t>
            </a:fld>
            <a:endParaRPr lang="en-US" dirty="0"/>
          </a:p>
        </p:txBody>
      </p:sp>
    </p:spTree>
    <p:extLst>
      <p:ext uri="{BB962C8B-B14F-4D97-AF65-F5344CB8AC3E}">
        <p14:creationId xmlns:p14="http://schemas.microsoft.com/office/powerpoint/2010/main" val="41602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discussions could you have with your families about how these activities promote number concepts?</a:t>
            </a:r>
          </a:p>
        </p:txBody>
      </p:sp>
      <p:sp>
        <p:nvSpPr>
          <p:cNvPr id="4" name="Slide Number Placeholder 3"/>
          <p:cNvSpPr>
            <a:spLocks noGrp="1"/>
          </p:cNvSpPr>
          <p:nvPr>
            <p:ph type="sldNum" sz="quarter" idx="5"/>
          </p:nvPr>
        </p:nvSpPr>
        <p:spPr/>
        <p:txBody>
          <a:bodyPr/>
          <a:lstStyle/>
          <a:p>
            <a:fld id="{998C672F-171E-46DC-915C-C7BCF99F5C42}" type="slidenum">
              <a:rPr lang="en-US" smtClean="0"/>
              <a:t>10</a:t>
            </a:fld>
            <a:endParaRPr lang="en-US" dirty="0"/>
          </a:p>
        </p:txBody>
      </p:sp>
    </p:spTree>
    <p:extLst>
      <p:ext uri="{BB962C8B-B14F-4D97-AF65-F5344CB8AC3E}">
        <p14:creationId xmlns:p14="http://schemas.microsoft.com/office/powerpoint/2010/main" val="137332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concepts: One to One correspondence and Cardinality are preschool concepts. Our goal for Early Head Start is to make </a:t>
            </a:r>
          </a:p>
          <a:p>
            <a:r>
              <a:rPr lang="en-US" dirty="0"/>
              <a:t>One to one </a:t>
            </a:r>
            <a:r>
              <a:rPr lang="en-US" dirty="0" err="1"/>
              <a:t>correspondace</a:t>
            </a:r>
            <a:r>
              <a:rPr lang="en-US" dirty="0"/>
              <a:t>: Each object gets one </a:t>
            </a:r>
            <a:r>
              <a:rPr lang="en-US" dirty="0" err="1"/>
              <a:t>numbere</a:t>
            </a:r>
            <a:r>
              <a:rPr lang="en-US" dirty="0"/>
              <a:t>. Each foot gets one sock. </a:t>
            </a:r>
          </a:p>
        </p:txBody>
      </p:sp>
      <p:sp>
        <p:nvSpPr>
          <p:cNvPr id="4" name="Slide Number Placeholder 3"/>
          <p:cNvSpPr>
            <a:spLocks noGrp="1"/>
          </p:cNvSpPr>
          <p:nvPr>
            <p:ph type="sldNum" sz="quarter" idx="5"/>
          </p:nvPr>
        </p:nvSpPr>
        <p:spPr/>
        <p:txBody>
          <a:bodyPr/>
          <a:lstStyle/>
          <a:p>
            <a:fld id="{998C672F-171E-46DC-915C-C7BCF99F5C42}" type="slidenum">
              <a:rPr lang="en-US" smtClean="0"/>
              <a:t>11</a:t>
            </a:fld>
            <a:endParaRPr lang="en-US" dirty="0"/>
          </a:p>
        </p:txBody>
      </p:sp>
    </p:spTree>
    <p:extLst>
      <p:ext uri="{BB962C8B-B14F-4D97-AF65-F5344CB8AC3E}">
        <p14:creationId xmlns:p14="http://schemas.microsoft.com/office/powerpoint/2010/main" val="26051872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299DD5A9-4EF1-497E-92EF-2D23CF305E03}" type="slidenum">
              <a:rPr lang="en-US" smtClean="0"/>
              <a:t>‹#›</a:t>
            </a:fld>
            <a:endParaRPr lang="en-US" dirty="0"/>
          </a:p>
        </p:txBody>
      </p:sp>
    </p:spTree>
    <p:extLst>
      <p:ext uri="{BB962C8B-B14F-4D97-AF65-F5344CB8AC3E}">
        <p14:creationId xmlns:p14="http://schemas.microsoft.com/office/powerpoint/2010/main" val="240343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89854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3684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196598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F63B152-7103-4FFE-90AC-D94EB7F44A7E}" type="datetimeFigureOut">
              <a:rPr lang="en-US" smtClean="0"/>
              <a:t>10/25/2021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99DD5A9-4EF1-497E-92EF-2D23CF305E03}" type="slidenum">
              <a:rPr lang="en-US" smtClean="0"/>
              <a:t>‹#›</a:t>
            </a:fld>
            <a:endParaRPr lang="en-US" dirty="0"/>
          </a:p>
        </p:txBody>
      </p:sp>
    </p:spTree>
    <p:extLst>
      <p:ext uri="{BB962C8B-B14F-4D97-AF65-F5344CB8AC3E}">
        <p14:creationId xmlns:p14="http://schemas.microsoft.com/office/powerpoint/2010/main" val="256005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9787283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1482106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09910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76823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3B152-7103-4FFE-90AC-D94EB7F44A7E}"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40816525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3B152-7103-4FFE-90AC-D94EB7F44A7E}" type="datetimeFigureOut">
              <a:rPr lang="en-US" smtClean="0"/>
              <a:t>10/25/2021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18806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F63B152-7103-4FFE-90AC-D94EB7F44A7E}" type="datetimeFigureOut">
              <a:rPr lang="en-US" smtClean="0"/>
              <a:t>10/25/2021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299DD5A9-4EF1-497E-92EF-2D23CF305E03}" type="slidenum">
              <a:rPr lang="en-US" smtClean="0"/>
              <a:t>‹#›</a:t>
            </a:fld>
            <a:endParaRPr lang="en-US" dirty="0"/>
          </a:p>
        </p:txBody>
      </p:sp>
    </p:spTree>
    <p:extLst>
      <p:ext uri="{BB962C8B-B14F-4D97-AF65-F5344CB8AC3E}">
        <p14:creationId xmlns:p14="http://schemas.microsoft.com/office/powerpoint/2010/main" val="9234669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1.wdp"/><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microsoft.com/office/2007/relationships/hdphoto" Target="../media/hdphoto2.wdp"/><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fletchy.com/2016/03/05/be-the-teacher-moving-from-counting-to-cardinality/"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5D519D03-5BB6-46C7-8A91-03BC9B9AD70E}"/>
              </a:ext>
            </a:extLst>
          </p:cNvPr>
          <p:cNvSpPr>
            <a:spLocks noGrp="1"/>
          </p:cNvSpPr>
          <p:nvPr>
            <p:ph type="subTitle" idx="1"/>
          </p:nvPr>
        </p:nvSpPr>
        <p:spPr>
          <a:xfrm>
            <a:off x="7510409" y="2064730"/>
            <a:ext cx="4335694" cy="2728536"/>
          </a:xfrm>
        </p:spPr>
        <p:txBody>
          <a:bodyPr anchor="ctr">
            <a:normAutofit/>
          </a:bodyPr>
          <a:lstStyle/>
          <a:p>
            <a:r>
              <a:rPr lang="en-US" sz="2800" dirty="0">
                <a:solidFill>
                  <a:schemeClr val="tx2"/>
                </a:solidFill>
              </a:rPr>
              <a:t>Beginning Math Concepts</a:t>
            </a:r>
          </a:p>
        </p:txBody>
      </p:sp>
      <p:grpSp>
        <p:nvGrpSpPr>
          <p:cNvPr id="21" name="Group 20">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2" name="Oval 21">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663534D-7526-4FE2-9018-7C81C22A814D}"/>
              </a:ext>
            </a:extLst>
          </p:cNvPr>
          <p:cNvSpPr>
            <a:spLocks noGrp="1"/>
          </p:cNvSpPr>
          <p:nvPr>
            <p:ph type="ctrTitle"/>
          </p:nvPr>
        </p:nvSpPr>
        <p:spPr>
          <a:xfrm>
            <a:off x="1717507" y="1316890"/>
            <a:ext cx="4606394" cy="4224216"/>
          </a:xfrm>
        </p:spPr>
        <p:txBody>
          <a:bodyPr>
            <a:normAutofit/>
          </a:bodyPr>
          <a:lstStyle/>
          <a:p>
            <a:pPr algn="ctr"/>
            <a:r>
              <a:rPr lang="en-US" sz="6000">
                <a:solidFill>
                  <a:srgbClr val="FFFFFF"/>
                </a:solidFill>
              </a:rPr>
              <a:t>EHS Academy</a:t>
            </a:r>
          </a:p>
        </p:txBody>
      </p:sp>
      <p:sp>
        <p:nvSpPr>
          <p:cNvPr id="25" name="Rectangle 24">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51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E2DB16A-4072-4FD0-96F8-38AFAC2AA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B8F9648F-20F3-4FF5-8E95-E4E8227BB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5ED12282-69FD-45C6-AF2B-EB6249EC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3" name="Group 82">
            <a:extLst>
              <a:ext uri="{FF2B5EF4-FFF2-40B4-BE49-F238E27FC236}">
                <a16:creationId xmlns:a16="http://schemas.microsoft.com/office/drawing/2014/main" id="{5746F7D0-7BF6-4B11-A008-43A18B7EB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4" name="Oval 83">
              <a:extLst>
                <a:ext uri="{FF2B5EF4-FFF2-40B4-BE49-F238E27FC236}">
                  <a16:creationId xmlns:a16="http://schemas.microsoft.com/office/drawing/2014/main" id="{A0E1847F-D979-4AA9-A501-914B8531A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85" name="Oval 84">
              <a:extLst>
                <a:ext uri="{FF2B5EF4-FFF2-40B4-BE49-F238E27FC236}">
                  <a16:creationId xmlns:a16="http://schemas.microsoft.com/office/drawing/2014/main" id="{755089D4-9DE8-4637-B58B-A686B5A10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7" name="Rectangle 86">
            <a:extLst>
              <a:ext uri="{FF2B5EF4-FFF2-40B4-BE49-F238E27FC236}">
                <a16:creationId xmlns:a16="http://schemas.microsoft.com/office/drawing/2014/main" id="{3203599D-E408-4AE2-90A4-4222741C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Push and pull toy homemade">
            <a:extLst>
              <a:ext uri="{FF2B5EF4-FFF2-40B4-BE49-F238E27FC236}">
                <a16:creationId xmlns:a16="http://schemas.microsoft.com/office/drawing/2014/main" id="{6C327BFF-4BC1-4895-AB62-5380CB5B0D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228" r="-3" b="17170"/>
          <a:stretch/>
        </p:blipFill>
        <p:spPr bwMode="auto">
          <a:xfrm>
            <a:off x="20" y="10"/>
            <a:ext cx="3956021" cy="4257356"/>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478770AF-8019-49A0-8E87-9908FEEE5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59940-0B58-4457-AF4D-03ED69877F88}"/>
              </a:ext>
            </a:extLst>
          </p:cNvPr>
          <p:cNvSpPr>
            <a:spLocks noGrp="1"/>
          </p:cNvSpPr>
          <p:nvPr>
            <p:ph type="title"/>
          </p:nvPr>
        </p:nvSpPr>
        <p:spPr>
          <a:xfrm>
            <a:off x="113016" y="4784302"/>
            <a:ext cx="11213478" cy="1728616"/>
          </a:xfrm>
        </p:spPr>
        <p:txBody>
          <a:bodyPr vert="horz" lIns="91440" tIns="45720" rIns="91440" bIns="45720" rtlCol="0" anchor="b">
            <a:normAutofit/>
          </a:bodyPr>
          <a:lstStyle/>
          <a:p>
            <a:pPr>
              <a:lnSpc>
                <a:spcPct val="80000"/>
              </a:lnSpc>
            </a:pPr>
            <a:r>
              <a:rPr lang="en-US" sz="4100" dirty="0">
                <a:blipFill dpi="0" rotWithShape="1">
                  <a:blip r:embed="rId5"/>
                  <a:srcRect/>
                  <a:tile tx="6350" ty="-127000" sx="65000" sy="64000" flip="none" algn="tl"/>
                </a:blipFill>
              </a:rPr>
              <a:t>How do these activities promote number awareness?</a:t>
            </a:r>
          </a:p>
        </p:txBody>
      </p:sp>
      <p:pic>
        <p:nvPicPr>
          <p:cNvPr id="1028" name="Picture 4" descr="Activities for 1-2 Year Old Toddlers — Oh Hey Let's Play">
            <a:extLst>
              <a:ext uri="{FF2B5EF4-FFF2-40B4-BE49-F238E27FC236}">
                <a16:creationId xmlns:a16="http://schemas.microsoft.com/office/drawing/2014/main" id="{052966F1-4A47-40F8-99AB-A87924550C5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636" r="1" b="1"/>
          <a:stretch/>
        </p:blipFill>
        <p:spPr bwMode="auto">
          <a:xfrm>
            <a:off x="4108217" y="10"/>
            <a:ext cx="3973423"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 Busy 1 Year Old Activities | Kids Activities Blog">
            <a:extLst>
              <a:ext uri="{FF2B5EF4-FFF2-40B4-BE49-F238E27FC236}">
                <a16:creationId xmlns:a16="http://schemas.microsoft.com/office/drawing/2014/main" id="{8A53AE3A-A6B1-404C-92F5-0703E1E79D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9362" r="2" b="18782"/>
          <a:stretch/>
        </p:blipFill>
        <p:spPr bwMode="auto">
          <a:xfrm>
            <a:off x="8233816" y="10"/>
            <a:ext cx="3958184"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DCC8EF10-D8E4-46D8-853B-FBEE69106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92" name="Oval 91">
              <a:extLst>
                <a:ext uri="{FF2B5EF4-FFF2-40B4-BE49-F238E27FC236}">
                  <a16:creationId xmlns:a16="http://schemas.microsoft.com/office/drawing/2014/main" id="{592A7865-87DB-40BF-93F1-D75E7376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BEF6CFBE-5C20-496D-9780-487763F96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267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Learning to Count: One-to-One Correspondence — Montessori in Real Life">
            <a:extLst>
              <a:ext uri="{FF2B5EF4-FFF2-40B4-BE49-F238E27FC236}">
                <a16:creationId xmlns:a16="http://schemas.microsoft.com/office/drawing/2014/main" id="{9048DE3C-33F7-4607-ADAE-C7598F2E1B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6"/>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F697512-60F9-452A-B364-4B5E3B8DF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6AD5A-0710-42DD-B5FA-8FF389C4C72F}"/>
              </a:ext>
            </a:extLst>
          </p:cNvPr>
          <p:cNvSpPr>
            <a:spLocks noGrp="1"/>
          </p:cNvSpPr>
          <p:nvPr>
            <p:ph type="title"/>
          </p:nvPr>
        </p:nvSpPr>
        <p:spPr>
          <a:xfrm>
            <a:off x="4970109" y="484632"/>
            <a:ext cx="6730277" cy="1609344"/>
          </a:xfrm>
          <a:ln>
            <a:noFill/>
          </a:ln>
        </p:spPr>
        <p:txBody>
          <a:bodyPr>
            <a:normAutofit/>
          </a:bodyPr>
          <a:lstStyle/>
          <a:p>
            <a:r>
              <a:rPr lang="en-US" dirty="0"/>
              <a:t>School Readiness </a:t>
            </a:r>
          </a:p>
        </p:txBody>
      </p:sp>
      <p:pic>
        <p:nvPicPr>
          <p:cNvPr id="2050" name="Picture 2" descr="One-to-One Correspondence Activities with a Five or Ten Frame [free  printable] - Early Learning Ideas">
            <a:extLst>
              <a:ext uri="{FF2B5EF4-FFF2-40B4-BE49-F238E27FC236}">
                <a16:creationId xmlns:a16="http://schemas.microsoft.com/office/drawing/2014/main" id="{404A2AFD-864A-4498-B2D2-991E56F9D6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93" r="2172" b="-1"/>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F16E65-332A-4001-9139-17F25EA98B5E}"/>
              </a:ext>
            </a:extLst>
          </p:cNvPr>
          <p:cNvSpPr>
            <a:spLocks noGrp="1"/>
          </p:cNvSpPr>
          <p:nvPr>
            <p:ph idx="1"/>
          </p:nvPr>
        </p:nvSpPr>
        <p:spPr>
          <a:xfrm>
            <a:off x="4932438" y="1792635"/>
            <a:ext cx="7088326" cy="4396618"/>
          </a:xfrm>
        </p:spPr>
        <p:txBody>
          <a:bodyPr>
            <a:normAutofit/>
          </a:bodyPr>
          <a:lstStyle/>
          <a:p>
            <a:pPr marL="0" marR="0" indent="0">
              <a:spcBef>
                <a:spcPts val="0"/>
              </a:spcBef>
              <a:spcAft>
                <a:spcPts val="800"/>
              </a:spcAft>
              <a:buNone/>
            </a:pP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600" b="1" u="sng" dirty="0">
                <a:effectLst/>
                <a:latin typeface="Arial" panose="020B0604020202020204" pitchFamily="34" charset="0"/>
                <a:ea typeface="Calibri" panose="020F0502020204030204" pitchFamily="34" charset="0"/>
                <a:cs typeface="Times New Roman" panose="02020603050405020304" pitchFamily="18" charset="0"/>
              </a:rPr>
              <a:t>Goal: </a:t>
            </a:r>
            <a:r>
              <a:rPr lang="en-US" sz="1600" b="1" dirty="0">
                <a:effectLst/>
                <a:latin typeface="Arial" panose="020B0604020202020204" pitchFamily="34" charset="0"/>
                <a:ea typeface="Calibri" panose="020F0502020204030204" pitchFamily="34" charset="0"/>
                <a:cs typeface="Times New Roman" panose="02020603050405020304" pitchFamily="18" charset="0"/>
              </a:rPr>
              <a:t>Children will use play to increase their understanding of symbolic representation as it relates to mathematical concepts such as one to one correspondence and cardinality.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600" b="1" u="sng"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Objective 1: </a:t>
            </a:r>
            <a:r>
              <a:rPr lang="en-US" sz="1600" b="1"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Families understand how pretend play is connected to emerging/foundational mathematical skills.</a:t>
            </a:r>
            <a:endParaRPr lang="en-US" sz="1600" dirty="0">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600" b="1" dirty="0">
              <a:highlight>
                <a:srgbClr val="FFFF00"/>
              </a:highlight>
              <a:latin typeface="Calibri" panose="020F0502020204030204" pitchFamily="34" charset="0"/>
              <a:cs typeface="Times New Roman" panose="02020603050405020304" pitchFamily="18" charset="0"/>
            </a:endParaRPr>
          </a:p>
          <a:p>
            <a:pPr marL="0" marR="0">
              <a:spcBef>
                <a:spcPts val="0"/>
              </a:spcBef>
              <a:spcAft>
                <a:spcPts val="800"/>
              </a:spcAft>
            </a:pPr>
            <a:endParaRPr lang="en-US" sz="1600" b="1" dirty="0">
              <a:highlight>
                <a:srgbClr val="FFFF00"/>
              </a:highlight>
              <a:latin typeface="Calibri" panose="020F0502020204030204" pitchFamily="34" charset="0"/>
              <a:cs typeface="Times New Roman" panose="02020603050405020304" pitchFamily="18" charset="0"/>
            </a:endParaRPr>
          </a:p>
          <a:p>
            <a:pPr marL="0" marR="0">
              <a:spcBef>
                <a:spcPts val="0"/>
              </a:spcBef>
              <a:spcAft>
                <a:spcPts val="800"/>
              </a:spcAft>
            </a:pPr>
            <a:endParaRPr lang="en-US" sz="1600" b="1" dirty="0">
              <a:highlight>
                <a:srgbClr val="FFFF00"/>
              </a:highlight>
              <a:latin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600" b="1" dirty="0"/>
              <a:t>One to One Correspondence: </a:t>
            </a:r>
            <a:r>
              <a:rPr lang="en-US" sz="1600" dirty="0"/>
              <a:t>Children can point to an object and attach a rote counting number to it. </a:t>
            </a:r>
          </a:p>
          <a:p>
            <a:pPr marL="0" indent="0">
              <a:buNone/>
            </a:pPr>
            <a:r>
              <a:rPr lang="en-US" sz="1600" b="1" dirty="0"/>
              <a:t>Cardinality:  </a:t>
            </a:r>
            <a:r>
              <a:rPr lang="en-US" sz="1600" dirty="0"/>
              <a:t>When children realize that the last number they counted is how many they have .</a:t>
            </a:r>
          </a:p>
          <a:p>
            <a:pPr marL="0" indent="0">
              <a:buNone/>
            </a:pPr>
            <a:r>
              <a:rPr lang="en-US" sz="1600" dirty="0"/>
              <a:t>	</a:t>
            </a:r>
            <a:r>
              <a:rPr lang="en-US" sz="1600" b="1" dirty="0"/>
              <a:t>Example: </a:t>
            </a:r>
            <a:r>
              <a:rPr lang="en-US" sz="1600" dirty="0"/>
              <a:t>Children can count the number on the die and then 	count that many space. </a:t>
            </a:r>
          </a:p>
        </p:txBody>
      </p:sp>
      <p:grpSp>
        <p:nvGrpSpPr>
          <p:cNvPr id="73" name="Group 72">
            <a:extLst>
              <a:ext uri="{FF2B5EF4-FFF2-40B4-BE49-F238E27FC236}">
                <a16:creationId xmlns:a16="http://schemas.microsoft.com/office/drawing/2014/main" id="{0428ACDF-AB49-4CA0-8AEB-588A85F4E5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99F9B423-47B6-4093-8195-26840F0A0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939B6F3D-4E09-4E56-90A3-5273F06A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0E57063C-5D92-4B57-8879-A61C42895B4B}"/>
              </a:ext>
            </a:extLst>
          </p:cNvPr>
          <p:cNvSpPr txBox="1"/>
          <p:nvPr/>
        </p:nvSpPr>
        <p:spPr>
          <a:xfrm>
            <a:off x="3838176" y="6503800"/>
            <a:ext cx="7792148" cy="307777"/>
          </a:xfrm>
          <a:prstGeom prst="rect">
            <a:avLst/>
          </a:prstGeom>
          <a:noFill/>
        </p:spPr>
        <p:txBody>
          <a:bodyPr wrap="square">
            <a:spAutoFit/>
          </a:bodyPr>
          <a:lstStyle/>
          <a:p>
            <a:pPr marL="914400" lvl="2" indent="0">
              <a:spcAft>
                <a:spcPts val="600"/>
              </a:spcAft>
              <a:buNone/>
            </a:pPr>
            <a:r>
              <a:rPr lang="en-US" sz="1400" dirty="0"/>
              <a:t>(PAT Parent Educator Resource: Beginning to Understand Number Concepts p.419)</a:t>
            </a:r>
          </a:p>
        </p:txBody>
      </p:sp>
    </p:spTree>
    <p:extLst>
      <p:ext uri="{BB962C8B-B14F-4D97-AF65-F5344CB8AC3E}">
        <p14:creationId xmlns:p14="http://schemas.microsoft.com/office/powerpoint/2010/main" val="197846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6ED1-2934-4FA6-A0BC-69F2A7AA2357}"/>
              </a:ext>
            </a:extLst>
          </p:cNvPr>
          <p:cNvSpPr>
            <a:spLocks noGrp="1"/>
          </p:cNvSpPr>
          <p:nvPr>
            <p:ph type="title"/>
          </p:nvPr>
        </p:nvSpPr>
        <p:spPr>
          <a:xfrm>
            <a:off x="559116" y="422564"/>
            <a:ext cx="12298165" cy="1609344"/>
          </a:xfrm>
        </p:spPr>
        <p:txBody>
          <a:bodyPr>
            <a:normAutofit/>
          </a:bodyPr>
          <a:lstStyle/>
          <a:p>
            <a:r>
              <a:rPr lang="en-US" sz="3200" dirty="0"/>
              <a:t>Cognitive Development </a:t>
            </a:r>
            <a:br>
              <a:rPr lang="en-US" sz="3200" dirty="0"/>
            </a:br>
            <a:r>
              <a:rPr lang="en-US" sz="3200" dirty="0"/>
              <a:t>Benefits of Pretend Play </a:t>
            </a:r>
          </a:p>
        </p:txBody>
      </p:sp>
      <p:graphicFrame>
        <p:nvGraphicFramePr>
          <p:cNvPr id="6" name="Content Placeholder 2">
            <a:extLst>
              <a:ext uri="{FF2B5EF4-FFF2-40B4-BE49-F238E27FC236}">
                <a16:creationId xmlns:a16="http://schemas.microsoft.com/office/drawing/2014/main" id="{537F9035-4278-4053-9BD6-472C97CD22BF}"/>
              </a:ext>
            </a:extLst>
          </p:cNvPr>
          <p:cNvGraphicFramePr>
            <a:graphicFrameLocks noGrp="1"/>
          </p:cNvGraphicFramePr>
          <p:nvPr>
            <p:ph idx="1"/>
            <p:extLst>
              <p:ext uri="{D42A27DB-BD31-4B8C-83A1-F6EECF244321}">
                <p14:modId xmlns:p14="http://schemas.microsoft.com/office/powerpoint/2010/main" val="3192037997"/>
              </p:ext>
            </p:extLst>
          </p:nvPr>
        </p:nvGraphicFramePr>
        <p:xfrm>
          <a:off x="809888" y="2542809"/>
          <a:ext cx="10923199" cy="33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CEC175B-888C-4696-8AD0-62EAAE7F48F4}"/>
              </a:ext>
            </a:extLst>
          </p:cNvPr>
          <p:cNvSpPr txBox="1"/>
          <p:nvPr/>
        </p:nvSpPr>
        <p:spPr>
          <a:xfrm>
            <a:off x="3232297" y="6431934"/>
            <a:ext cx="6481442" cy="307777"/>
          </a:xfrm>
          <a:prstGeom prst="rect">
            <a:avLst/>
          </a:prstGeom>
          <a:noFill/>
        </p:spPr>
        <p:txBody>
          <a:bodyPr wrap="square" rtlCol="0">
            <a:spAutoFit/>
          </a:bodyPr>
          <a:lstStyle/>
          <a:p>
            <a:r>
              <a:rPr lang="en-US" sz="1400" dirty="0"/>
              <a:t>PAT Parent Handout: Pretend Play With Your Toddler. page 1110 </a:t>
            </a:r>
          </a:p>
        </p:txBody>
      </p:sp>
    </p:spTree>
    <p:extLst>
      <p:ext uri="{BB962C8B-B14F-4D97-AF65-F5344CB8AC3E}">
        <p14:creationId xmlns:p14="http://schemas.microsoft.com/office/powerpoint/2010/main" val="131346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33B557F-AE4D-4CBA-9003-A588EC230AA8}"/>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As a Parent Educator</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580727B-FA20-46F3-8525-53B46389EE64}"/>
              </a:ext>
            </a:extLst>
          </p:cNvPr>
          <p:cNvSpPr>
            <a:spLocks noGrp="1"/>
          </p:cNvSpPr>
          <p:nvPr>
            <p:ph idx="1"/>
          </p:nvPr>
        </p:nvSpPr>
        <p:spPr>
          <a:xfrm>
            <a:off x="6081089" y="725394"/>
            <a:ext cx="5142658" cy="5407212"/>
          </a:xfrm>
        </p:spPr>
        <p:txBody>
          <a:bodyPr anchor="ctr">
            <a:normAutofit/>
          </a:bodyPr>
          <a:lstStyle/>
          <a:p>
            <a:r>
              <a:rPr lang="en-US" dirty="0"/>
              <a:t>Help parents become aware that it is important and age–appropriate to help their child learn about math concepts in everyday life. </a:t>
            </a:r>
          </a:p>
          <a:p>
            <a:r>
              <a:rPr lang="en-US" dirty="0"/>
              <a:t>Research shows that the quality-of-care children receive form their caregiver directly influences their search for cognitive understanding of the world. (Parent-Child Interactions &amp; Parenting Behaviors)</a:t>
            </a:r>
          </a:p>
          <a:p>
            <a:r>
              <a:rPr lang="en-US" dirty="0"/>
              <a:t>Provide opportunities and discussions in which parents can create an environment for learning about number and classifications. </a:t>
            </a:r>
          </a:p>
          <a:p>
            <a:r>
              <a:rPr lang="en-US" dirty="0"/>
              <a:t>Ask Open ended questions to parents and children. </a:t>
            </a:r>
          </a:p>
        </p:txBody>
      </p:sp>
    </p:spTree>
    <p:extLst>
      <p:ext uri="{BB962C8B-B14F-4D97-AF65-F5344CB8AC3E}">
        <p14:creationId xmlns:p14="http://schemas.microsoft.com/office/powerpoint/2010/main" val="189601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uy Costzon Kids Kitchen Playset, Cooking Pretend Play Toy Kitchen with  Sink, Stove, Oven, Storage Shelf and Accessories, Wooden Chef Pretend Play  Set for Toddlers with Realistic Sound Experience Online in USA.">
            <a:extLst>
              <a:ext uri="{FF2B5EF4-FFF2-40B4-BE49-F238E27FC236}">
                <a16:creationId xmlns:a16="http://schemas.microsoft.com/office/drawing/2014/main" id="{82D1DB97-3B41-41BF-975E-A0F8A6D85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53" r="-2" b="-2"/>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E3884964-73BC-4492-9C4B-01BD487C1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74BE9-3CF4-4EDD-B677-F07470D82DA6}"/>
              </a:ext>
            </a:extLst>
          </p:cNvPr>
          <p:cNvSpPr>
            <a:spLocks noGrp="1"/>
          </p:cNvSpPr>
          <p:nvPr>
            <p:ph type="title"/>
          </p:nvPr>
        </p:nvSpPr>
        <p:spPr>
          <a:xfrm>
            <a:off x="7883612" y="484632"/>
            <a:ext cx="3816774" cy="1609344"/>
          </a:xfrm>
          <a:ln>
            <a:noFill/>
          </a:ln>
        </p:spPr>
        <p:txBody>
          <a:bodyPr>
            <a:normAutofit/>
          </a:bodyPr>
          <a:lstStyle/>
          <a:p>
            <a:r>
              <a:rPr lang="en-US" sz="3200"/>
              <a:t>Emerging Mathematical Skills</a:t>
            </a:r>
          </a:p>
        </p:txBody>
      </p:sp>
      <p:sp>
        <p:nvSpPr>
          <p:cNvPr id="3" name="Content Placeholder 2">
            <a:extLst>
              <a:ext uri="{FF2B5EF4-FFF2-40B4-BE49-F238E27FC236}">
                <a16:creationId xmlns:a16="http://schemas.microsoft.com/office/drawing/2014/main" id="{A63C6B89-4D64-4483-9A03-17A2621EA0E3}"/>
              </a:ext>
            </a:extLst>
          </p:cNvPr>
          <p:cNvSpPr>
            <a:spLocks noGrp="1"/>
          </p:cNvSpPr>
          <p:nvPr>
            <p:ph idx="1"/>
          </p:nvPr>
        </p:nvSpPr>
        <p:spPr>
          <a:xfrm>
            <a:off x="7883611" y="2121408"/>
            <a:ext cx="4305046" cy="4050792"/>
          </a:xfrm>
        </p:spPr>
        <p:txBody>
          <a:bodyPr>
            <a:normAutofit/>
          </a:bodyPr>
          <a:lstStyle/>
          <a:p>
            <a:r>
              <a:rPr lang="en-US" sz="2800" dirty="0"/>
              <a:t>Sizes: big, small, little, huge.</a:t>
            </a:r>
          </a:p>
          <a:p>
            <a:r>
              <a:rPr lang="en-US" sz="2800" dirty="0"/>
              <a:t>Shapes</a:t>
            </a:r>
          </a:p>
          <a:p>
            <a:r>
              <a:rPr lang="en-US" sz="2800" dirty="0"/>
              <a:t>Spatial words: in, under, between.</a:t>
            </a:r>
          </a:p>
          <a:p>
            <a:r>
              <a:rPr lang="en-US" sz="2800" dirty="0"/>
              <a:t>Spatial play: puzzles, nesting cups, etc.</a:t>
            </a:r>
          </a:p>
        </p:txBody>
      </p:sp>
      <p:grpSp>
        <p:nvGrpSpPr>
          <p:cNvPr id="82" name="Group 81">
            <a:extLst>
              <a:ext uri="{FF2B5EF4-FFF2-40B4-BE49-F238E27FC236}">
                <a16:creationId xmlns:a16="http://schemas.microsoft.com/office/drawing/2014/main" id="{CCC59035-11A0-4F69-86CA-B9E925191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3" name="Oval 82">
              <a:extLst>
                <a:ext uri="{FF2B5EF4-FFF2-40B4-BE49-F238E27FC236}">
                  <a16:creationId xmlns:a16="http://schemas.microsoft.com/office/drawing/2014/main" id="{33BAE490-B91A-418F-A7AB-68EB822F4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8DB05369-8B7F-486A-A4F1-F37A0DFB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8713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B9FAAA-12B4-4783-B3E9-3CC476613E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115A1FF2-4738-4D15-9B2C-6F79B618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8A01C728-28FF-40E3-87FB-80C5BF58A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AA7556E5-F02E-421A-B16D-30CD0535DF1B}"/>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Choosing toys and items that promote number concepts.</a:t>
            </a:r>
          </a:p>
        </p:txBody>
      </p:sp>
      <p:sp>
        <p:nvSpPr>
          <p:cNvPr id="29" name="Rectangle 28">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extBox 2">
            <a:extLst>
              <a:ext uri="{FF2B5EF4-FFF2-40B4-BE49-F238E27FC236}">
                <a16:creationId xmlns:a16="http://schemas.microsoft.com/office/drawing/2014/main" id="{765AB274-3F53-4923-B683-51CA31AEB73A}"/>
              </a:ext>
            </a:extLst>
          </p:cNvPr>
          <p:cNvGraphicFramePr/>
          <p:nvPr>
            <p:extLst>
              <p:ext uri="{D42A27DB-BD31-4B8C-83A1-F6EECF244321}">
                <p14:modId xmlns:p14="http://schemas.microsoft.com/office/powerpoint/2010/main" val="427843822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7811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11D972-B7CA-42AA-9FC6-0DC03C1A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Question mark on green pastel background">
            <a:extLst>
              <a:ext uri="{FF2B5EF4-FFF2-40B4-BE49-F238E27FC236}">
                <a16:creationId xmlns:a16="http://schemas.microsoft.com/office/drawing/2014/main" id="{41AD7765-FE91-4973-AFFB-3E6E9BEA64BA}"/>
              </a:ext>
            </a:extLst>
          </p:cNvPr>
          <p:cNvPicPr>
            <a:picLocks noChangeAspect="1"/>
          </p:cNvPicPr>
          <p:nvPr/>
        </p:nvPicPr>
        <p:blipFill rotWithShape="1">
          <a:blip r:embed="rId2"/>
          <a:srcRect t="15991" b="9009"/>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42D4C4BF-D625-406D-9528-001C8CE3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67CD6-301D-490E-95BE-3AF6A3778967}"/>
              </a:ext>
            </a:extLst>
          </p:cNvPr>
          <p:cNvSpPr>
            <a:spLocks noGrp="1"/>
          </p:cNvSpPr>
          <p:nvPr>
            <p:ph type="ctrTitle"/>
          </p:nvPr>
        </p:nvSpPr>
        <p:spPr>
          <a:xfrm>
            <a:off x="1051560" y="4355692"/>
            <a:ext cx="9085940" cy="1472224"/>
          </a:xfrm>
        </p:spPr>
        <p:txBody>
          <a:bodyPr anchor="b">
            <a:normAutofit/>
          </a:bodyPr>
          <a:lstStyle/>
          <a:p>
            <a:r>
              <a:rPr lang="en-US" sz="5200"/>
              <a:t>Questions or Comments?</a:t>
            </a:r>
          </a:p>
        </p:txBody>
      </p:sp>
      <p:sp>
        <p:nvSpPr>
          <p:cNvPr id="3" name="Subtitle 2">
            <a:extLst>
              <a:ext uri="{FF2B5EF4-FFF2-40B4-BE49-F238E27FC236}">
                <a16:creationId xmlns:a16="http://schemas.microsoft.com/office/drawing/2014/main" id="{BDF713E5-37B2-45AB-97F3-A1E08E089B96}"/>
              </a:ext>
            </a:extLst>
          </p:cNvPr>
          <p:cNvSpPr>
            <a:spLocks noGrp="1"/>
          </p:cNvSpPr>
          <p:nvPr>
            <p:ph type="subTitle" idx="1"/>
          </p:nvPr>
        </p:nvSpPr>
        <p:spPr>
          <a:xfrm>
            <a:off x="1069848" y="5908302"/>
            <a:ext cx="9052560" cy="364482"/>
          </a:xfrm>
        </p:spPr>
        <p:txBody>
          <a:bodyPr>
            <a:normAutofit lnSpcReduction="10000"/>
          </a:bodyPr>
          <a:lstStyle/>
          <a:p>
            <a:endParaRPr lang="en-US"/>
          </a:p>
        </p:txBody>
      </p:sp>
      <p:grpSp>
        <p:nvGrpSpPr>
          <p:cNvPr id="13" name="Group 12">
            <a:extLst>
              <a:ext uri="{FF2B5EF4-FFF2-40B4-BE49-F238E27FC236}">
                <a16:creationId xmlns:a16="http://schemas.microsoft.com/office/drawing/2014/main" id="{E338BB70-4256-4514-BA1C-E72F3183F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4" name="Oval 13">
              <a:extLst>
                <a:ext uri="{FF2B5EF4-FFF2-40B4-BE49-F238E27FC236}">
                  <a16:creationId xmlns:a16="http://schemas.microsoft.com/office/drawing/2014/main" id="{91218D88-B948-435E-A82D-93BE5F098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A8EAC300-6464-49C0-8F29-B68528304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581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657A-8B7E-4B6C-A10E-806AE7B7F95B}"/>
              </a:ext>
            </a:extLst>
          </p:cNvPr>
          <p:cNvSpPr>
            <a:spLocks noGrp="1"/>
          </p:cNvSpPr>
          <p:nvPr>
            <p:ph type="title"/>
          </p:nvPr>
        </p:nvSpPr>
        <p:spPr/>
        <p:txBody>
          <a:bodyPr>
            <a:normAutofit/>
          </a:bodyPr>
          <a:lstStyle/>
          <a:p>
            <a:r>
              <a:rPr lang="en-US" dirty="0"/>
              <a:t>Agenda</a:t>
            </a:r>
          </a:p>
        </p:txBody>
      </p:sp>
      <p:graphicFrame>
        <p:nvGraphicFramePr>
          <p:cNvPr id="11" name="Content Placeholder 2">
            <a:extLst>
              <a:ext uri="{FF2B5EF4-FFF2-40B4-BE49-F238E27FC236}">
                <a16:creationId xmlns:a16="http://schemas.microsoft.com/office/drawing/2014/main" id="{D406FEFC-0FD6-496A-86E1-AE605BBF6DE0}"/>
              </a:ext>
            </a:extLst>
          </p:cNvPr>
          <p:cNvGraphicFramePr>
            <a:graphicFrameLocks noGrp="1"/>
          </p:cNvGraphicFramePr>
          <p:nvPr>
            <p:ph idx="1"/>
            <p:extLst>
              <p:ext uri="{D42A27DB-BD31-4B8C-83A1-F6EECF244321}">
                <p14:modId xmlns:p14="http://schemas.microsoft.com/office/powerpoint/2010/main" val="337049124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6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B9D992-2C07-41D6-A9B6-DA44569FFE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4EDA38AE-45B7-448D-BFD5-A87027CDC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F4D3A6CF-3B0E-4565-A453-3F5B4993D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5" name="Picture 4" descr="Hands holding cup of hot drink">
            <a:extLst>
              <a:ext uri="{FF2B5EF4-FFF2-40B4-BE49-F238E27FC236}">
                <a16:creationId xmlns:a16="http://schemas.microsoft.com/office/drawing/2014/main" id="{85E2D3F7-8A0B-4201-9642-06E86CB7DBB5}"/>
              </a:ext>
            </a:extLst>
          </p:cNvPr>
          <p:cNvPicPr>
            <a:picLocks noChangeAspect="1"/>
          </p:cNvPicPr>
          <p:nvPr/>
        </p:nvPicPr>
        <p:blipFill rotWithShape="1">
          <a:blip r:embed="rId4">
            <a:extLst>
              <a:ext uri="{28A0092B-C50C-407E-A947-70E740481C1C}">
                <a14:useLocalDpi xmlns:a14="http://schemas.microsoft.com/office/drawing/2010/main" val="0"/>
              </a:ext>
            </a:extLst>
          </a:blip>
          <a:srcRect l="9161" r="17363" b="-1"/>
          <a:stretch/>
        </p:blipFill>
        <p:spPr>
          <a:xfrm>
            <a:off x="3343" y="10"/>
            <a:ext cx="7548923" cy="6857990"/>
          </a:xfrm>
          <a:prstGeom prst="rect">
            <a:avLst/>
          </a:prstGeom>
          <a:noFill/>
        </p:spPr>
      </p:pic>
      <p:sp>
        <p:nvSpPr>
          <p:cNvPr id="14" name="Rectangle 13">
            <a:extLst>
              <a:ext uri="{FF2B5EF4-FFF2-40B4-BE49-F238E27FC236}">
                <a16:creationId xmlns:a16="http://schemas.microsoft.com/office/drawing/2014/main" id="{E3884964-73BC-4492-9C4B-01BD487C1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AE078-3CB3-4D1F-8E4E-75C6D5DA8D1A}"/>
              </a:ext>
            </a:extLst>
          </p:cNvPr>
          <p:cNvSpPr>
            <a:spLocks noGrp="1"/>
          </p:cNvSpPr>
          <p:nvPr>
            <p:ph type="title"/>
          </p:nvPr>
        </p:nvSpPr>
        <p:spPr>
          <a:xfrm>
            <a:off x="7883611" y="484632"/>
            <a:ext cx="3975313" cy="1609344"/>
          </a:xfrm>
          <a:ln>
            <a:noFill/>
          </a:ln>
        </p:spPr>
        <p:txBody>
          <a:bodyPr vert="horz" lIns="91440" tIns="45720" rIns="91440" bIns="45720" rtlCol="0" anchor="ctr">
            <a:normAutofit/>
          </a:bodyPr>
          <a:lstStyle/>
          <a:p>
            <a:r>
              <a:rPr lang="en-US" sz="4000" dirty="0"/>
              <a:t>Introductions</a:t>
            </a:r>
          </a:p>
        </p:txBody>
      </p:sp>
      <p:sp>
        <p:nvSpPr>
          <p:cNvPr id="3" name="Content Placeholder 2">
            <a:extLst>
              <a:ext uri="{FF2B5EF4-FFF2-40B4-BE49-F238E27FC236}">
                <a16:creationId xmlns:a16="http://schemas.microsoft.com/office/drawing/2014/main" id="{6797BDE5-A8BD-4286-8221-21664A41BD79}"/>
              </a:ext>
            </a:extLst>
          </p:cNvPr>
          <p:cNvSpPr>
            <a:spLocks noGrp="1"/>
          </p:cNvSpPr>
          <p:nvPr>
            <p:ph type="body" sz="half" idx="2"/>
          </p:nvPr>
        </p:nvSpPr>
        <p:spPr>
          <a:xfrm>
            <a:off x="7416610" y="2753474"/>
            <a:ext cx="4911046" cy="4230384"/>
          </a:xfrm>
        </p:spPr>
        <p:txBody>
          <a:bodyPr vert="horz" lIns="91440" tIns="45720" rIns="91440" bIns="45720" rtlCol="0">
            <a:normAutofit/>
          </a:bodyPr>
          <a:lstStyle/>
          <a:p>
            <a:pPr algn="ctr">
              <a:lnSpc>
                <a:spcPct val="90000"/>
              </a:lnSpc>
            </a:pPr>
            <a:r>
              <a:rPr lang="en-US" sz="3200" dirty="0">
                <a:solidFill>
                  <a:schemeClr val="tx1"/>
                </a:solidFill>
              </a:rPr>
              <a:t>Share your name</a:t>
            </a:r>
          </a:p>
          <a:p>
            <a:pPr algn="ctr">
              <a:lnSpc>
                <a:spcPct val="90000"/>
              </a:lnSpc>
            </a:pPr>
            <a:r>
              <a:rPr lang="en-US" sz="3200" dirty="0">
                <a:solidFill>
                  <a:schemeClr val="tx1"/>
                </a:solidFill>
              </a:rPr>
              <a:t>&amp;</a:t>
            </a:r>
          </a:p>
          <a:p>
            <a:pPr algn="ctr">
              <a:lnSpc>
                <a:spcPct val="90000"/>
              </a:lnSpc>
            </a:pPr>
            <a:r>
              <a:rPr lang="en-US" sz="3200" dirty="0">
                <a:solidFill>
                  <a:schemeClr val="tx1"/>
                </a:solidFill>
              </a:rPr>
              <a:t>tell us your favorite </a:t>
            </a:r>
          </a:p>
          <a:p>
            <a:pPr algn="ctr">
              <a:lnSpc>
                <a:spcPct val="90000"/>
              </a:lnSpc>
            </a:pPr>
            <a:r>
              <a:rPr lang="en-US" sz="3200" dirty="0">
                <a:solidFill>
                  <a:schemeClr val="tx1"/>
                </a:solidFill>
              </a:rPr>
              <a:t>cool-weather drink. </a:t>
            </a:r>
          </a:p>
          <a:p>
            <a:pPr indent="-182880">
              <a:lnSpc>
                <a:spcPct val="90000"/>
              </a:lnSpc>
              <a:buFont typeface="Wingdings" pitchFamily="2" charset="2"/>
              <a:buChar char="§"/>
            </a:pPr>
            <a:endParaRPr lang="en-US" sz="1600" dirty="0">
              <a:solidFill>
                <a:schemeClr val="tx1"/>
              </a:solidFill>
            </a:endParaRPr>
          </a:p>
        </p:txBody>
      </p:sp>
      <p:grpSp>
        <p:nvGrpSpPr>
          <p:cNvPr id="16" name="Group 15">
            <a:extLst>
              <a:ext uri="{FF2B5EF4-FFF2-40B4-BE49-F238E27FC236}">
                <a16:creationId xmlns:a16="http://schemas.microsoft.com/office/drawing/2014/main" id="{CCC59035-11A0-4F69-86CA-B9E925191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33BAE490-B91A-418F-A7AB-68EB822F4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8DB05369-8B7F-486A-A4F1-F37A0DFB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4040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Learning to Count: One-to-One Correspondence — Montessori in Real Life">
            <a:extLst>
              <a:ext uri="{FF2B5EF4-FFF2-40B4-BE49-F238E27FC236}">
                <a16:creationId xmlns:a16="http://schemas.microsoft.com/office/drawing/2014/main" id="{9048DE3C-33F7-4607-ADAE-C7598F2E1B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6"/>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F697512-60F9-452A-B364-4B5E3B8DF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6AD5A-0710-42DD-B5FA-8FF389C4C72F}"/>
              </a:ext>
            </a:extLst>
          </p:cNvPr>
          <p:cNvSpPr>
            <a:spLocks noGrp="1"/>
          </p:cNvSpPr>
          <p:nvPr>
            <p:ph type="title"/>
          </p:nvPr>
        </p:nvSpPr>
        <p:spPr>
          <a:xfrm>
            <a:off x="4970109" y="484632"/>
            <a:ext cx="6730277" cy="1609344"/>
          </a:xfrm>
          <a:ln>
            <a:noFill/>
          </a:ln>
        </p:spPr>
        <p:txBody>
          <a:bodyPr>
            <a:normAutofit/>
          </a:bodyPr>
          <a:lstStyle/>
          <a:p>
            <a:r>
              <a:rPr lang="en-US" dirty="0"/>
              <a:t>School Readiness </a:t>
            </a:r>
          </a:p>
        </p:txBody>
      </p:sp>
      <p:pic>
        <p:nvPicPr>
          <p:cNvPr id="2050" name="Picture 2" descr="One-to-One Correspondence Activities with a Five or Ten Frame [free  printable] - Early Learning Ideas">
            <a:extLst>
              <a:ext uri="{FF2B5EF4-FFF2-40B4-BE49-F238E27FC236}">
                <a16:creationId xmlns:a16="http://schemas.microsoft.com/office/drawing/2014/main" id="{404A2AFD-864A-4498-B2D2-991E56F9D6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93" r="2172" b="-1"/>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F16E65-332A-4001-9139-17F25EA98B5E}"/>
              </a:ext>
            </a:extLst>
          </p:cNvPr>
          <p:cNvSpPr>
            <a:spLocks noGrp="1"/>
          </p:cNvSpPr>
          <p:nvPr>
            <p:ph idx="1"/>
          </p:nvPr>
        </p:nvSpPr>
        <p:spPr>
          <a:xfrm>
            <a:off x="4932438" y="1792635"/>
            <a:ext cx="7088326" cy="4396618"/>
          </a:xfrm>
        </p:spPr>
        <p:txBody>
          <a:bodyPr>
            <a:normAutofit/>
          </a:bodyPr>
          <a:lstStyle/>
          <a:p>
            <a:pPr marL="0" marR="0" indent="0">
              <a:spcBef>
                <a:spcPts val="0"/>
              </a:spcBef>
              <a:spcAft>
                <a:spcPts val="800"/>
              </a:spcAft>
              <a:buNone/>
            </a:pPr>
            <a:endParaRPr lang="en-US" sz="15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600" b="1" u="sng" dirty="0">
                <a:effectLst/>
                <a:latin typeface="Arial" panose="020B0604020202020204" pitchFamily="34" charset="0"/>
                <a:ea typeface="Calibri" panose="020F0502020204030204" pitchFamily="34" charset="0"/>
                <a:cs typeface="Times New Roman" panose="02020603050405020304" pitchFamily="18" charset="0"/>
              </a:rPr>
              <a:t>Goal: </a:t>
            </a:r>
            <a:r>
              <a:rPr lang="en-US" sz="1600" b="1" dirty="0">
                <a:effectLst/>
                <a:latin typeface="Arial" panose="020B0604020202020204" pitchFamily="34" charset="0"/>
                <a:ea typeface="Calibri" panose="020F0502020204030204" pitchFamily="34" charset="0"/>
                <a:cs typeface="Times New Roman" panose="02020603050405020304" pitchFamily="18" charset="0"/>
              </a:rPr>
              <a:t>Children will use play to increase their understanding of symbolic representation as it relates to mathematical concepts such as one to one correspondence and cardinality.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600" b="1" u="sng"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Objective 1: </a:t>
            </a:r>
            <a:r>
              <a:rPr lang="en-US" sz="1600" b="1"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Families understand how pretend play is connected to emerging/foundational mathematical skills.</a:t>
            </a:r>
            <a:endParaRPr lang="en-US" sz="1600" dirty="0">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600" b="1" dirty="0">
              <a:highlight>
                <a:srgbClr val="FFFF00"/>
              </a:highlight>
              <a:latin typeface="Calibri" panose="020F0502020204030204" pitchFamily="34" charset="0"/>
              <a:cs typeface="Times New Roman" panose="02020603050405020304" pitchFamily="18" charset="0"/>
            </a:endParaRPr>
          </a:p>
          <a:p>
            <a:pPr marL="0" marR="0">
              <a:spcBef>
                <a:spcPts val="0"/>
              </a:spcBef>
              <a:spcAft>
                <a:spcPts val="800"/>
              </a:spcAft>
            </a:pPr>
            <a:endParaRPr lang="en-US" sz="1600" b="1" dirty="0">
              <a:highlight>
                <a:srgbClr val="FFFF00"/>
              </a:highlight>
              <a:latin typeface="Calibri" panose="020F0502020204030204" pitchFamily="34" charset="0"/>
              <a:cs typeface="Times New Roman" panose="02020603050405020304" pitchFamily="18" charset="0"/>
            </a:endParaRPr>
          </a:p>
          <a:p>
            <a:pPr marL="0" marR="0">
              <a:spcBef>
                <a:spcPts val="0"/>
              </a:spcBef>
              <a:spcAft>
                <a:spcPts val="800"/>
              </a:spcAft>
            </a:pPr>
            <a:endParaRPr lang="en-US" sz="1600" b="1" dirty="0">
              <a:highlight>
                <a:srgbClr val="FFFF00"/>
              </a:highlight>
              <a:latin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600" b="1" dirty="0"/>
              <a:t>One to One Correspondence: </a:t>
            </a:r>
            <a:r>
              <a:rPr lang="en-US" sz="1600" dirty="0"/>
              <a:t>Children can point to an object and attach a rote counting number to it. </a:t>
            </a:r>
          </a:p>
          <a:p>
            <a:pPr marL="0" indent="0">
              <a:buNone/>
            </a:pPr>
            <a:r>
              <a:rPr lang="en-US" sz="1600" b="1" dirty="0"/>
              <a:t>Cardinality:  </a:t>
            </a:r>
            <a:r>
              <a:rPr lang="en-US" sz="1600" dirty="0"/>
              <a:t>When children realize that the last number they counted is how many they have .</a:t>
            </a:r>
          </a:p>
          <a:p>
            <a:pPr marL="0" indent="0">
              <a:buNone/>
            </a:pPr>
            <a:r>
              <a:rPr lang="en-US" sz="1600" dirty="0"/>
              <a:t>	</a:t>
            </a:r>
            <a:r>
              <a:rPr lang="en-US" sz="1600" b="1" dirty="0"/>
              <a:t>Example: </a:t>
            </a:r>
            <a:r>
              <a:rPr lang="en-US" sz="1600" dirty="0"/>
              <a:t>Children can count the number on the die and then 	count that many space. </a:t>
            </a:r>
          </a:p>
        </p:txBody>
      </p:sp>
      <p:grpSp>
        <p:nvGrpSpPr>
          <p:cNvPr id="73" name="Group 72">
            <a:extLst>
              <a:ext uri="{FF2B5EF4-FFF2-40B4-BE49-F238E27FC236}">
                <a16:creationId xmlns:a16="http://schemas.microsoft.com/office/drawing/2014/main" id="{0428ACDF-AB49-4CA0-8AEB-588A85F4E5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99F9B423-47B6-4093-8195-26840F0A0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939B6F3D-4E09-4E56-90A3-5273F06A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0E57063C-5D92-4B57-8879-A61C42895B4B}"/>
              </a:ext>
            </a:extLst>
          </p:cNvPr>
          <p:cNvSpPr txBox="1"/>
          <p:nvPr/>
        </p:nvSpPr>
        <p:spPr>
          <a:xfrm>
            <a:off x="3838176" y="6503800"/>
            <a:ext cx="7792148" cy="307777"/>
          </a:xfrm>
          <a:prstGeom prst="rect">
            <a:avLst/>
          </a:prstGeom>
          <a:noFill/>
        </p:spPr>
        <p:txBody>
          <a:bodyPr wrap="square">
            <a:spAutoFit/>
          </a:bodyPr>
          <a:lstStyle/>
          <a:p>
            <a:pPr marL="914400" lvl="2" indent="0">
              <a:spcAft>
                <a:spcPts val="600"/>
              </a:spcAft>
              <a:buNone/>
            </a:pPr>
            <a:r>
              <a:rPr lang="en-US" sz="1400" dirty="0"/>
              <a:t>(PAT Parent Educator Resource: Beginning to Understand Number Concepts p.419)</a:t>
            </a:r>
          </a:p>
        </p:txBody>
      </p:sp>
    </p:spTree>
    <p:extLst>
      <p:ext uri="{BB962C8B-B14F-4D97-AF65-F5344CB8AC3E}">
        <p14:creationId xmlns:p14="http://schemas.microsoft.com/office/powerpoint/2010/main" val="334382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BEC306-121F-4EE9-BF53-1407FD501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7250" y="1962173"/>
            <a:ext cx="10178322" cy="2646363"/>
          </a:xfrm>
          <a:prstGeom prst="rect">
            <a:avLst/>
          </a:prstGeom>
          <a:solidFill>
            <a:srgbClr val="FFFFFF"/>
          </a:solidFill>
        </p:spPr>
      </p:pic>
      <p:sp>
        <p:nvSpPr>
          <p:cNvPr id="6" name="TextBox 5">
            <a:extLst>
              <a:ext uri="{FF2B5EF4-FFF2-40B4-BE49-F238E27FC236}">
                <a16:creationId xmlns:a16="http://schemas.microsoft.com/office/drawing/2014/main" id="{E8B96664-D25F-423C-BA13-6D44CDD62504}"/>
              </a:ext>
            </a:extLst>
          </p:cNvPr>
          <p:cNvSpPr txBox="1"/>
          <p:nvPr/>
        </p:nvSpPr>
        <p:spPr>
          <a:xfrm>
            <a:off x="1762877" y="6211669"/>
            <a:ext cx="9852916" cy="646331"/>
          </a:xfrm>
          <a:prstGeom prst="rect">
            <a:avLst/>
          </a:prstGeom>
          <a:noFill/>
        </p:spPr>
        <p:txBody>
          <a:bodyPr wrap="square">
            <a:spAutoFit/>
          </a:bodyPr>
          <a:lstStyle/>
          <a:p>
            <a:r>
              <a:rPr lang="en-US" dirty="0">
                <a:hlinkClick r:id="rId4"/>
              </a:rPr>
              <a:t>https://gfletchy.com/2016/03/05/be-the-teacher-moving-from-counting-to-cardinality/</a:t>
            </a:r>
            <a:endParaRPr lang="en-US" dirty="0"/>
          </a:p>
          <a:p>
            <a:endParaRPr lang="en-US" dirty="0"/>
          </a:p>
        </p:txBody>
      </p:sp>
    </p:spTree>
    <p:extLst>
      <p:ext uri="{BB962C8B-B14F-4D97-AF65-F5344CB8AC3E}">
        <p14:creationId xmlns:p14="http://schemas.microsoft.com/office/powerpoint/2010/main" val="212389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63" name="Group 136">
            <a:extLst>
              <a:ext uri="{FF2B5EF4-FFF2-40B4-BE49-F238E27FC236}">
                <a16:creationId xmlns:a16="http://schemas.microsoft.com/office/drawing/2014/main" id="{5EB9D992-2C07-41D6-A9B6-DA44569FFE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8" name="Oval 137">
              <a:extLst>
                <a:ext uri="{FF2B5EF4-FFF2-40B4-BE49-F238E27FC236}">
                  <a16:creationId xmlns:a16="http://schemas.microsoft.com/office/drawing/2014/main" id="{4EDA38AE-45B7-448D-BFD5-A87027CDC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9" name="Oval 138">
              <a:extLst>
                <a:ext uri="{FF2B5EF4-FFF2-40B4-BE49-F238E27FC236}">
                  <a16:creationId xmlns:a16="http://schemas.microsoft.com/office/drawing/2014/main" id="{F4D3A6CF-3B0E-4565-A453-3F5B4993D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2052" name="Picture 4" descr="toddler going up stairs">
            <a:extLst>
              <a:ext uri="{FF2B5EF4-FFF2-40B4-BE49-F238E27FC236}">
                <a16:creationId xmlns:a16="http://schemas.microsoft.com/office/drawing/2014/main" id="{CE3D5C5B-B8F3-4580-B66A-866A0D5700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08" r="1505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140">
            <a:extLst>
              <a:ext uri="{FF2B5EF4-FFF2-40B4-BE49-F238E27FC236}">
                <a16:creationId xmlns:a16="http://schemas.microsoft.com/office/drawing/2014/main" id="{E3884964-73BC-4492-9C4B-01BD487C1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2">
            <a:extLst>
              <a:ext uri="{FF2B5EF4-FFF2-40B4-BE49-F238E27FC236}">
                <a16:creationId xmlns:a16="http://schemas.microsoft.com/office/drawing/2014/main" id="{E2E6BC91-7B3B-456D-B840-C27F134C481F}"/>
              </a:ext>
            </a:extLst>
          </p:cNvPr>
          <p:cNvSpPr>
            <a:spLocks noGrp="1"/>
          </p:cNvSpPr>
          <p:nvPr>
            <p:ph type="title"/>
          </p:nvPr>
        </p:nvSpPr>
        <p:spPr>
          <a:xfrm>
            <a:off x="8726093" y="497468"/>
            <a:ext cx="3816774" cy="1609344"/>
          </a:xfrm>
          <a:ln>
            <a:noFill/>
          </a:ln>
        </p:spPr>
        <p:txBody>
          <a:bodyPr vert="horz" lIns="91440" tIns="45720" rIns="91440" bIns="45720" rtlCol="0" anchor="ctr">
            <a:normAutofit/>
          </a:bodyPr>
          <a:lstStyle/>
          <a:p>
            <a:r>
              <a:rPr lang="en-US" dirty="0"/>
              <a:t>EHS Goal	</a:t>
            </a:r>
          </a:p>
        </p:txBody>
      </p:sp>
      <p:sp>
        <p:nvSpPr>
          <p:cNvPr id="77" name="Text Placeholder 3">
            <a:extLst>
              <a:ext uri="{FF2B5EF4-FFF2-40B4-BE49-F238E27FC236}">
                <a16:creationId xmlns:a16="http://schemas.microsoft.com/office/drawing/2014/main" id="{E96EAF9F-A444-47B0-8FF6-DD07EA49129C}"/>
              </a:ext>
            </a:extLst>
          </p:cNvPr>
          <p:cNvSpPr>
            <a:spLocks noGrp="1"/>
          </p:cNvSpPr>
          <p:nvPr>
            <p:ph type="body" sz="half" idx="2"/>
          </p:nvPr>
        </p:nvSpPr>
        <p:spPr>
          <a:xfrm>
            <a:off x="7883611" y="2121408"/>
            <a:ext cx="3816774" cy="4050792"/>
          </a:xfrm>
        </p:spPr>
        <p:txBody>
          <a:bodyPr vert="horz" lIns="91440" tIns="45720" rIns="91440" bIns="45720" rtlCol="0">
            <a:normAutofit/>
          </a:bodyPr>
          <a:lstStyle/>
          <a:p>
            <a:pPr algn="ctr">
              <a:lnSpc>
                <a:spcPct val="90000"/>
              </a:lnSpc>
            </a:pPr>
            <a:r>
              <a:rPr lang="en-US" sz="2400" dirty="0">
                <a:solidFill>
                  <a:schemeClr val="tx1"/>
                </a:solidFill>
              </a:rPr>
              <a:t>Build the foundation of beginning math skills by providing opportunities to caregivers to teach their child counting, sorting, and comparing through pretend play &amp; family routines. </a:t>
            </a:r>
          </a:p>
        </p:txBody>
      </p:sp>
      <p:grpSp>
        <p:nvGrpSpPr>
          <p:cNvPr id="2065" name="Group 142">
            <a:extLst>
              <a:ext uri="{FF2B5EF4-FFF2-40B4-BE49-F238E27FC236}">
                <a16:creationId xmlns:a16="http://schemas.microsoft.com/office/drawing/2014/main" id="{CCC59035-11A0-4F69-86CA-B9E925191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6" name="Oval 143">
              <a:extLst>
                <a:ext uri="{FF2B5EF4-FFF2-40B4-BE49-F238E27FC236}">
                  <a16:creationId xmlns:a16="http://schemas.microsoft.com/office/drawing/2014/main" id="{33BAE490-B91A-418F-A7AB-68EB822F4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7" name="Oval 144">
              <a:extLst>
                <a:ext uri="{FF2B5EF4-FFF2-40B4-BE49-F238E27FC236}">
                  <a16:creationId xmlns:a16="http://schemas.microsoft.com/office/drawing/2014/main" id="{8DB05369-8B7F-486A-A4F1-F37A0DFB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6530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EFC4-79F0-49C1-9CA3-71D7CD5D0BB9}"/>
              </a:ext>
            </a:extLst>
          </p:cNvPr>
          <p:cNvSpPr>
            <a:spLocks noGrp="1"/>
          </p:cNvSpPr>
          <p:nvPr>
            <p:ph type="title"/>
          </p:nvPr>
        </p:nvSpPr>
        <p:spPr/>
        <p:txBody>
          <a:bodyPr/>
          <a:lstStyle/>
          <a:p>
            <a:r>
              <a:rPr lang="en-US" dirty="0"/>
              <a:t>Preoperational Thinking</a:t>
            </a:r>
          </a:p>
        </p:txBody>
      </p:sp>
      <p:sp>
        <p:nvSpPr>
          <p:cNvPr id="3" name="Content Placeholder 2">
            <a:extLst>
              <a:ext uri="{FF2B5EF4-FFF2-40B4-BE49-F238E27FC236}">
                <a16:creationId xmlns:a16="http://schemas.microsoft.com/office/drawing/2014/main" id="{19F8013A-FB32-4F98-9764-920CC66CE17C}"/>
              </a:ext>
            </a:extLst>
          </p:cNvPr>
          <p:cNvSpPr>
            <a:spLocks noGrp="1"/>
          </p:cNvSpPr>
          <p:nvPr>
            <p:ph idx="1"/>
          </p:nvPr>
        </p:nvSpPr>
        <p:spPr>
          <a:xfrm>
            <a:off x="1063752" y="2208945"/>
            <a:ext cx="10178322" cy="4564500"/>
          </a:xfrm>
        </p:spPr>
        <p:txBody>
          <a:bodyPr>
            <a:normAutofit/>
          </a:bodyPr>
          <a:lstStyle/>
          <a:p>
            <a:r>
              <a:rPr lang="en-US" dirty="0"/>
              <a:t>Developed by psychologist, Jean Piaget. </a:t>
            </a:r>
          </a:p>
          <a:p>
            <a:r>
              <a:rPr lang="en-US" dirty="0"/>
              <a:t>Typically, around age 2.</a:t>
            </a:r>
          </a:p>
          <a:p>
            <a:r>
              <a:rPr lang="en-US" dirty="0"/>
              <a:t>At this stage children start increasing their language abilities. </a:t>
            </a:r>
          </a:p>
          <a:p>
            <a:r>
              <a:rPr lang="en-US" dirty="0"/>
              <a:t>Children still use their perception of how things look to solve problems. </a:t>
            </a:r>
          </a:p>
          <a:p>
            <a:pPr lvl="1"/>
            <a:r>
              <a:rPr lang="en-US" dirty="0"/>
              <a:t>They may think a cookie broken in 2 pieces is more than one whole cookie.</a:t>
            </a:r>
          </a:p>
          <a:p>
            <a:r>
              <a:rPr lang="en-US" dirty="0"/>
              <a:t>View questions personally</a:t>
            </a:r>
          </a:p>
          <a:p>
            <a:pPr lvl="1"/>
            <a:r>
              <a:rPr lang="en-US" dirty="0"/>
              <a:t>May answer all questions about quantity with their age. </a:t>
            </a:r>
          </a:p>
          <a:p>
            <a:pPr marL="457200" lvl="1" indent="0">
              <a:buNone/>
            </a:pPr>
            <a:endParaRPr lang="en-US" dirty="0"/>
          </a:p>
        </p:txBody>
      </p:sp>
      <p:sp>
        <p:nvSpPr>
          <p:cNvPr id="4" name="TextBox 3">
            <a:extLst>
              <a:ext uri="{FF2B5EF4-FFF2-40B4-BE49-F238E27FC236}">
                <a16:creationId xmlns:a16="http://schemas.microsoft.com/office/drawing/2014/main" id="{2588CA4D-7610-4488-A467-02273DDECFA0}"/>
              </a:ext>
            </a:extLst>
          </p:cNvPr>
          <p:cNvSpPr txBox="1"/>
          <p:nvPr/>
        </p:nvSpPr>
        <p:spPr>
          <a:xfrm>
            <a:off x="1606193" y="6465668"/>
            <a:ext cx="8979613" cy="307777"/>
          </a:xfrm>
          <a:prstGeom prst="rect">
            <a:avLst/>
          </a:prstGeom>
          <a:noFill/>
        </p:spPr>
        <p:txBody>
          <a:bodyPr wrap="square" rtlCol="0">
            <a:spAutoFit/>
          </a:bodyPr>
          <a:lstStyle/>
          <a:p>
            <a:r>
              <a:rPr lang="en-US" sz="1400" dirty="0"/>
              <a:t>Parents as Teachers Educator Resource: Beginning to Understand Number Concepts pg. 419</a:t>
            </a:r>
          </a:p>
        </p:txBody>
      </p:sp>
    </p:spTree>
    <p:extLst>
      <p:ext uri="{BB962C8B-B14F-4D97-AF65-F5344CB8AC3E}">
        <p14:creationId xmlns:p14="http://schemas.microsoft.com/office/powerpoint/2010/main" val="343598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706E-1A0A-441F-83DE-C62C88471BCD}"/>
              </a:ext>
            </a:extLst>
          </p:cNvPr>
          <p:cNvSpPr>
            <a:spLocks noGrp="1"/>
          </p:cNvSpPr>
          <p:nvPr>
            <p:ph type="title"/>
          </p:nvPr>
        </p:nvSpPr>
        <p:spPr>
          <a:xfrm>
            <a:off x="294526" y="766567"/>
            <a:ext cx="12079155" cy="712912"/>
          </a:xfrm>
        </p:spPr>
        <p:txBody>
          <a:bodyPr>
            <a:normAutofit fontScale="90000"/>
          </a:bodyPr>
          <a:lstStyle/>
          <a:p>
            <a:r>
              <a:rPr lang="en-US" sz="4400" dirty="0"/>
              <a:t>3 Developmental Stages of Quantification</a:t>
            </a:r>
            <a:br>
              <a:rPr lang="en-US" dirty="0"/>
            </a:br>
            <a:endParaRPr lang="en-US" dirty="0"/>
          </a:p>
        </p:txBody>
      </p:sp>
      <p:sp>
        <p:nvSpPr>
          <p:cNvPr id="3" name="Content Placeholder 2">
            <a:extLst>
              <a:ext uri="{FF2B5EF4-FFF2-40B4-BE49-F238E27FC236}">
                <a16:creationId xmlns:a16="http://schemas.microsoft.com/office/drawing/2014/main" id="{2B4C5B8B-0CA0-42F8-AE9C-331B5A559CEE}"/>
              </a:ext>
            </a:extLst>
          </p:cNvPr>
          <p:cNvSpPr>
            <a:spLocks noGrp="1"/>
          </p:cNvSpPr>
          <p:nvPr>
            <p:ph idx="1"/>
          </p:nvPr>
        </p:nvSpPr>
        <p:spPr>
          <a:xfrm>
            <a:off x="1268972" y="1479479"/>
            <a:ext cx="10628502" cy="4400114"/>
          </a:xfrm>
        </p:spPr>
        <p:txBody>
          <a:bodyPr>
            <a:normAutofit fontScale="47500" lnSpcReduction="20000"/>
          </a:bodyPr>
          <a:lstStyle/>
          <a:p>
            <a:pPr marL="0" indent="0">
              <a:buNone/>
            </a:pPr>
            <a:r>
              <a:rPr lang="en-US" sz="4000" b="1" dirty="0"/>
              <a:t>1. Global</a:t>
            </a:r>
          </a:p>
          <a:p>
            <a:r>
              <a:rPr lang="en-US" sz="3300" dirty="0"/>
              <a:t>Strongly using their perception as they quantify. </a:t>
            </a:r>
          </a:p>
          <a:p>
            <a:r>
              <a:rPr lang="en-US" sz="3300" dirty="0"/>
              <a:t>Most likely know the difference between one and many.</a:t>
            </a:r>
          </a:p>
          <a:p>
            <a:r>
              <a:rPr lang="en-US" sz="3300" dirty="0"/>
              <a:t>Can </a:t>
            </a:r>
            <a:r>
              <a:rPr lang="en-US" sz="3300" b="1" dirty="0"/>
              <a:t>rote count </a:t>
            </a:r>
            <a:r>
              <a:rPr lang="en-US" sz="3300" dirty="0"/>
              <a:t>but the words likely have no meaning to them. </a:t>
            </a:r>
          </a:p>
          <a:p>
            <a:pPr lvl="1"/>
            <a:r>
              <a:rPr lang="en-US" sz="2900" dirty="0"/>
              <a:t>Rote counting is an important first step towards counting. </a:t>
            </a:r>
          </a:p>
          <a:p>
            <a:pPr marL="914400" lvl="1" indent="-457200">
              <a:buAutoNum type="arabicPeriod"/>
            </a:pPr>
            <a:endParaRPr lang="en-US" sz="3400" dirty="0"/>
          </a:p>
          <a:p>
            <a:pPr marL="0" indent="0">
              <a:buNone/>
            </a:pPr>
            <a:r>
              <a:rPr lang="en-US" sz="4000" b="1" dirty="0"/>
              <a:t>2. One-to-One-Correspondence</a:t>
            </a:r>
          </a:p>
          <a:p>
            <a:r>
              <a:rPr lang="en-US" sz="3300" dirty="0"/>
              <a:t>Preschool age. </a:t>
            </a:r>
          </a:p>
          <a:p>
            <a:r>
              <a:rPr lang="en-US" sz="3300" dirty="0"/>
              <a:t>Look at an object and attach a rote counting number to it. </a:t>
            </a:r>
          </a:p>
          <a:p>
            <a:r>
              <a:rPr lang="en-US" sz="3300" dirty="0"/>
              <a:t> Still do not rely on counting to determine equality. </a:t>
            </a:r>
          </a:p>
          <a:p>
            <a:pPr marL="0" indent="0">
              <a:buNone/>
            </a:pPr>
            <a:r>
              <a:rPr lang="en-US" sz="3800" dirty="0"/>
              <a:t>	</a:t>
            </a:r>
          </a:p>
          <a:p>
            <a:pPr marL="0" indent="0">
              <a:buNone/>
            </a:pPr>
            <a:r>
              <a:rPr lang="en-US" sz="4000" b="1" dirty="0"/>
              <a:t>3. Counting</a:t>
            </a:r>
          </a:p>
          <a:p>
            <a:r>
              <a:rPr lang="en-US" sz="3300" dirty="0"/>
              <a:t>The last number they counted is how many they have. (Cardinality)</a:t>
            </a:r>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24CEEFED-9FA9-4759-9E25-CCBCE5EE2DC3}"/>
              </a:ext>
            </a:extLst>
          </p:cNvPr>
          <p:cNvSpPr txBox="1"/>
          <p:nvPr/>
        </p:nvSpPr>
        <p:spPr>
          <a:xfrm>
            <a:off x="2076292" y="6423228"/>
            <a:ext cx="9013861" cy="307777"/>
          </a:xfrm>
          <a:prstGeom prst="rect">
            <a:avLst/>
          </a:prstGeom>
          <a:noFill/>
        </p:spPr>
        <p:txBody>
          <a:bodyPr wrap="square" rtlCol="0">
            <a:spAutoFit/>
          </a:bodyPr>
          <a:lstStyle/>
          <a:p>
            <a:r>
              <a:rPr lang="en-US" sz="1400" dirty="0"/>
              <a:t>PAT Parent Educator Resource: Beginning to Understand Number Concepts Pg. 419</a:t>
            </a:r>
          </a:p>
        </p:txBody>
      </p:sp>
    </p:spTree>
    <p:extLst>
      <p:ext uri="{BB962C8B-B14F-4D97-AF65-F5344CB8AC3E}">
        <p14:creationId xmlns:p14="http://schemas.microsoft.com/office/powerpoint/2010/main" val="186107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54B4-9007-4F24-AA1D-7EB89362997E}"/>
              </a:ext>
            </a:extLst>
          </p:cNvPr>
          <p:cNvSpPr>
            <a:spLocks noGrp="1"/>
          </p:cNvSpPr>
          <p:nvPr>
            <p:ph type="title"/>
          </p:nvPr>
        </p:nvSpPr>
        <p:spPr/>
        <p:txBody>
          <a:bodyPr/>
          <a:lstStyle/>
          <a:p>
            <a:r>
              <a:rPr lang="en-US" dirty="0"/>
              <a:t>Classifying</a:t>
            </a:r>
          </a:p>
        </p:txBody>
      </p:sp>
      <p:graphicFrame>
        <p:nvGraphicFramePr>
          <p:cNvPr id="8" name="Content Placeholder 2">
            <a:extLst>
              <a:ext uri="{FF2B5EF4-FFF2-40B4-BE49-F238E27FC236}">
                <a16:creationId xmlns:a16="http://schemas.microsoft.com/office/drawing/2014/main" id="{8B2E71EC-6403-4DBD-A2E7-F946FE693924}"/>
              </a:ext>
            </a:extLst>
          </p:cNvPr>
          <p:cNvGraphicFramePr>
            <a:graphicFrameLocks noGrp="1"/>
          </p:cNvGraphicFramePr>
          <p:nvPr>
            <p:ph sz="half" idx="1"/>
            <p:extLst>
              <p:ext uri="{D42A27DB-BD31-4B8C-83A1-F6EECF244321}">
                <p14:modId xmlns:p14="http://schemas.microsoft.com/office/powerpoint/2010/main" val="4117401021"/>
              </p:ext>
            </p:extLst>
          </p:nvPr>
        </p:nvGraphicFramePr>
        <p:xfrm>
          <a:off x="1339597" y="2492511"/>
          <a:ext cx="4754880"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01A75BA7-8344-4521-B15F-410D82788583}"/>
              </a:ext>
            </a:extLst>
          </p:cNvPr>
          <p:cNvSpPr>
            <a:spLocks noGrp="1"/>
          </p:cNvSpPr>
          <p:nvPr>
            <p:ph sz="half" idx="2"/>
          </p:nvPr>
        </p:nvSpPr>
        <p:spPr>
          <a:xfrm>
            <a:off x="6621079" y="2595252"/>
            <a:ext cx="4754880" cy="3977640"/>
          </a:xfrm>
        </p:spPr>
        <p:txBody>
          <a:bodyPr/>
          <a:lstStyle/>
          <a:p>
            <a:pPr marL="0" indent="0">
              <a:buNone/>
            </a:pPr>
            <a:r>
              <a:rPr lang="en-US" b="1" dirty="0"/>
              <a:t>When children are building their classifying skills, you will see them…</a:t>
            </a:r>
          </a:p>
          <a:p>
            <a:pPr marL="0" indent="0">
              <a:buNone/>
            </a:pPr>
            <a:endParaRPr lang="en-US" dirty="0"/>
          </a:p>
          <a:p>
            <a:pPr lvl="1"/>
            <a:r>
              <a:rPr lang="en-US" dirty="0"/>
              <a:t>Line up objects</a:t>
            </a:r>
          </a:p>
          <a:p>
            <a:pPr lvl="1"/>
            <a:r>
              <a:rPr lang="en-US" dirty="0"/>
              <a:t>Start noticing that things are the same and different. </a:t>
            </a:r>
          </a:p>
          <a:p>
            <a:pPr lvl="1"/>
            <a:r>
              <a:rPr lang="en-US" dirty="0"/>
              <a:t>Start to notice that objects can fit into many categories. </a:t>
            </a:r>
          </a:p>
          <a:p>
            <a:pPr lvl="1"/>
            <a:r>
              <a:rPr lang="en-US" dirty="0"/>
              <a:t>Form ideas based on their own categories</a:t>
            </a:r>
          </a:p>
          <a:p>
            <a:pPr lvl="2"/>
            <a:r>
              <a:rPr lang="en-US" dirty="0"/>
              <a:t>All women with gray hair are grandmas. </a:t>
            </a:r>
          </a:p>
          <a:p>
            <a:pPr marL="548640" lvl="2" indent="0">
              <a:buNone/>
            </a:pPr>
            <a:endParaRPr lang="en-US" dirty="0"/>
          </a:p>
        </p:txBody>
      </p:sp>
    </p:spTree>
    <p:extLst>
      <p:ext uri="{BB962C8B-B14F-4D97-AF65-F5344CB8AC3E}">
        <p14:creationId xmlns:p14="http://schemas.microsoft.com/office/powerpoint/2010/main" val="4091716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2D0167F-E486-4F9B-83E2-993954E11F03}">
  <ds:schemaRefs>
    <ds:schemaRef ds:uri="http://schemas.microsoft.com/sharepoint/v3/contenttype/forms"/>
  </ds:schemaRefs>
</ds:datastoreItem>
</file>

<file path=customXml/itemProps2.xml><?xml version="1.0" encoding="utf-8"?>
<ds:datastoreItem xmlns:ds="http://schemas.openxmlformats.org/officeDocument/2006/customXml" ds:itemID="{15A714DE-2D72-4B69-B5D2-B9FD42741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3E54F-9BB9-4821-81E3-A4EFEC7BD0A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Wood Type</Template>
  <TotalTime>10957</TotalTime>
  <Words>924</Words>
  <Application>Microsoft Office PowerPoint</Application>
  <PresentationFormat>Widescreen</PresentationFormat>
  <Paragraphs>107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Rockwell Extra Bold</vt:lpstr>
      <vt:lpstr>Wingdings</vt:lpstr>
      <vt:lpstr>Wood Type</vt:lpstr>
      <vt:lpstr>EHS Academy</vt:lpstr>
      <vt:lpstr>Agenda</vt:lpstr>
      <vt:lpstr>Introductions</vt:lpstr>
      <vt:lpstr>School Readiness </vt:lpstr>
      <vt:lpstr>PowerPoint Presentation</vt:lpstr>
      <vt:lpstr>EHS Goal </vt:lpstr>
      <vt:lpstr>Preoperational Thinking</vt:lpstr>
      <vt:lpstr>3 Developmental Stages of Quantification </vt:lpstr>
      <vt:lpstr>Classifying</vt:lpstr>
      <vt:lpstr>How do these activities promote number awareness?</vt:lpstr>
      <vt:lpstr>School Readiness </vt:lpstr>
      <vt:lpstr>Cognitive Development  Benefits of Pretend Play </vt:lpstr>
      <vt:lpstr>As a Parent Educator</vt:lpstr>
      <vt:lpstr>Emerging Mathematical Skills</vt:lpstr>
      <vt:lpstr>Choosing toys and items that promote number concepts.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Academy</dc:title>
  <dc:creator>Marissa Larson</dc:creator>
  <cp:lastModifiedBy>Marissa Larson</cp:lastModifiedBy>
  <cp:revision>24</cp:revision>
  <dcterms:created xsi:type="dcterms:W3CDTF">2021-10-06T15:07:18Z</dcterms:created>
  <dcterms:modified xsi:type="dcterms:W3CDTF">2021-10-25T18:33:13Z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