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0" r:id="rId4"/>
    <p:sldId id="261" r:id="rId5"/>
    <p:sldId id="257" r:id="rId6"/>
    <p:sldId id="278" r:id="rId7"/>
    <p:sldId id="258" r:id="rId8"/>
    <p:sldId id="259" r:id="rId9"/>
    <p:sldId id="280" r:id="rId10"/>
    <p:sldId id="260" r:id="rId11"/>
    <p:sldId id="262" r:id="rId12"/>
    <p:sldId id="267" r:id="rId13"/>
    <p:sldId id="275" r:id="rId14"/>
    <p:sldId id="268" r:id="rId15"/>
    <p:sldId id="276" r:id="rId16"/>
    <p:sldId id="263" r:id="rId17"/>
    <p:sldId id="264" r:id="rId18"/>
    <p:sldId id="279" r:id="rId19"/>
    <p:sldId id="265" r:id="rId20"/>
    <p:sldId id="277" r:id="rId21"/>
    <p:sldId id="269"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7" autoAdjust="0"/>
    <p:restoredTop sz="94660"/>
  </p:normalViewPr>
  <p:slideViewPr>
    <p:cSldViewPr snapToGrid="0">
      <p:cViewPr varScale="1">
        <p:scale>
          <a:sx n="83" d="100"/>
          <a:sy n="83" d="100"/>
        </p:scale>
        <p:origin x="54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189292-0F5B-44A5-A2C6-689E6E86A8D1}"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635C8363-0A19-4231-A0EB-0F88197A789C}">
      <dgm:prSet/>
      <dgm:spPr/>
      <dgm:t>
        <a:bodyPr/>
        <a:lstStyle/>
        <a:p>
          <a:r>
            <a:rPr lang="en-US"/>
            <a:t>Search</a:t>
          </a:r>
        </a:p>
      </dgm:t>
    </dgm:pt>
    <dgm:pt modelId="{7E3E183C-928D-4B82-A182-452511A1225E}" type="parTrans" cxnId="{114F251C-AFFC-4003-8254-634419FE7FEC}">
      <dgm:prSet/>
      <dgm:spPr/>
      <dgm:t>
        <a:bodyPr/>
        <a:lstStyle/>
        <a:p>
          <a:endParaRPr lang="en-US"/>
        </a:p>
      </dgm:t>
    </dgm:pt>
    <dgm:pt modelId="{E49EA661-059A-4626-A14D-322353791628}" type="sibTrans" cxnId="{114F251C-AFFC-4003-8254-634419FE7FEC}">
      <dgm:prSet/>
      <dgm:spPr/>
      <dgm:t>
        <a:bodyPr/>
        <a:lstStyle/>
        <a:p>
          <a:endParaRPr lang="en-US"/>
        </a:p>
      </dgm:t>
    </dgm:pt>
    <dgm:pt modelId="{33FF1EE1-576C-4F24-B61D-D8AEF109CAB2}">
      <dgm:prSet/>
      <dgm:spPr/>
      <dgm:t>
        <a:bodyPr/>
        <a:lstStyle/>
        <a:p>
          <a:r>
            <a:rPr lang="en-US"/>
            <a:t>Search for “GOLD Documentation” App.</a:t>
          </a:r>
        </a:p>
      </dgm:t>
    </dgm:pt>
    <dgm:pt modelId="{5824E9B4-85BA-40A9-A85D-C07F6D8099DE}" type="parTrans" cxnId="{8A5B1BAA-D15B-40D7-A5F9-3B1D14F05BA7}">
      <dgm:prSet/>
      <dgm:spPr/>
      <dgm:t>
        <a:bodyPr/>
        <a:lstStyle/>
        <a:p>
          <a:endParaRPr lang="en-US"/>
        </a:p>
      </dgm:t>
    </dgm:pt>
    <dgm:pt modelId="{1CE63A3D-FCC8-4E5B-9F2C-5C26F763EC79}" type="sibTrans" cxnId="{8A5B1BAA-D15B-40D7-A5F9-3B1D14F05BA7}">
      <dgm:prSet/>
      <dgm:spPr/>
      <dgm:t>
        <a:bodyPr/>
        <a:lstStyle/>
        <a:p>
          <a:endParaRPr lang="en-US"/>
        </a:p>
      </dgm:t>
    </dgm:pt>
    <dgm:pt modelId="{B4BF237C-01BB-43BD-BA07-184ADF4CE40B}">
      <dgm:prSet/>
      <dgm:spPr/>
      <dgm:t>
        <a:bodyPr/>
        <a:lstStyle/>
        <a:p>
          <a:r>
            <a:rPr lang="en-US" dirty="0"/>
            <a:t>Download</a:t>
          </a:r>
        </a:p>
      </dgm:t>
    </dgm:pt>
    <dgm:pt modelId="{E865552C-EED8-461A-A0A1-EE3650E532F9}" type="parTrans" cxnId="{46526D4C-79AA-42F5-B805-E6C487E82012}">
      <dgm:prSet/>
      <dgm:spPr/>
      <dgm:t>
        <a:bodyPr/>
        <a:lstStyle/>
        <a:p>
          <a:endParaRPr lang="en-US"/>
        </a:p>
      </dgm:t>
    </dgm:pt>
    <dgm:pt modelId="{326879C6-5E96-4358-AC29-E85D5D68A500}" type="sibTrans" cxnId="{46526D4C-79AA-42F5-B805-E6C487E82012}">
      <dgm:prSet/>
      <dgm:spPr/>
      <dgm:t>
        <a:bodyPr/>
        <a:lstStyle/>
        <a:p>
          <a:endParaRPr lang="en-US"/>
        </a:p>
      </dgm:t>
    </dgm:pt>
    <dgm:pt modelId="{81D554FA-4FC3-400A-82E1-5871FEE21907}">
      <dgm:prSet/>
      <dgm:spPr/>
      <dgm:t>
        <a:bodyPr/>
        <a:lstStyle/>
        <a:p>
          <a:r>
            <a:rPr lang="en-US" dirty="0"/>
            <a:t>Download the app onto your mobile device. You will need an Apple ID and password to download the app from the App Store. </a:t>
          </a:r>
          <a:r>
            <a:rPr lang="en-US" b="0" i="0" dirty="0"/>
            <a:t> </a:t>
          </a:r>
          <a:r>
            <a:rPr lang="en-US" b="1" i="0" dirty="0"/>
            <a:t>Android </a:t>
          </a:r>
          <a:r>
            <a:rPr lang="en-US" b="0" i="0" dirty="0"/>
            <a:t>users: Open the Google Play on your mobile device . You will need a Google username and password to download the app from the Google Play store.</a:t>
          </a:r>
          <a:endParaRPr lang="en-US" dirty="0"/>
        </a:p>
      </dgm:t>
    </dgm:pt>
    <dgm:pt modelId="{C09F1CBF-4DF3-4E1A-B897-D7EA70368576}" type="parTrans" cxnId="{AD00E13B-4D6F-4A75-A144-D1F20BB637F4}">
      <dgm:prSet/>
      <dgm:spPr/>
      <dgm:t>
        <a:bodyPr/>
        <a:lstStyle/>
        <a:p>
          <a:endParaRPr lang="en-US"/>
        </a:p>
      </dgm:t>
    </dgm:pt>
    <dgm:pt modelId="{E9B37834-9966-4996-B51E-378AAB8137D3}" type="sibTrans" cxnId="{AD00E13B-4D6F-4A75-A144-D1F20BB637F4}">
      <dgm:prSet/>
      <dgm:spPr/>
      <dgm:t>
        <a:bodyPr/>
        <a:lstStyle/>
        <a:p>
          <a:endParaRPr lang="en-US"/>
        </a:p>
      </dgm:t>
    </dgm:pt>
    <dgm:pt modelId="{966AB578-07D0-4424-8B7C-F8A4748C74B7}">
      <dgm:prSet/>
      <dgm:spPr/>
      <dgm:t>
        <a:bodyPr/>
        <a:lstStyle/>
        <a:p>
          <a:r>
            <a:rPr lang="en-US"/>
            <a:t>Do not download</a:t>
          </a:r>
        </a:p>
      </dgm:t>
    </dgm:pt>
    <dgm:pt modelId="{A81183D7-AAF6-4847-8F4F-DCFB8D1768D4}" type="parTrans" cxnId="{02465264-CBDA-4A78-B8CF-2B1975D9F0BC}">
      <dgm:prSet/>
      <dgm:spPr/>
      <dgm:t>
        <a:bodyPr/>
        <a:lstStyle/>
        <a:p>
          <a:endParaRPr lang="en-US"/>
        </a:p>
      </dgm:t>
    </dgm:pt>
    <dgm:pt modelId="{6ECE94BB-F361-4090-963A-A73D88DE0FD5}" type="sibTrans" cxnId="{02465264-CBDA-4A78-B8CF-2B1975D9F0BC}">
      <dgm:prSet/>
      <dgm:spPr/>
      <dgm:t>
        <a:bodyPr/>
        <a:lstStyle/>
        <a:p>
          <a:endParaRPr lang="en-US"/>
        </a:p>
      </dgm:t>
    </dgm:pt>
    <dgm:pt modelId="{895D997D-AFC0-4904-93E1-C811F972037A}">
      <dgm:prSet/>
      <dgm:spPr/>
      <dgm:t>
        <a:bodyPr/>
        <a:lstStyle/>
        <a:p>
          <a:r>
            <a:rPr lang="en-US" dirty="0"/>
            <a:t>Do not download the “</a:t>
          </a:r>
          <a:r>
            <a:rPr lang="en-US" dirty="0" err="1"/>
            <a:t>MyTeachingStrategies</a:t>
          </a:r>
          <a:r>
            <a:rPr lang="en-US" dirty="0"/>
            <a:t>” App .</a:t>
          </a:r>
        </a:p>
      </dgm:t>
    </dgm:pt>
    <dgm:pt modelId="{93F1CEF9-FFF3-4D9E-8FB8-551BDCCA1779}" type="parTrans" cxnId="{AB17595C-D411-4F73-9ADF-ED38CB28C09D}">
      <dgm:prSet/>
      <dgm:spPr/>
      <dgm:t>
        <a:bodyPr/>
        <a:lstStyle/>
        <a:p>
          <a:endParaRPr lang="en-US"/>
        </a:p>
      </dgm:t>
    </dgm:pt>
    <dgm:pt modelId="{D67BF964-8F24-4BFC-9FCD-79E018AE39EF}" type="sibTrans" cxnId="{AB17595C-D411-4F73-9ADF-ED38CB28C09D}">
      <dgm:prSet/>
      <dgm:spPr/>
      <dgm:t>
        <a:bodyPr/>
        <a:lstStyle/>
        <a:p>
          <a:endParaRPr lang="en-US"/>
        </a:p>
      </dgm:t>
    </dgm:pt>
    <dgm:pt modelId="{ED812340-1F67-4042-9369-96229FCA6A80}" type="pres">
      <dgm:prSet presAssocID="{7B189292-0F5B-44A5-A2C6-689E6E86A8D1}" presName="Name0" presStyleCnt="0">
        <dgm:presLayoutVars>
          <dgm:dir/>
          <dgm:animLvl val="lvl"/>
          <dgm:resizeHandles val="exact"/>
        </dgm:presLayoutVars>
      </dgm:prSet>
      <dgm:spPr/>
    </dgm:pt>
    <dgm:pt modelId="{C52417F0-5231-4C69-8F81-8920ECBCB532}" type="pres">
      <dgm:prSet presAssocID="{966AB578-07D0-4424-8B7C-F8A4748C74B7}" presName="boxAndChildren" presStyleCnt="0"/>
      <dgm:spPr/>
    </dgm:pt>
    <dgm:pt modelId="{9E083D30-3A97-47D3-9AAE-DDEF64AFBF22}" type="pres">
      <dgm:prSet presAssocID="{966AB578-07D0-4424-8B7C-F8A4748C74B7}" presName="parentTextBox" presStyleLbl="alignNode1" presStyleIdx="0" presStyleCnt="3"/>
      <dgm:spPr/>
    </dgm:pt>
    <dgm:pt modelId="{1CFF7480-8261-45EA-8C98-9D01C629A991}" type="pres">
      <dgm:prSet presAssocID="{966AB578-07D0-4424-8B7C-F8A4748C74B7}" presName="descendantBox" presStyleLbl="bgAccFollowNode1" presStyleIdx="0" presStyleCnt="3"/>
      <dgm:spPr/>
    </dgm:pt>
    <dgm:pt modelId="{CF06ADB8-3945-4D38-AE31-76CE0638BD3D}" type="pres">
      <dgm:prSet presAssocID="{326879C6-5E96-4358-AC29-E85D5D68A500}" presName="sp" presStyleCnt="0"/>
      <dgm:spPr/>
    </dgm:pt>
    <dgm:pt modelId="{E00F5CE3-1412-4761-B8E2-69407503EE32}" type="pres">
      <dgm:prSet presAssocID="{B4BF237C-01BB-43BD-BA07-184ADF4CE40B}" presName="arrowAndChildren" presStyleCnt="0"/>
      <dgm:spPr/>
    </dgm:pt>
    <dgm:pt modelId="{1BD865D7-DAA4-43DE-80EF-B2DEC8CA2087}" type="pres">
      <dgm:prSet presAssocID="{B4BF237C-01BB-43BD-BA07-184ADF4CE40B}" presName="parentTextArrow" presStyleLbl="node1" presStyleIdx="0" presStyleCnt="0"/>
      <dgm:spPr/>
    </dgm:pt>
    <dgm:pt modelId="{3AD093F6-1095-42BE-A904-C7C12EBDF003}" type="pres">
      <dgm:prSet presAssocID="{B4BF237C-01BB-43BD-BA07-184ADF4CE40B}" presName="arrow" presStyleLbl="alignNode1" presStyleIdx="1" presStyleCnt="3"/>
      <dgm:spPr/>
    </dgm:pt>
    <dgm:pt modelId="{C907BFC5-EBD9-414B-8D0F-F04C68B1FA43}" type="pres">
      <dgm:prSet presAssocID="{B4BF237C-01BB-43BD-BA07-184ADF4CE40B}" presName="descendantArrow" presStyleLbl="bgAccFollowNode1" presStyleIdx="1" presStyleCnt="3" custScaleY="98405"/>
      <dgm:spPr/>
    </dgm:pt>
    <dgm:pt modelId="{881B2E8E-C290-4DC1-B8B2-2D3B9BEA881D}" type="pres">
      <dgm:prSet presAssocID="{E49EA661-059A-4626-A14D-322353791628}" presName="sp" presStyleCnt="0"/>
      <dgm:spPr/>
    </dgm:pt>
    <dgm:pt modelId="{DFA32FFD-A93E-4D59-84E0-E01E343DAC12}" type="pres">
      <dgm:prSet presAssocID="{635C8363-0A19-4231-A0EB-0F88197A789C}" presName="arrowAndChildren" presStyleCnt="0"/>
      <dgm:spPr/>
    </dgm:pt>
    <dgm:pt modelId="{2A6EF3D3-C4FF-4842-9C6B-DE32A70FE3A6}" type="pres">
      <dgm:prSet presAssocID="{635C8363-0A19-4231-A0EB-0F88197A789C}" presName="parentTextArrow" presStyleLbl="node1" presStyleIdx="0" presStyleCnt="0"/>
      <dgm:spPr/>
    </dgm:pt>
    <dgm:pt modelId="{50003EAC-665E-4821-A877-0EA3C2CFFB38}" type="pres">
      <dgm:prSet presAssocID="{635C8363-0A19-4231-A0EB-0F88197A789C}" presName="arrow" presStyleLbl="alignNode1" presStyleIdx="2" presStyleCnt="3"/>
      <dgm:spPr/>
    </dgm:pt>
    <dgm:pt modelId="{FD58E46C-291B-4DA3-BB0C-08B2CC48354F}" type="pres">
      <dgm:prSet presAssocID="{635C8363-0A19-4231-A0EB-0F88197A789C}" presName="descendantArrow" presStyleLbl="bgAccFollowNode1" presStyleIdx="2" presStyleCnt="3"/>
      <dgm:spPr/>
    </dgm:pt>
  </dgm:ptLst>
  <dgm:cxnLst>
    <dgm:cxn modelId="{114F251C-AFFC-4003-8254-634419FE7FEC}" srcId="{7B189292-0F5B-44A5-A2C6-689E6E86A8D1}" destId="{635C8363-0A19-4231-A0EB-0F88197A789C}" srcOrd="0" destOrd="0" parTransId="{7E3E183C-928D-4B82-A182-452511A1225E}" sibTransId="{E49EA661-059A-4626-A14D-322353791628}"/>
    <dgm:cxn modelId="{D8A3DC30-0E4A-476E-ACD0-6D04462762DD}" type="presOf" srcId="{895D997D-AFC0-4904-93E1-C811F972037A}" destId="{1CFF7480-8261-45EA-8C98-9D01C629A991}" srcOrd="0" destOrd="0" presId="urn:microsoft.com/office/officeart/2016/7/layout/VerticalDownArrowProcess"/>
    <dgm:cxn modelId="{AD00E13B-4D6F-4A75-A144-D1F20BB637F4}" srcId="{B4BF237C-01BB-43BD-BA07-184ADF4CE40B}" destId="{81D554FA-4FC3-400A-82E1-5871FEE21907}" srcOrd="0" destOrd="0" parTransId="{C09F1CBF-4DF3-4E1A-B897-D7EA70368576}" sibTransId="{E9B37834-9966-4996-B51E-378AAB8137D3}"/>
    <dgm:cxn modelId="{AB17595C-D411-4F73-9ADF-ED38CB28C09D}" srcId="{966AB578-07D0-4424-8B7C-F8A4748C74B7}" destId="{895D997D-AFC0-4904-93E1-C811F972037A}" srcOrd="0" destOrd="0" parTransId="{93F1CEF9-FFF3-4D9E-8FB8-551BDCCA1779}" sibTransId="{D67BF964-8F24-4BFC-9FCD-79E018AE39EF}"/>
    <dgm:cxn modelId="{02465264-CBDA-4A78-B8CF-2B1975D9F0BC}" srcId="{7B189292-0F5B-44A5-A2C6-689E6E86A8D1}" destId="{966AB578-07D0-4424-8B7C-F8A4748C74B7}" srcOrd="2" destOrd="0" parTransId="{A81183D7-AAF6-4847-8F4F-DCFB8D1768D4}" sibTransId="{6ECE94BB-F361-4090-963A-A73D88DE0FD5}"/>
    <dgm:cxn modelId="{84FC8C65-EC7F-400F-9720-4D3919EC6619}" type="presOf" srcId="{33FF1EE1-576C-4F24-B61D-D8AEF109CAB2}" destId="{FD58E46C-291B-4DA3-BB0C-08B2CC48354F}" srcOrd="0" destOrd="0" presId="urn:microsoft.com/office/officeart/2016/7/layout/VerticalDownArrowProcess"/>
    <dgm:cxn modelId="{DE43ED45-D180-4C98-B385-A097E022A543}" type="presOf" srcId="{635C8363-0A19-4231-A0EB-0F88197A789C}" destId="{2A6EF3D3-C4FF-4842-9C6B-DE32A70FE3A6}" srcOrd="0" destOrd="0" presId="urn:microsoft.com/office/officeart/2016/7/layout/VerticalDownArrowProcess"/>
    <dgm:cxn modelId="{46526D4C-79AA-42F5-B805-E6C487E82012}" srcId="{7B189292-0F5B-44A5-A2C6-689E6E86A8D1}" destId="{B4BF237C-01BB-43BD-BA07-184ADF4CE40B}" srcOrd="1" destOrd="0" parTransId="{E865552C-EED8-461A-A0A1-EE3650E532F9}" sibTransId="{326879C6-5E96-4358-AC29-E85D5D68A500}"/>
    <dgm:cxn modelId="{72A1F58E-3E78-44F1-A8E2-D93172F2FFE7}" type="presOf" srcId="{7B189292-0F5B-44A5-A2C6-689E6E86A8D1}" destId="{ED812340-1F67-4042-9369-96229FCA6A80}" srcOrd="0" destOrd="0" presId="urn:microsoft.com/office/officeart/2016/7/layout/VerticalDownArrowProcess"/>
    <dgm:cxn modelId="{94CA199B-776C-42C4-BC9E-9402734015F2}" type="presOf" srcId="{B4BF237C-01BB-43BD-BA07-184ADF4CE40B}" destId="{3AD093F6-1095-42BE-A904-C7C12EBDF003}" srcOrd="1" destOrd="0" presId="urn:microsoft.com/office/officeart/2016/7/layout/VerticalDownArrowProcess"/>
    <dgm:cxn modelId="{5D90DF9E-A1CF-4225-97EC-B9DAC225D623}" type="presOf" srcId="{966AB578-07D0-4424-8B7C-F8A4748C74B7}" destId="{9E083D30-3A97-47D3-9AAE-DDEF64AFBF22}" srcOrd="0" destOrd="0" presId="urn:microsoft.com/office/officeart/2016/7/layout/VerticalDownArrowProcess"/>
    <dgm:cxn modelId="{8A5B1BAA-D15B-40D7-A5F9-3B1D14F05BA7}" srcId="{635C8363-0A19-4231-A0EB-0F88197A789C}" destId="{33FF1EE1-576C-4F24-B61D-D8AEF109CAB2}" srcOrd="0" destOrd="0" parTransId="{5824E9B4-85BA-40A9-A85D-C07F6D8099DE}" sibTransId="{1CE63A3D-FCC8-4E5B-9F2C-5C26F763EC79}"/>
    <dgm:cxn modelId="{866FB9BE-BE40-490D-A194-5F49038938C3}" type="presOf" srcId="{81D554FA-4FC3-400A-82E1-5871FEE21907}" destId="{C907BFC5-EBD9-414B-8D0F-F04C68B1FA43}" srcOrd="0" destOrd="0" presId="urn:microsoft.com/office/officeart/2016/7/layout/VerticalDownArrowProcess"/>
    <dgm:cxn modelId="{448161D9-B395-4A19-946B-F2B6FC9CB15D}" type="presOf" srcId="{B4BF237C-01BB-43BD-BA07-184ADF4CE40B}" destId="{1BD865D7-DAA4-43DE-80EF-B2DEC8CA2087}" srcOrd="0" destOrd="0" presId="urn:microsoft.com/office/officeart/2016/7/layout/VerticalDownArrowProcess"/>
    <dgm:cxn modelId="{8DF010EA-9816-47A6-B9F9-5192072FC0EE}" type="presOf" srcId="{635C8363-0A19-4231-A0EB-0F88197A789C}" destId="{50003EAC-665E-4821-A877-0EA3C2CFFB38}" srcOrd="1" destOrd="0" presId="urn:microsoft.com/office/officeart/2016/7/layout/VerticalDownArrowProcess"/>
    <dgm:cxn modelId="{0CA15162-4709-4D1D-8A8B-9F255DA76F2F}" type="presParOf" srcId="{ED812340-1F67-4042-9369-96229FCA6A80}" destId="{C52417F0-5231-4C69-8F81-8920ECBCB532}" srcOrd="0" destOrd="0" presId="urn:microsoft.com/office/officeart/2016/7/layout/VerticalDownArrowProcess"/>
    <dgm:cxn modelId="{9134979E-BD22-4E94-B287-BC1E7400FA19}" type="presParOf" srcId="{C52417F0-5231-4C69-8F81-8920ECBCB532}" destId="{9E083D30-3A97-47D3-9AAE-DDEF64AFBF22}" srcOrd="0" destOrd="0" presId="urn:microsoft.com/office/officeart/2016/7/layout/VerticalDownArrowProcess"/>
    <dgm:cxn modelId="{E7596825-C7CF-41DD-9C91-7F76BCCAB815}" type="presParOf" srcId="{C52417F0-5231-4C69-8F81-8920ECBCB532}" destId="{1CFF7480-8261-45EA-8C98-9D01C629A991}" srcOrd="1" destOrd="0" presId="urn:microsoft.com/office/officeart/2016/7/layout/VerticalDownArrowProcess"/>
    <dgm:cxn modelId="{8004C1FA-3AF0-48E2-8D1A-C8299C6A0600}" type="presParOf" srcId="{ED812340-1F67-4042-9369-96229FCA6A80}" destId="{CF06ADB8-3945-4D38-AE31-76CE0638BD3D}" srcOrd="1" destOrd="0" presId="urn:microsoft.com/office/officeart/2016/7/layout/VerticalDownArrowProcess"/>
    <dgm:cxn modelId="{E6E9EE39-8E0E-4F7B-86C2-90C160BD06D2}" type="presParOf" srcId="{ED812340-1F67-4042-9369-96229FCA6A80}" destId="{E00F5CE3-1412-4761-B8E2-69407503EE32}" srcOrd="2" destOrd="0" presId="urn:microsoft.com/office/officeart/2016/7/layout/VerticalDownArrowProcess"/>
    <dgm:cxn modelId="{FF3B542C-5362-4150-9277-8AA25B6334AC}" type="presParOf" srcId="{E00F5CE3-1412-4761-B8E2-69407503EE32}" destId="{1BD865D7-DAA4-43DE-80EF-B2DEC8CA2087}" srcOrd="0" destOrd="0" presId="urn:microsoft.com/office/officeart/2016/7/layout/VerticalDownArrowProcess"/>
    <dgm:cxn modelId="{57433A61-C61B-46F2-91F1-B1FC6F3001FE}" type="presParOf" srcId="{E00F5CE3-1412-4761-B8E2-69407503EE32}" destId="{3AD093F6-1095-42BE-A904-C7C12EBDF003}" srcOrd="1" destOrd="0" presId="urn:microsoft.com/office/officeart/2016/7/layout/VerticalDownArrowProcess"/>
    <dgm:cxn modelId="{98B08EB6-19EA-4EAF-821E-ADD00C8CCCFE}" type="presParOf" srcId="{E00F5CE3-1412-4761-B8E2-69407503EE32}" destId="{C907BFC5-EBD9-414B-8D0F-F04C68B1FA43}" srcOrd="2" destOrd="0" presId="urn:microsoft.com/office/officeart/2016/7/layout/VerticalDownArrowProcess"/>
    <dgm:cxn modelId="{166F95F4-4915-4C16-99E3-03F4E6D352BD}" type="presParOf" srcId="{ED812340-1F67-4042-9369-96229FCA6A80}" destId="{881B2E8E-C290-4DC1-B8B2-2D3B9BEA881D}" srcOrd="3" destOrd="0" presId="urn:microsoft.com/office/officeart/2016/7/layout/VerticalDownArrowProcess"/>
    <dgm:cxn modelId="{DB79C729-5DC1-4745-ACAC-8A1A86C4A389}" type="presParOf" srcId="{ED812340-1F67-4042-9369-96229FCA6A80}" destId="{DFA32FFD-A93E-4D59-84E0-E01E343DAC12}" srcOrd="4" destOrd="0" presId="urn:microsoft.com/office/officeart/2016/7/layout/VerticalDownArrowProcess"/>
    <dgm:cxn modelId="{EE0978D7-20A5-40E3-98D0-3EE20AD001E9}" type="presParOf" srcId="{DFA32FFD-A93E-4D59-84E0-E01E343DAC12}" destId="{2A6EF3D3-C4FF-4842-9C6B-DE32A70FE3A6}" srcOrd="0" destOrd="0" presId="urn:microsoft.com/office/officeart/2016/7/layout/VerticalDownArrowProcess"/>
    <dgm:cxn modelId="{73FF6D06-40DF-4CF4-89DB-66C1C386E20C}" type="presParOf" srcId="{DFA32FFD-A93E-4D59-84E0-E01E343DAC12}" destId="{50003EAC-665E-4821-A877-0EA3C2CFFB38}" srcOrd="1" destOrd="0" presId="urn:microsoft.com/office/officeart/2016/7/layout/VerticalDownArrowProcess"/>
    <dgm:cxn modelId="{BA6584CC-0D25-4E10-94AE-6E8C09D6E88C}" type="presParOf" srcId="{DFA32FFD-A93E-4D59-84E0-E01E343DAC12}" destId="{FD58E46C-291B-4DA3-BB0C-08B2CC48354F}"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83D30-3A97-47D3-9AAE-DDEF64AFBF22}">
      <dsp:nvSpPr>
        <dsp:cNvPr id="0" name=""/>
        <dsp:cNvSpPr/>
      </dsp:nvSpPr>
      <dsp:spPr>
        <a:xfrm>
          <a:off x="0" y="4510816"/>
          <a:ext cx="1014175" cy="14805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128" tIns="113792" rIns="72128" bIns="113792" numCol="1" spcCol="1270" anchor="ctr" anchorCtr="0">
          <a:noAutofit/>
        </a:bodyPr>
        <a:lstStyle/>
        <a:p>
          <a:pPr marL="0" lvl="0" indent="0" algn="ctr" defTabSz="711200">
            <a:lnSpc>
              <a:spcPct val="90000"/>
            </a:lnSpc>
            <a:spcBef>
              <a:spcPct val="0"/>
            </a:spcBef>
            <a:spcAft>
              <a:spcPct val="35000"/>
            </a:spcAft>
            <a:buNone/>
          </a:pPr>
          <a:r>
            <a:rPr lang="en-US" sz="1600" kern="1200"/>
            <a:t>Do not download</a:t>
          </a:r>
        </a:p>
      </dsp:txBody>
      <dsp:txXfrm>
        <a:off x="0" y="4510816"/>
        <a:ext cx="1014175" cy="1480550"/>
      </dsp:txXfrm>
    </dsp:sp>
    <dsp:sp modelId="{1CFF7480-8261-45EA-8C98-9D01C629A991}">
      <dsp:nvSpPr>
        <dsp:cNvPr id="0" name=""/>
        <dsp:cNvSpPr/>
      </dsp:nvSpPr>
      <dsp:spPr>
        <a:xfrm>
          <a:off x="1014175" y="4510816"/>
          <a:ext cx="3042526" cy="148055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717" tIns="139700" rIns="61717" bIns="139700" numCol="1" spcCol="1270" anchor="ctr" anchorCtr="0">
          <a:noAutofit/>
        </a:bodyPr>
        <a:lstStyle/>
        <a:p>
          <a:pPr marL="0" lvl="0" indent="0" algn="l" defTabSz="488950">
            <a:lnSpc>
              <a:spcPct val="90000"/>
            </a:lnSpc>
            <a:spcBef>
              <a:spcPct val="0"/>
            </a:spcBef>
            <a:spcAft>
              <a:spcPct val="35000"/>
            </a:spcAft>
            <a:buNone/>
          </a:pPr>
          <a:r>
            <a:rPr lang="en-US" sz="1100" kern="1200" dirty="0"/>
            <a:t>Do not download the “</a:t>
          </a:r>
          <a:r>
            <a:rPr lang="en-US" sz="1100" kern="1200" dirty="0" err="1"/>
            <a:t>MyTeachingStrategies</a:t>
          </a:r>
          <a:r>
            <a:rPr lang="en-US" sz="1100" kern="1200" dirty="0"/>
            <a:t>” App .</a:t>
          </a:r>
        </a:p>
      </dsp:txBody>
      <dsp:txXfrm>
        <a:off x="1014175" y="4510816"/>
        <a:ext cx="3042526" cy="1480550"/>
      </dsp:txXfrm>
    </dsp:sp>
    <dsp:sp modelId="{3AD093F6-1095-42BE-A904-C7C12EBDF003}">
      <dsp:nvSpPr>
        <dsp:cNvPr id="0" name=""/>
        <dsp:cNvSpPr/>
      </dsp:nvSpPr>
      <dsp:spPr>
        <a:xfrm rot="10800000">
          <a:off x="0" y="2255937"/>
          <a:ext cx="1014175" cy="2277086"/>
        </a:xfrm>
        <a:prstGeom prst="upArrowCallout">
          <a:avLst>
            <a:gd name="adj1" fmla="val 5000"/>
            <a:gd name="adj2" fmla="val 10000"/>
            <a:gd name="adj3" fmla="val 15000"/>
            <a:gd name="adj4" fmla="val 64977"/>
          </a:avLst>
        </a:prstGeom>
        <a:solidFill>
          <a:schemeClr val="accent5">
            <a:hueOff val="-6559472"/>
            <a:satOff val="44638"/>
            <a:lumOff val="196"/>
            <a:alphaOff val="0"/>
          </a:schemeClr>
        </a:solidFill>
        <a:ln w="12700" cap="flat" cmpd="sng" algn="ctr">
          <a:solidFill>
            <a:schemeClr val="accent5">
              <a:hueOff val="-6559472"/>
              <a:satOff val="44638"/>
              <a:lumOff val="19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128" tIns="113792" rIns="72128" bIns="113792" numCol="1" spcCol="1270" anchor="ctr" anchorCtr="0">
          <a:noAutofit/>
        </a:bodyPr>
        <a:lstStyle/>
        <a:p>
          <a:pPr marL="0" lvl="0" indent="0" algn="ctr" defTabSz="711200">
            <a:lnSpc>
              <a:spcPct val="90000"/>
            </a:lnSpc>
            <a:spcBef>
              <a:spcPct val="0"/>
            </a:spcBef>
            <a:spcAft>
              <a:spcPct val="35000"/>
            </a:spcAft>
            <a:buNone/>
          </a:pPr>
          <a:r>
            <a:rPr lang="en-US" sz="1600" kern="1200" dirty="0"/>
            <a:t>Download</a:t>
          </a:r>
        </a:p>
      </dsp:txBody>
      <dsp:txXfrm rot="-10800000">
        <a:off x="0" y="2255937"/>
        <a:ext cx="1014175" cy="1480106"/>
      </dsp:txXfrm>
    </dsp:sp>
    <dsp:sp modelId="{C907BFC5-EBD9-414B-8D0F-F04C68B1FA43}">
      <dsp:nvSpPr>
        <dsp:cNvPr id="0" name=""/>
        <dsp:cNvSpPr/>
      </dsp:nvSpPr>
      <dsp:spPr>
        <a:xfrm>
          <a:off x="1014175" y="2267741"/>
          <a:ext cx="3042526" cy="1456498"/>
        </a:xfrm>
        <a:prstGeom prst="rect">
          <a:avLst/>
        </a:prstGeom>
        <a:solidFill>
          <a:schemeClr val="accent5">
            <a:tint val="40000"/>
            <a:alpha val="90000"/>
            <a:hueOff val="-6920749"/>
            <a:satOff val="42003"/>
            <a:lumOff val="2059"/>
            <a:alphaOff val="0"/>
          </a:schemeClr>
        </a:solidFill>
        <a:ln w="12700" cap="flat" cmpd="sng" algn="ctr">
          <a:solidFill>
            <a:schemeClr val="accent5">
              <a:tint val="40000"/>
              <a:alpha val="90000"/>
              <a:hueOff val="-6920749"/>
              <a:satOff val="42003"/>
              <a:lumOff val="2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717" tIns="139700" rIns="61717" bIns="139700" numCol="1" spcCol="1270" anchor="ctr" anchorCtr="0">
          <a:noAutofit/>
        </a:bodyPr>
        <a:lstStyle/>
        <a:p>
          <a:pPr marL="0" lvl="0" indent="0" algn="l" defTabSz="488950">
            <a:lnSpc>
              <a:spcPct val="90000"/>
            </a:lnSpc>
            <a:spcBef>
              <a:spcPct val="0"/>
            </a:spcBef>
            <a:spcAft>
              <a:spcPct val="35000"/>
            </a:spcAft>
            <a:buNone/>
          </a:pPr>
          <a:r>
            <a:rPr lang="en-US" sz="1100" kern="1200" dirty="0"/>
            <a:t>Download the app onto your mobile device. You will need an Apple ID and password to download the app from the App Store. </a:t>
          </a:r>
          <a:r>
            <a:rPr lang="en-US" sz="1100" b="0" i="0" kern="1200" dirty="0"/>
            <a:t> </a:t>
          </a:r>
          <a:r>
            <a:rPr lang="en-US" sz="1100" b="1" i="0" kern="1200" dirty="0"/>
            <a:t>Android </a:t>
          </a:r>
          <a:r>
            <a:rPr lang="en-US" sz="1100" b="0" i="0" kern="1200" dirty="0"/>
            <a:t>users: Open the Google Play on your mobile device . You will need a Google username and password to download the app from the Google Play store.</a:t>
          </a:r>
          <a:endParaRPr lang="en-US" sz="1100" kern="1200" dirty="0"/>
        </a:p>
      </dsp:txBody>
      <dsp:txXfrm>
        <a:off x="1014175" y="2267741"/>
        <a:ext cx="3042526" cy="1456498"/>
      </dsp:txXfrm>
    </dsp:sp>
    <dsp:sp modelId="{50003EAC-665E-4821-A877-0EA3C2CFFB38}">
      <dsp:nvSpPr>
        <dsp:cNvPr id="0" name=""/>
        <dsp:cNvSpPr/>
      </dsp:nvSpPr>
      <dsp:spPr>
        <a:xfrm rot="10800000">
          <a:off x="0" y="1059"/>
          <a:ext cx="1014175" cy="2277086"/>
        </a:xfrm>
        <a:prstGeom prst="upArrowCallout">
          <a:avLst>
            <a:gd name="adj1" fmla="val 5000"/>
            <a:gd name="adj2" fmla="val 10000"/>
            <a:gd name="adj3" fmla="val 15000"/>
            <a:gd name="adj4" fmla="val 64977"/>
          </a:avLst>
        </a:prstGeom>
        <a:solidFill>
          <a:schemeClr val="accent5">
            <a:hueOff val="-13118945"/>
            <a:satOff val="89277"/>
            <a:lumOff val="393"/>
            <a:alphaOff val="0"/>
          </a:schemeClr>
        </a:solidFill>
        <a:ln w="12700" cap="flat" cmpd="sng" algn="ctr">
          <a:solidFill>
            <a:schemeClr val="accent5">
              <a:hueOff val="-13118945"/>
              <a:satOff val="89277"/>
              <a:lumOff val="3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128" tIns="113792" rIns="72128" bIns="113792" numCol="1" spcCol="1270" anchor="ctr" anchorCtr="0">
          <a:noAutofit/>
        </a:bodyPr>
        <a:lstStyle/>
        <a:p>
          <a:pPr marL="0" lvl="0" indent="0" algn="ctr" defTabSz="711200">
            <a:lnSpc>
              <a:spcPct val="90000"/>
            </a:lnSpc>
            <a:spcBef>
              <a:spcPct val="0"/>
            </a:spcBef>
            <a:spcAft>
              <a:spcPct val="35000"/>
            </a:spcAft>
            <a:buNone/>
          </a:pPr>
          <a:r>
            <a:rPr lang="en-US" sz="1600" kern="1200"/>
            <a:t>Search</a:t>
          </a:r>
        </a:p>
      </dsp:txBody>
      <dsp:txXfrm rot="-10800000">
        <a:off x="0" y="1059"/>
        <a:ext cx="1014175" cy="1480106"/>
      </dsp:txXfrm>
    </dsp:sp>
    <dsp:sp modelId="{FD58E46C-291B-4DA3-BB0C-08B2CC48354F}">
      <dsp:nvSpPr>
        <dsp:cNvPr id="0" name=""/>
        <dsp:cNvSpPr/>
      </dsp:nvSpPr>
      <dsp:spPr>
        <a:xfrm>
          <a:off x="1014175" y="1059"/>
          <a:ext cx="3042526" cy="1480106"/>
        </a:xfrm>
        <a:prstGeom prst="rect">
          <a:avLst/>
        </a:prstGeom>
        <a:solidFill>
          <a:schemeClr val="accent5">
            <a:tint val="40000"/>
            <a:alpha val="90000"/>
            <a:hueOff val="-13841497"/>
            <a:satOff val="84006"/>
            <a:lumOff val="4118"/>
            <a:alphaOff val="0"/>
          </a:schemeClr>
        </a:solidFill>
        <a:ln w="12700" cap="flat" cmpd="sng" algn="ctr">
          <a:solidFill>
            <a:schemeClr val="accent5">
              <a:tint val="40000"/>
              <a:alpha val="90000"/>
              <a:hueOff val="-13841497"/>
              <a:satOff val="84006"/>
              <a:lumOff val="41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717" tIns="139700" rIns="61717" bIns="139700" numCol="1" spcCol="1270" anchor="ctr" anchorCtr="0">
          <a:noAutofit/>
        </a:bodyPr>
        <a:lstStyle/>
        <a:p>
          <a:pPr marL="0" lvl="0" indent="0" algn="l" defTabSz="488950">
            <a:lnSpc>
              <a:spcPct val="90000"/>
            </a:lnSpc>
            <a:spcBef>
              <a:spcPct val="0"/>
            </a:spcBef>
            <a:spcAft>
              <a:spcPct val="35000"/>
            </a:spcAft>
            <a:buNone/>
          </a:pPr>
          <a:r>
            <a:rPr lang="en-US" sz="1100" kern="1200"/>
            <a:t>Search for “GOLD Documentation” App.</a:t>
          </a:r>
        </a:p>
      </dsp:txBody>
      <dsp:txXfrm>
        <a:off x="1014175" y="1059"/>
        <a:ext cx="3042526" cy="1480106"/>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7/17/2023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7/17/2023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7/17/2023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7/17/2023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eachingstrategies.com/wp-content/uploads/2017/08/MyTeachingStrategies-How-To-Guide-for-Teachers_IRR.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teachingstrategies.force.com/portal/s/article/View-Documentation-Teachers#NavView"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f0maUIIOOdU" TargetMode="External"/><Relationship Id="rId2" Type="http://schemas.openxmlformats.org/officeDocument/2006/relationships/hyperlink" Target="https://eclkc.ohs.acf.hhs.gov/video/collecting-using-anecdotal-recor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chemeClr val="bg2">
                <a:shade val="91000"/>
                <a:satMod val="105000"/>
              </a:schemeClr>
            </a:duotone>
          </a:blip>
          <a:tile tx="0" ty="0" sx="100000" sy="100000" flip="none" algn="tl"/>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C828AE3-FA58-43DF-B083-6AA3C102A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43468" y="1914860"/>
            <a:ext cx="10905066" cy="2474259"/>
          </a:xfrm>
        </p:spPr>
        <p:txBody>
          <a:bodyPr>
            <a:normAutofit/>
          </a:bodyPr>
          <a:lstStyle/>
          <a:p>
            <a:r>
              <a:rPr lang="en-US" sz="4400">
                <a:solidFill>
                  <a:schemeClr val="tx1"/>
                </a:solidFill>
              </a:rPr>
              <a:t>Teaching Strategies Gold</a:t>
            </a:r>
          </a:p>
        </p:txBody>
      </p:sp>
      <p:sp>
        <p:nvSpPr>
          <p:cNvPr id="9" name="Rectangle 8">
            <a:extLst>
              <a:ext uri="{FF2B5EF4-FFF2-40B4-BE49-F238E27FC236}">
                <a16:creationId xmlns:a16="http://schemas.microsoft.com/office/drawing/2014/main" id="{14AF9CD9-31C2-43D9-9F5C-A0E097262D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5668" cy="2286000"/>
          </a:xfrm>
          <a:prstGeom prst="rect">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0A57A26-ECBF-4A8A-B307-41F0BDD94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438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1325880"/>
            <a:ext cx="3089437" cy="4206240"/>
          </a:xfrm>
        </p:spPr>
        <p:txBody>
          <a:bodyPr>
            <a:normAutofit/>
          </a:bodyPr>
          <a:lstStyle/>
          <a:p>
            <a:pPr algn="r"/>
            <a:r>
              <a:rPr lang="en-US" sz="3200">
                <a:solidFill>
                  <a:schemeClr val="tx2"/>
                </a:solidFill>
              </a:rPr>
              <a:t>NMCAA EHS required areas of development</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381668" y="1126067"/>
            <a:ext cx="7505532" cy="4605866"/>
          </a:xfrm>
        </p:spPr>
        <p:txBody>
          <a:bodyPr anchor="ctr">
            <a:normAutofit/>
          </a:bodyPr>
          <a:lstStyle/>
          <a:p>
            <a:pPr marL="0" indent="0">
              <a:lnSpc>
                <a:spcPct val="100000"/>
              </a:lnSpc>
              <a:buNone/>
            </a:pPr>
            <a:r>
              <a:rPr lang="en-US" sz="1800" b="1" u="sng" dirty="0">
                <a:solidFill>
                  <a:schemeClr val="tx2"/>
                </a:solidFill>
              </a:rPr>
              <a:t>5  Ares of Development Required for Observation</a:t>
            </a:r>
          </a:p>
          <a:p>
            <a:pPr>
              <a:lnSpc>
                <a:spcPct val="100000"/>
              </a:lnSpc>
            </a:pPr>
            <a:r>
              <a:rPr lang="en-US" sz="1800" dirty="0">
                <a:solidFill>
                  <a:schemeClr val="tx2"/>
                </a:solidFill>
              </a:rPr>
              <a:t>Social-Emotional</a:t>
            </a:r>
          </a:p>
          <a:p>
            <a:pPr>
              <a:lnSpc>
                <a:spcPct val="100000"/>
              </a:lnSpc>
            </a:pPr>
            <a:r>
              <a:rPr lang="en-US" sz="1800" dirty="0">
                <a:solidFill>
                  <a:schemeClr val="tx2"/>
                </a:solidFill>
              </a:rPr>
              <a:t>Physical</a:t>
            </a:r>
          </a:p>
          <a:p>
            <a:pPr>
              <a:lnSpc>
                <a:spcPct val="100000"/>
              </a:lnSpc>
            </a:pPr>
            <a:r>
              <a:rPr lang="en-US" sz="1800" dirty="0">
                <a:solidFill>
                  <a:schemeClr val="tx2"/>
                </a:solidFill>
              </a:rPr>
              <a:t>Language</a:t>
            </a:r>
          </a:p>
          <a:p>
            <a:pPr>
              <a:lnSpc>
                <a:spcPct val="100000"/>
              </a:lnSpc>
            </a:pPr>
            <a:r>
              <a:rPr lang="en-US" sz="1800" dirty="0">
                <a:solidFill>
                  <a:schemeClr val="tx2"/>
                </a:solidFill>
              </a:rPr>
              <a:t>Cognitive</a:t>
            </a:r>
          </a:p>
          <a:p>
            <a:pPr>
              <a:lnSpc>
                <a:spcPct val="100000"/>
              </a:lnSpc>
            </a:pPr>
            <a:r>
              <a:rPr lang="en-US" sz="1800" dirty="0">
                <a:solidFill>
                  <a:schemeClr val="tx2"/>
                </a:solidFill>
              </a:rPr>
              <a:t>Literacy</a:t>
            </a:r>
          </a:p>
          <a:p>
            <a:pPr marL="0" indent="0">
              <a:buNone/>
            </a:pPr>
            <a:r>
              <a:rPr lang="en-US" sz="1800" dirty="0">
                <a:solidFill>
                  <a:schemeClr val="tx2"/>
                </a:solidFill>
              </a:rPr>
              <a:t>*At a minimum, an observation should be entered once a month in each Area of Development per child (Social-Emotional, Physical, Language, Cognitive, Literacy)</a:t>
            </a:r>
          </a:p>
          <a:p>
            <a:endParaRPr lang="en-US" sz="1800" dirty="0">
              <a:solidFill>
                <a:schemeClr val="tx2"/>
              </a:solidFill>
            </a:endParaRPr>
          </a:p>
          <a:p>
            <a:endParaRPr lang="en-US" sz="18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352428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Gold Objective and Dimensions</a:t>
            </a:r>
          </a:p>
        </p:txBody>
      </p:sp>
      <p:sp>
        <p:nvSpPr>
          <p:cNvPr id="3" name="Content Placeholder 2"/>
          <p:cNvSpPr>
            <a:spLocks noGrp="1"/>
          </p:cNvSpPr>
          <p:nvPr>
            <p:ph idx="1"/>
          </p:nvPr>
        </p:nvSpPr>
        <p:spPr>
          <a:xfrm>
            <a:off x="437882" y="1970469"/>
            <a:ext cx="10549117" cy="4778062"/>
          </a:xfrm>
        </p:spPr>
        <p:txBody>
          <a:bodyPr>
            <a:normAutofit fontScale="55000" lnSpcReduction="20000"/>
          </a:bodyPr>
          <a:lstStyle/>
          <a:p>
            <a:r>
              <a:rPr lang="en-US" sz="2600" b="1" u="sng" dirty="0"/>
              <a:t>Areas of Development</a:t>
            </a:r>
          </a:p>
          <a:p>
            <a:pPr lvl="1"/>
            <a:r>
              <a:rPr lang="en-US" sz="2600" dirty="0"/>
              <a:t>Social-Emotional </a:t>
            </a:r>
          </a:p>
          <a:p>
            <a:pPr lvl="1"/>
            <a:r>
              <a:rPr lang="en-US" sz="2600" dirty="0"/>
              <a:t>Physical</a:t>
            </a:r>
          </a:p>
          <a:p>
            <a:pPr lvl="1"/>
            <a:r>
              <a:rPr lang="en-US" sz="2600" dirty="0"/>
              <a:t> Language</a:t>
            </a:r>
          </a:p>
          <a:p>
            <a:pPr lvl="1"/>
            <a:r>
              <a:rPr lang="en-US" sz="2600" dirty="0"/>
              <a:t>Cognitive</a:t>
            </a:r>
          </a:p>
          <a:p>
            <a:pPr lvl="1"/>
            <a:r>
              <a:rPr lang="en-US" sz="2600" dirty="0"/>
              <a:t>Literacy</a:t>
            </a:r>
          </a:p>
          <a:p>
            <a:pPr lvl="1"/>
            <a:endParaRPr lang="en-US" sz="2600" dirty="0"/>
          </a:p>
          <a:p>
            <a:pPr lvl="1"/>
            <a:r>
              <a:rPr lang="en-US" sz="2600" b="1" u="sng" dirty="0"/>
              <a:t>Objectives  </a:t>
            </a:r>
          </a:p>
          <a:p>
            <a:pPr lvl="1"/>
            <a:r>
              <a:rPr lang="en-US" sz="2600" b="1" dirty="0"/>
              <a:t>NMCAA looks at 19 objective</a:t>
            </a:r>
          </a:p>
          <a:p>
            <a:pPr lvl="1"/>
            <a:r>
              <a:rPr lang="en-US" sz="2600" dirty="0"/>
              <a:t>-Sub category under Areas of Development</a:t>
            </a:r>
          </a:p>
          <a:p>
            <a:pPr lvl="1"/>
            <a:r>
              <a:rPr lang="en-US" sz="2600" dirty="0"/>
              <a:t>- Ex: Objective 1 Regulates emotions and behaviors</a:t>
            </a:r>
          </a:p>
          <a:p>
            <a:pPr lvl="1"/>
            <a:endParaRPr lang="en-US" sz="2600" b="1" u="sng" dirty="0"/>
          </a:p>
          <a:p>
            <a:pPr lvl="1"/>
            <a:r>
              <a:rPr lang="en-US" sz="2600" b="1" u="sng" dirty="0"/>
              <a:t>Dimension</a:t>
            </a:r>
          </a:p>
          <a:p>
            <a:pPr lvl="1"/>
            <a:r>
              <a:rPr lang="en-US" sz="2600" dirty="0"/>
              <a:t>NMCAA looks at 44 dimensions</a:t>
            </a:r>
          </a:p>
          <a:p>
            <a:pPr lvl="1"/>
            <a:r>
              <a:rPr lang="en-US" sz="2600" dirty="0"/>
              <a:t>Guides teachers thinking about various aspect of an objective. </a:t>
            </a:r>
          </a:p>
          <a:p>
            <a:pPr lvl="1"/>
            <a:r>
              <a:rPr lang="en-US" sz="2600" dirty="0"/>
              <a:t>Not all objectives have dimensions</a:t>
            </a:r>
          </a:p>
          <a:p>
            <a:pPr lvl="1"/>
            <a:r>
              <a:rPr lang="en-US" sz="2600" dirty="0"/>
              <a:t>Example:</a:t>
            </a:r>
          </a:p>
          <a:p>
            <a:pPr lvl="1"/>
            <a:r>
              <a:rPr lang="en-US" sz="2600" dirty="0"/>
              <a:t> Objective 1 Regulates Emotions and Behaviors</a:t>
            </a:r>
          </a:p>
          <a:p>
            <a:pPr lvl="2"/>
            <a:r>
              <a:rPr lang="en-US" sz="2200" dirty="0"/>
              <a:t>Dimensions: a. Manages Feelings </a:t>
            </a:r>
          </a:p>
          <a:p>
            <a:pPr lvl="2"/>
            <a:r>
              <a:rPr lang="en-US" sz="2200" dirty="0"/>
              <a:t>                          b. follows limits and expectations.  </a:t>
            </a:r>
          </a:p>
          <a:p>
            <a:pPr lvl="2"/>
            <a:endParaRPr lang="en-US" dirty="0"/>
          </a:p>
          <a:p>
            <a:pPr marL="457200" lvl="2"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4810" y="2660409"/>
            <a:ext cx="5058481" cy="3134162"/>
          </a:xfrm>
          <a:prstGeom prst="rect">
            <a:avLst/>
          </a:prstGeom>
        </p:spPr>
      </p:pic>
    </p:spTree>
    <p:extLst>
      <p:ext uri="{BB962C8B-B14F-4D97-AF65-F5344CB8AC3E}">
        <p14:creationId xmlns:p14="http://schemas.microsoft.com/office/powerpoint/2010/main" val="811637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Child’s Progress</a:t>
            </a:r>
          </a:p>
        </p:txBody>
      </p:sp>
      <p:sp>
        <p:nvSpPr>
          <p:cNvPr id="3" name="Content Placeholder 2"/>
          <p:cNvSpPr>
            <a:spLocks noGrp="1"/>
          </p:cNvSpPr>
          <p:nvPr>
            <p:ph idx="1"/>
          </p:nvPr>
        </p:nvSpPr>
        <p:spPr>
          <a:xfrm>
            <a:off x="1202919" y="2034540"/>
            <a:ext cx="9784080" cy="4206240"/>
          </a:xfrm>
        </p:spPr>
        <p:txBody>
          <a:bodyPr/>
          <a:lstStyle/>
          <a:p>
            <a:r>
              <a:rPr lang="en-US" dirty="0"/>
              <a:t>To make sure you are selecting the correct level, read the indicators to the right and left of your starting point. Choose the indicator that most closely matches the child’s skills and behaviors. Indicators often include multiple expectations (separated by semicolons). In order to rate a child’s skills as being at a particular level, the child must demonstrate skills related to all elements of the indicator. Also consider whether the child can best be described as being at an “in-between” level. “ </a:t>
            </a:r>
            <a:r>
              <a:rPr lang="en-US" sz="1400" dirty="0"/>
              <a:t>(Teaching Strategies  GOLD: Objectives for Development and </a:t>
            </a:r>
            <a:r>
              <a:rPr lang="en-US" sz="1400" dirty="0" err="1"/>
              <a:t>Learning.Introduction</a:t>
            </a:r>
            <a:r>
              <a:rPr lang="en-US" sz="1400" dirty="0"/>
              <a:t> xxii)</a:t>
            </a:r>
          </a:p>
          <a:p>
            <a:r>
              <a:rPr lang="en-US" sz="1400" dirty="0"/>
              <a:t>*Page xxi-xxii in Teaching Strategies  GOLD: Objectives for Development and Learning.</a:t>
            </a:r>
          </a:p>
          <a:p>
            <a:endParaRPr lang="en-US" sz="1400" dirty="0"/>
          </a:p>
        </p:txBody>
      </p:sp>
    </p:spTree>
    <p:extLst>
      <p:ext uri="{BB962C8B-B14F-4D97-AF65-F5344CB8AC3E}">
        <p14:creationId xmlns:p14="http://schemas.microsoft.com/office/powerpoint/2010/main" val="391673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GOLD Color bands</a:t>
            </a:r>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048410" y="3414968"/>
            <a:ext cx="8093098" cy="2650982"/>
          </a:xfrm>
          <a:prstGeom prst="rect">
            <a:avLst/>
          </a:prstGeom>
        </p:spPr>
      </p:pic>
      <p:sp>
        <p:nvSpPr>
          <p:cNvPr id="4" name="Rectangle 3"/>
          <p:cNvSpPr/>
          <p:nvPr/>
        </p:nvSpPr>
        <p:spPr>
          <a:xfrm>
            <a:off x="2396576" y="2132605"/>
            <a:ext cx="7396766" cy="942694"/>
          </a:xfrm>
          <a:prstGeom prst="rect">
            <a:avLst/>
          </a:prstGeom>
        </p:spPr>
        <p:txBody>
          <a:bodyPr wrap="square">
            <a:spAutoFit/>
          </a:bodyPr>
          <a:lstStyle/>
          <a:p>
            <a:r>
              <a:rPr lang="en-US" dirty="0"/>
              <a:t> </a:t>
            </a:r>
          </a:p>
          <a:p>
            <a:r>
              <a:rPr lang="en-US" b="1" u="sng" dirty="0"/>
              <a:t>GOLD Color Bands</a:t>
            </a:r>
            <a:endParaRPr lang="en-US" dirty="0"/>
          </a:p>
          <a:p>
            <a:pPr marL="342900" marR="0" lvl="0" indent="-342900">
              <a:lnSpc>
                <a:spcPct val="107000"/>
              </a:lnSpc>
              <a:spcBef>
                <a:spcPts val="0"/>
              </a:spcBef>
              <a:spcAft>
                <a:spcPts val="800"/>
              </a:spcAft>
              <a:buClr>
                <a:srgbClr val="000000"/>
              </a:buClr>
              <a:buFont typeface="Calibri" panose="020F0502020204030204" pitchFamily="34" charset="0"/>
              <a:buChar char="-"/>
            </a:pPr>
            <a:r>
              <a:rPr lang="en-US" dirty="0">
                <a:latin typeface="Calibri" panose="020F0502020204030204" pitchFamily="34" charset="0"/>
                <a:ea typeface="Times New Roman" panose="02020603050405020304" pitchFamily="18" charset="0"/>
                <a:cs typeface="Times New Roman" panose="02020603050405020304" pitchFamily="18" charset="0"/>
              </a:rPr>
              <a:t>Used to indicate the age or class/grade ranges for these expectations.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1669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3178" y="3021500"/>
            <a:ext cx="9783763" cy="3150855"/>
          </a:xfrm>
        </p:spPr>
      </p:pic>
      <p:sp>
        <p:nvSpPr>
          <p:cNvPr id="5" name="Rectangle 4"/>
          <p:cNvSpPr/>
          <p:nvPr/>
        </p:nvSpPr>
        <p:spPr>
          <a:xfrm>
            <a:off x="322319" y="2986686"/>
            <a:ext cx="1750330" cy="400110"/>
          </a:xfrm>
          <a:prstGeom prst="rect">
            <a:avLst/>
          </a:prstGeom>
          <a:noFill/>
        </p:spPr>
        <p:txBody>
          <a:bodyPr wrap="square" lIns="91440" tIns="45720" rIns="91440" bIns="45720">
            <a:spAutoFit/>
          </a:bodyPr>
          <a:lstStyle/>
          <a:p>
            <a:pPr algn="ctr"/>
            <a:r>
              <a:rPr lang="en-US" sz="2000" b="1" dirty="0">
                <a:ln w="0"/>
                <a:effectLst>
                  <a:outerShdw blurRad="38100" dist="25400" dir="5400000" algn="ctr" rotWithShape="0">
                    <a:srgbClr val="6E747A">
                      <a:alpha val="43000"/>
                    </a:srgbClr>
                  </a:outerShdw>
                </a:effectLst>
              </a:rPr>
              <a:t>Objective</a:t>
            </a:r>
            <a:r>
              <a:rPr lang="en-US" sz="2000" b="0" cap="none" spc="0" dirty="0">
                <a:ln w="0"/>
                <a:effectLst/>
              </a:rPr>
              <a:t>  </a:t>
            </a:r>
            <a:r>
              <a:rPr lang="en-US" sz="2000" b="0" cap="none" spc="0" dirty="0">
                <a:ln w="0"/>
                <a:effectLst/>
                <a:sym typeface="Wingdings" panose="05000000000000000000" pitchFamily="2" charset="2"/>
              </a:rPr>
              <a:t></a:t>
            </a:r>
            <a:endParaRPr lang="en-US" sz="2000" b="0" cap="none" spc="0" dirty="0">
              <a:ln w="0"/>
              <a:effectLst/>
            </a:endParaRPr>
          </a:p>
        </p:txBody>
      </p:sp>
      <p:sp>
        <p:nvSpPr>
          <p:cNvPr id="6" name="Rectangle 5"/>
          <p:cNvSpPr/>
          <p:nvPr/>
        </p:nvSpPr>
        <p:spPr>
          <a:xfrm>
            <a:off x="173864" y="3440634"/>
            <a:ext cx="1879467" cy="400110"/>
          </a:xfrm>
          <a:prstGeom prst="rect">
            <a:avLst/>
          </a:prstGeom>
          <a:noFill/>
        </p:spPr>
        <p:txBody>
          <a:bodyPr wrap="square" lIns="91440" tIns="45720" rIns="91440" bIns="45720">
            <a:spAutoFit/>
          </a:bodyPr>
          <a:lstStyle/>
          <a:p>
            <a:pPr algn="ctr"/>
            <a:r>
              <a:rPr lang="en-US" sz="2000" b="1" dirty="0">
                <a:ln w="0"/>
                <a:effectLst>
                  <a:outerShdw blurRad="38100" dist="25400" dir="5400000" algn="ctr" rotWithShape="0">
                    <a:srgbClr val="6E747A">
                      <a:alpha val="43000"/>
                    </a:srgbClr>
                  </a:outerShdw>
                </a:effectLst>
              </a:rPr>
              <a:t>Dimension</a:t>
            </a:r>
            <a:r>
              <a:rPr lang="en-US" sz="2000" b="1" cap="none" spc="0" dirty="0">
                <a:ln w="0"/>
                <a:effectLst/>
              </a:rPr>
              <a:t>  </a:t>
            </a:r>
            <a:r>
              <a:rPr lang="en-US" sz="2000" b="0" cap="none" spc="0" dirty="0">
                <a:ln w="0"/>
                <a:effectLst/>
              </a:rPr>
              <a:t> </a:t>
            </a:r>
            <a:r>
              <a:rPr lang="en-US" sz="2000" b="0" cap="none" spc="0" dirty="0">
                <a:ln w="0"/>
                <a:effectLst/>
                <a:sym typeface="Wingdings" panose="05000000000000000000" pitchFamily="2" charset="2"/>
              </a:rPr>
              <a:t></a:t>
            </a:r>
            <a:endParaRPr lang="en-US" sz="2000" b="0" cap="none" spc="0" dirty="0">
              <a:ln w="0"/>
              <a:effectLst/>
            </a:endParaRPr>
          </a:p>
        </p:txBody>
      </p:sp>
      <p:sp>
        <p:nvSpPr>
          <p:cNvPr id="7" name="Rectangle 6"/>
          <p:cNvSpPr/>
          <p:nvPr/>
        </p:nvSpPr>
        <p:spPr>
          <a:xfrm>
            <a:off x="431789" y="4049136"/>
            <a:ext cx="1750330" cy="646331"/>
          </a:xfrm>
          <a:prstGeom prst="rect">
            <a:avLst/>
          </a:prstGeom>
          <a:noFill/>
        </p:spPr>
        <p:txBody>
          <a:bodyPr wrap="square" lIns="91440" tIns="45720" rIns="91440" bIns="45720">
            <a:spAutoFit/>
          </a:bodyPr>
          <a:lstStyle/>
          <a:p>
            <a:pPr algn="ctr"/>
            <a:r>
              <a:rPr lang="en-US" sz="2000" b="1" dirty="0">
                <a:ln w="0"/>
                <a:effectLst>
                  <a:outerShdw blurRad="38100" dist="25400" dir="5400000" algn="ctr" rotWithShape="0">
                    <a:srgbClr val="6E747A">
                      <a:alpha val="43000"/>
                    </a:srgbClr>
                  </a:outerShdw>
                </a:effectLst>
              </a:rPr>
              <a:t>Indicator </a:t>
            </a:r>
            <a:r>
              <a:rPr lang="en-US" sz="2000" b="1" cap="none" spc="0" dirty="0">
                <a:ln w="0"/>
                <a:effectLst/>
                <a:sym typeface="Wingdings" panose="05000000000000000000" pitchFamily="2" charset="2"/>
              </a:rPr>
              <a:t></a:t>
            </a:r>
          </a:p>
          <a:p>
            <a:pPr algn="ctr"/>
            <a:r>
              <a:rPr lang="en-US" sz="1600" b="1" dirty="0">
                <a:ln w="0"/>
                <a:sym typeface="Wingdings" panose="05000000000000000000" pitchFamily="2" charset="2"/>
              </a:rPr>
              <a:t>(in bold)</a:t>
            </a:r>
            <a:endParaRPr lang="en-US" sz="1600" b="1" cap="none" spc="0" dirty="0">
              <a:ln w="0"/>
              <a:effectLst/>
            </a:endParaRPr>
          </a:p>
        </p:txBody>
      </p:sp>
      <p:sp>
        <p:nvSpPr>
          <p:cNvPr id="8" name="Rectangle 7"/>
          <p:cNvSpPr/>
          <p:nvPr/>
        </p:nvSpPr>
        <p:spPr>
          <a:xfrm>
            <a:off x="303001" y="4677554"/>
            <a:ext cx="1750330" cy="400110"/>
          </a:xfrm>
          <a:prstGeom prst="rect">
            <a:avLst/>
          </a:prstGeom>
          <a:noFill/>
        </p:spPr>
        <p:txBody>
          <a:bodyPr wrap="square" lIns="91440" tIns="45720" rIns="91440" bIns="45720">
            <a:spAutoFit/>
          </a:bodyPr>
          <a:lstStyle/>
          <a:p>
            <a:pPr algn="ctr"/>
            <a:r>
              <a:rPr lang="en-US" b="1" dirty="0">
                <a:ln w="0"/>
                <a:effectLst>
                  <a:outerShdw blurRad="38100" dist="25400" dir="5400000" algn="ctr" rotWithShape="0">
                    <a:srgbClr val="6E747A">
                      <a:alpha val="43000"/>
                    </a:srgbClr>
                  </a:outerShdw>
                </a:effectLst>
              </a:rPr>
              <a:t>Examples</a:t>
            </a:r>
            <a:r>
              <a:rPr lang="en-US" sz="2000" b="1" cap="none" spc="0" dirty="0">
                <a:ln w="0"/>
                <a:effectLst/>
              </a:rPr>
              <a:t>  </a:t>
            </a:r>
            <a:r>
              <a:rPr lang="en-US" sz="2000" b="1" cap="none" spc="0" dirty="0">
                <a:ln w="0"/>
                <a:effectLst/>
                <a:sym typeface="Wingdings" panose="05000000000000000000" pitchFamily="2" charset="2"/>
              </a:rPr>
              <a:t></a:t>
            </a:r>
            <a:endParaRPr lang="en-US" sz="2000" b="1" cap="none" spc="0" dirty="0">
              <a:ln w="0"/>
              <a:effectLst/>
            </a:endParaRPr>
          </a:p>
        </p:txBody>
      </p:sp>
      <p:sp>
        <p:nvSpPr>
          <p:cNvPr id="9" name="Rectangle 8"/>
          <p:cNvSpPr/>
          <p:nvPr/>
        </p:nvSpPr>
        <p:spPr>
          <a:xfrm>
            <a:off x="-1" y="2371001"/>
            <a:ext cx="6117465" cy="584775"/>
          </a:xfrm>
          <a:prstGeom prst="rect">
            <a:avLst/>
          </a:prstGeom>
          <a:noFill/>
        </p:spPr>
        <p:txBody>
          <a:bodyPr wrap="square" lIns="91440" tIns="45720" rIns="91440" bIns="45720">
            <a:spAutoFit/>
          </a:bodyPr>
          <a:lstStyle/>
          <a:p>
            <a:pPr algn="ctr"/>
            <a:r>
              <a:rPr lang="en-US" sz="2000" b="1" dirty="0">
                <a:ln w="0"/>
                <a:effectLst>
                  <a:outerShdw blurRad="38100" dist="25400" dir="5400000" algn="ctr" rotWithShape="0">
                    <a:srgbClr val="6E747A">
                      <a:alpha val="43000"/>
                    </a:srgbClr>
                  </a:outerShdw>
                </a:effectLst>
              </a:rPr>
              <a:t>Areas of Development &amp; Learning</a:t>
            </a:r>
            <a:r>
              <a:rPr lang="en-US" sz="2000" b="1" cap="none" spc="0" dirty="0">
                <a:ln w="0"/>
                <a:effectLst/>
              </a:rPr>
              <a:t>  </a:t>
            </a:r>
            <a:r>
              <a:rPr lang="en-US" sz="2000" b="1" cap="none" spc="0" dirty="0">
                <a:ln w="0"/>
                <a:effectLst/>
                <a:sym typeface="Wingdings" panose="05000000000000000000" pitchFamily="2" charset="2"/>
              </a:rPr>
              <a:t> </a:t>
            </a:r>
            <a:r>
              <a:rPr lang="en-US" sz="3200" b="1" dirty="0">
                <a:ln w="0"/>
                <a:solidFill>
                  <a:schemeClr val="bg1"/>
                </a:solidFill>
                <a:sym typeface="Wingdings" panose="05000000000000000000" pitchFamily="2" charset="2"/>
              </a:rPr>
              <a:t>Literacy</a:t>
            </a:r>
            <a:endParaRPr lang="en-US" sz="3200" b="1" cap="none" spc="0" dirty="0">
              <a:ln w="0"/>
              <a:solidFill>
                <a:schemeClr val="bg1"/>
              </a:solidFill>
              <a:effectLst/>
            </a:endParaRPr>
          </a:p>
        </p:txBody>
      </p:sp>
      <p:sp>
        <p:nvSpPr>
          <p:cNvPr id="10" name="Rectangle 9"/>
          <p:cNvSpPr/>
          <p:nvPr/>
        </p:nvSpPr>
        <p:spPr>
          <a:xfrm>
            <a:off x="212848" y="5464469"/>
            <a:ext cx="1750330" cy="707886"/>
          </a:xfrm>
          <a:prstGeom prst="rect">
            <a:avLst/>
          </a:prstGeom>
          <a:noFill/>
        </p:spPr>
        <p:txBody>
          <a:bodyPr wrap="square" lIns="91440" tIns="45720" rIns="91440" bIns="45720">
            <a:spAutoFit/>
          </a:bodyPr>
          <a:lstStyle/>
          <a:p>
            <a:pPr algn="ctr"/>
            <a:r>
              <a:rPr lang="en-US" sz="2000" b="1" dirty="0">
                <a:ln w="0"/>
                <a:effectLst>
                  <a:outerShdw blurRad="38100" dist="25400" dir="5400000" algn="ctr" rotWithShape="0">
                    <a:srgbClr val="6E747A">
                      <a:alpha val="43000"/>
                    </a:srgbClr>
                  </a:outerShdw>
                </a:effectLst>
              </a:rPr>
              <a:t>Expectations for ages</a:t>
            </a:r>
            <a:r>
              <a:rPr lang="en-US" sz="2000" b="1" cap="none" spc="0" dirty="0">
                <a:ln w="0"/>
                <a:effectLst/>
                <a:sym typeface="Wingdings" panose="05000000000000000000" pitchFamily="2" charset="2"/>
              </a:rPr>
              <a:t></a:t>
            </a:r>
            <a:endParaRPr lang="en-US" sz="2000" b="1" cap="none" spc="0" dirty="0">
              <a:ln w="0"/>
              <a:effectLst/>
            </a:endParaRPr>
          </a:p>
        </p:txBody>
      </p:sp>
      <p:sp>
        <p:nvSpPr>
          <p:cNvPr id="11" name="Rectangle 10"/>
          <p:cNvSpPr/>
          <p:nvPr/>
        </p:nvSpPr>
        <p:spPr>
          <a:xfrm>
            <a:off x="109469" y="3733068"/>
            <a:ext cx="2008255" cy="400110"/>
          </a:xfrm>
          <a:prstGeom prst="rect">
            <a:avLst/>
          </a:prstGeom>
          <a:noFill/>
        </p:spPr>
        <p:txBody>
          <a:bodyPr wrap="square" lIns="91440" tIns="45720" rIns="91440" bIns="45720">
            <a:spAutoFit/>
          </a:bodyPr>
          <a:lstStyle/>
          <a:p>
            <a:pPr algn="ctr"/>
            <a:r>
              <a:rPr lang="en-US" sz="2000" b="1" dirty="0">
                <a:ln w="0"/>
                <a:effectLst>
                  <a:outerShdw blurRad="38100" dist="25400" dir="5400000" algn="ctr" rotWithShape="0">
                    <a:srgbClr val="6E747A">
                      <a:alpha val="43000"/>
                    </a:srgbClr>
                  </a:outerShdw>
                </a:effectLst>
                <a:sym typeface="Wingdings" panose="05000000000000000000" pitchFamily="2" charset="2"/>
              </a:rPr>
              <a:t>Rating scale </a:t>
            </a:r>
            <a:r>
              <a:rPr lang="en-US" sz="2000" b="0" cap="none" spc="0" dirty="0">
                <a:ln w="0"/>
                <a:effectLst/>
                <a:sym typeface="Wingdings" panose="05000000000000000000" pitchFamily="2" charset="2"/>
              </a:rPr>
              <a:t></a:t>
            </a:r>
            <a:endParaRPr lang="en-US" sz="2000" b="0" cap="none" spc="0" dirty="0">
              <a:ln w="0"/>
              <a:effectLst/>
            </a:endParaRPr>
          </a:p>
        </p:txBody>
      </p:sp>
    </p:spTree>
    <p:extLst>
      <p:ext uri="{BB962C8B-B14F-4D97-AF65-F5344CB8AC3E}">
        <p14:creationId xmlns:p14="http://schemas.microsoft.com/office/powerpoint/2010/main" val="3637529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family service plan (</a:t>
            </a:r>
            <a:r>
              <a:rPr lang="en-US" dirty="0" err="1"/>
              <a:t>ifsp</a:t>
            </a:r>
            <a:r>
              <a:rPr lang="en-US" dirty="0"/>
              <a:t>)</a:t>
            </a:r>
          </a:p>
        </p:txBody>
      </p:sp>
      <p:sp>
        <p:nvSpPr>
          <p:cNvPr id="3" name="Rectangle 2"/>
          <p:cNvSpPr/>
          <p:nvPr/>
        </p:nvSpPr>
        <p:spPr>
          <a:xfrm>
            <a:off x="528033" y="1792936"/>
            <a:ext cx="11423561" cy="4541243"/>
          </a:xfrm>
          <a:prstGeom prst="rect">
            <a:avLst/>
          </a:prstGeom>
        </p:spPr>
        <p:txBody>
          <a:bodyPr wrap="square">
            <a:spAutoFit/>
          </a:bodyPr>
          <a:lstStyle/>
          <a:p>
            <a:r>
              <a:rPr lang="en-US" dirty="0"/>
              <a:t>-To </a:t>
            </a:r>
            <a:r>
              <a:rPr lang="en-US" b="1" u="sng" dirty="0"/>
              <a:t>add</a:t>
            </a:r>
            <a:r>
              <a:rPr lang="en-US" dirty="0"/>
              <a:t> an IFSP to a previously enrolled child:</a:t>
            </a: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Click on the top right icon that Says “</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GOLD EHS-(your last name</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Scroll down and click on: </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Manage “EHS-(your last name)”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Click on child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Scroll down to IFSP and click</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You must have the date on which child is scheduled to begin to receive IEP/IFSP services.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Note: New objectives and/or dimensions will open to score when child has an IFSP</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-To </a:t>
            </a:r>
            <a:r>
              <a:rPr lang="en-US" b="1" u="sng" dirty="0">
                <a:latin typeface="Calibri" panose="020F0502020204030204" pitchFamily="34" charset="0"/>
                <a:ea typeface="Calibri" panose="020F0502020204030204" pitchFamily="34" charset="0"/>
                <a:cs typeface="Times New Roman" panose="02020603050405020304" pitchFamily="18" charset="0"/>
              </a:rPr>
              <a:t>remove</a:t>
            </a:r>
            <a:r>
              <a:rPr lang="en-US" dirty="0">
                <a:latin typeface="Calibri" panose="020F0502020204030204" pitchFamily="34" charset="0"/>
                <a:ea typeface="Calibri" panose="020F0502020204030204" pitchFamily="34" charset="0"/>
                <a:cs typeface="Times New Roman" panose="02020603050405020304" pitchFamily="18" charset="0"/>
              </a:rPr>
              <a:t> an IFSP from a previously enrolled child: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Click on the top right icon that Says “</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GOLD EHS-(your last name</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Scroll down and click on: </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Manage “EHS-(your last name)”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Click on child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Click on </a:t>
            </a:r>
            <a:r>
              <a:rPr lang="en-U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‘OSEP Exit’</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on the left side of the screen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400"/>
              </a:spcAft>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5. Fill the requested information tabs accordingly.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6229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EHS GOLD Observation guidelines	</a:t>
            </a:r>
          </a:p>
        </p:txBody>
      </p:sp>
      <p:sp>
        <p:nvSpPr>
          <p:cNvPr id="3" name="Content Placeholder 2"/>
          <p:cNvSpPr>
            <a:spLocks noGrp="1"/>
          </p:cNvSpPr>
          <p:nvPr>
            <p:ph idx="1"/>
          </p:nvPr>
        </p:nvSpPr>
        <p:spPr>
          <a:xfrm>
            <a:off x="1202919" y="2011680"/>
            <a:ext cx="9784080" cy="4698836"/>
          </a:xfrm>
        </p:spPr>
        <p:txBody>
          <a:bodyPr/>
          <a:lstStyle/>
          <a:p>
            <a:r>
              <a:rPr lang="en-US" dirty="0"/>
              <a:t>At a minimum, an observation should be entered once a month in each Area of Development per child (Social-Emotional, Physical, Language, Cognitive, Literacy)</a:t>
            </a:r>
          </a:p>
          <a:p>
            <a:r>
              <a:rPr lang="en-US" dirty="0"/>
              <a:t>Choosing Preliminary Level after each entered observation is strongly encouraged. More ribbons checked at the end of the quarter allows for better accuracy and a quicker finalization process. </a:t>
            </a:r>
          </a:p>
          <a:p>
            <a:r>
              <a:rPr lang="en-US" dirty="0"/>
              <a:t>At the end of each quarter, a minimum of 10 children should be finalized. There will be exceptions when a pregnant mom is enrolled. </a:t>
            </a:r>
          </a:p>
          <a:p>
            <a:r>
              <a:rPr lang="en-US" dirty="0"/>
              <a:t>If  a child is dropped mid-quarter, talk with your PSC about whether the dropped and added child will both be finalized. This may be determined by quantity and quality of observations.</a:t>
            </a:r>
          </a:p>
          <a:p>
            <a:pPr marL="0" indent="0">
              <a:buNone/>
            </a:pPr>
            <a:endParaRPr lang="en-US" dirty="0"/>
          </a:p>
        </p:txBody>
      </p:sp>
    </p:spTree>
    <p:extLst>
      <p:ext uri="{BB962C8B-B14F-4D97-AF65-F5344CB8AC3E}">
        <p14:creationId xmlns:p14="http://schemas.microsoft.com/office/powerpoint/2010/main" val="2812295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1325880"/>
            <a:ext cx="3089437" cy="4206240"/>
          </a:xfrm>
        </p:spPr>
        <p:txBody>
          <a:bodyPr>
            <a:normAutofit/>
          </a:bodyPr>
          <a:lstStyle/>
          <a:p>
            <a:pPr algn="r"/>
            <a:r>
              <a:rPr lang="en-US" sz="3200">
                <a:solidFill>
                  <a:schemeClr val="tx2"/>
                </a:solidFill>
              </a:rPr>
              <a:t>Finalizing checkpoints</a:t>
            </a:r>
            <a:br>
              <a:rPr lang="en-US" sz="3200">
                <a:solidFill>
                  <a:schemeClr val="tx2"/>
                </a:solidFill>
              </a:rPr>
            </a:br>
            <a:r>
              <a:rPr lang="en-US" sz="3200">
                <a:solidFill>
                  <a:schemeClr val="tx2"/>
                </a:solidFill>
              </a:rPr>
              <a:t>(example image on next slide)</a:t>
            </a:r>
          </a:p>
        </p:txBody>
      </p:sp>
      <p:sp>
        <p:nvSpPr>
          <p:cNvPr id="24" name="Rectangle 23">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6" name="Straight Connector 25">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381668" y="1126066"/>
            <a:ext cx="6853889" cy="4833299"/>
          </a:xfrm>
        </p:spPr>
        <p:txBody>
          <a:bodyPr anchor="ctr">
            <a:normAutofit/>
          </a:bodyPr>
          <a:lstStyle/>
          <a:p>
            <a:r>
              <a:rPr lang="en-US" sz="1400" dirty="0">
                <a:solidFill>
                  <a:schemeClr val="tx2"/>
                </a:solidFill>
              </a:rPr>
              <a:t>Finalized checkpoints are due quarterly- the last working day of the month in November, February, May, and August.</a:t>
            </a:r>
          </a:p>
          <a:p>
            <a:pPr marL="0" indent="0">
              <a:buNone/>
            </a:pPr>
            <a:r>
              <a:rPr lang="en-US" sz="1400" dirty="0">
                <a:solidFill>
                  <a:schemeClr val="tx2"/>
                </a:solidFill>
              </a:rPr>
              <a:t>1. To finalize a child’s checkpoint click on ‘</a:t>
            </a:r>
            <a:r>
              <a:rPr lang="en-US" sz="1400" b="1" dirty="0">
                <a:solidFill>
                  <a:schemeClr val="tx2"/>
                </a:solidFill>
              </a:rPr>
              <a:t>Assess</a:t>
            </a:r>
            <a:r>
              <a:rPr lang="en-US" sz="1400" dirty="0">
                <a:solidFill>
                  <a:schemeClr val="tx2"/>
                </a:solidFill>
              </a:rPr>
              <a:t>’ at the top of the screen and then on ‘</a:t>
            </a:r>
            <a:r>
              <a:rPr lang="en-US" sz="1400" b="1" dirty="0">
                <a:solidFill>
                  <a:schemeClr val="tx2"/>
                </a:solidFill>
              </a:rPr>
              <a:t>checkpoint by child</a:t>
            </a:r>
            <a:r>
              <a:rPr lang="en-US" sz="1400" dirty="0">
                <a:solidFill>
                  <a:schemeClr val="tx2"/>
                </a:solidFill>
              </a:rPr>
              <a:t>’ or ‘</a:t>
            </a:r>
            <a:r>
              <a:rPr lang="en-US" sz="1400" b="1" dirty="0">
                <a:solidFill>
                  <a:schemeClr val="tx2"/>
                </a:solidFill>
              </a:rPr>
              <a:t>checkpoint by </a:t>
            </a:r>
            <a:r>
              <a:rPr lang="en-US" sz="1400" b="1" dirty="0" err="1">
                <a:solidFill>
                  <a:schemeClr val="tx2"/>
                </a:solidFill>
              </a:rPr>
              <a:t>class</a:t>
            </a:r>
            <a:r>
              <a:rPr lang="en-US" sz="1400" dirty="0" err="1">
                <a:solidFill>
                  <a:schemeClr val="tx2"/>
                </a:solidFill>
              </a:rPr>
              <a:t>’</a:t>
            </a:r>
            <a:r>
              <a:rPr lang="en-US" sz="1400" dirty="0">
                <a:solidFill>
                  <a:schemeClr val="tx2"/>
                </a:solidFill>
              </a:rPr>
              <a:t> (Home Visitor’s preference). </a:t>
            </a:r>
          </a:p>
          <a:p>
            <a:pPr marL="0" indent="0">
              <a:buNone/>
            </a:pPr>
            <a:r>
              <a:rPr lang="en-US" sz="1400" dirty="0">
                <a:solidFill>
                  <a:schemeClr val="tx2"/>
                </a:solidFill>
              </a:rPr>
              <a:t>2. Once on the assessment screen, begin clicking on each Area of Development and then on each objective, choosing the most developmentally up to date option for each child. </a:t>
            </a:r>
          </a:p>
          <a:p>
            <a:pPr marL="0" indent="0">
              <a:buNone/>
            </a:pPr>
            <a:r>
              <a:rPr lang="en-US" sz="1400" dirty="0">
                <a:solidFill>
                  <a:schemeClr val="tx2"/>
                </a:solidFill>
              </a:rPr>
              <a:t>3. When you have completed checkpoints for each Area of Development, you will click on the ‘</a:t>
            </a:r>
            <a:r>
              <a:rPr lang="en-US" sz="1400" b="1" dirty="0">
                <a:solidFill>
                  <a:schemeClr val="tx2"/>
                </a:solidFill>
              </a:rPr>
              <a:t>Finalize</a:t>
            </a:r>
            <a:r>
              <a:rPr lang="en-US" sz="1400" dirty="0">
                <a:solidFill>
                  <a:schemeClr val="tx2"/>
                </a:solidFill>
              </a:rPr>
              <a:t>’ button on the right of the screen. Continue this process for each Area of Development and all enrolled children. </a:t>
            </a:r>
          </a:p>
          <a:p>
            <a:r>
              <a:rPr lang="en-US" sz="1400" dirty="0">
                <a:solidFill>
                  <a:schemeClr val="tx2"/>
                </a:solidFill>
              </a:rPr>
              <a:t>There are 48 Objective/Dimensions to finalize. </a:t>
            </a:r>
          </a:p>
          <a:p>
            <a:pPr marL="0" indent="0">
              <a:buNone/>
            </a:pPr>
            <a:r>
              <a:rPr lang="en-US" sz="1400" b="1" u="sng" dirty="0">
                <a:solidFill>
                  <a:schemeClr val="tx2"/>
                </a:solidFill>
              </a:rPr>
              <a:t>When to choose ‘Not Yet’ or ‘Not Observed’</a:t>
            </a:r>
          </a:p>
          <a:p>
            <a:r>
              <a:rPr lang="en-US" sz="1400" b="1" dirty="0">
                <a:solidFill>
                  <a:schemeClr val="tx2"/>
                </a:solidFill>
              </a:rPr>
              <a:t>Not Yet</a:t>
            </a:r>
            <a:r>
              <a:rPr lang="en-US" sz="1400" dirty="0">
                <a:solidFill>
                  <a:schemeClr val="tx2"/>
                </a:solidFill>
              </a:rPr>
              <a:t>: when the earliest indicator is not a reasonable expectation for the child of that age. The child is not expected to begin demonstrating that skill or behavior. </a:t>
            </a:r>
          </a:p>
          <a:p>
            <a:r>
              <a:rPr lang="en-US" sz="1400" b="1" dirty="0">
                <a:solidFill>
                  <a:schemeClr val="tx2"/>
                </a:solidFill>
              </a:rPr>
              <a:t>Not observed:</a:t>
            </a:r>
            <a:r>
              <a:rPr lang="en-US" sz="1400" dirty="0">
                <a:solidFill>
                  <a:schemeClr val="tx2"/>
                </a:solidFill>
              </a:rPr>
              <a:t>  only on rare occasions, such as when the child has been in the program for only a few weeks or has had significant absences during the checkpoint period. </a:t>
            </a:r>
          </a:p>
          <a:p>
            <a:endParaRPr lang="en-US" sz="1300" u="sng" dirty="0">
              <a:solidFill>
                <a:schemeClr val="tx2"/>
              </a:solidFill>
            </a:endParaRPr>
          </a:p>
        </p:txBody>
      </p:sp>
      <p:sp>
        <p:nvSpPr>
          <p:cNvPr id="28" name="Rectangle 27">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87667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website&#10;&#10;Description automatically generated">
            <a:extLst>
              <a:ext uri="{FF2B5EF4-FFF2-40B4-BE49-F238E27FC236}">
                <a16:creationId xmlns:a16="http://schemas.microsoft.com/office/drawing/2014/main" id="{8FA6B6D7-FBAD-438B-AD84-37CB8B725B3B}"/>
              </a:ext>
            </a:extLst>
          </p:cNvPr>
          <p:cNvPicPr>
            <a:picLocks noChangeAspect="1"/>
          </p:cNvPicPr>
          <p:nvPr/>
        </p:nvPicPr>
        <p:blipFill>
          <a:blip r:embed="rId2"/>
          <a:stretch>
            <a:fillRect/>
          </a:stretch>
        </p:blipFill>
        <p:spPr>
          <a:xfrm>
            <a:off x="2333296" y="1585822"/>
            <a:ext cx="8932870" cy="4801223"/>
          </a:xfrm>
          <a:prstGeom prst="rect">
            <a:avLst/>
          </a:prstGeom>
        </p:spPr>
      </p:pic>
      <p:sp>
        <p:nvSpPr>
          <p:cNvPr id="4" name="TextBox 3">
            <a:extLst>
              <a:ext uri="{FF2B5EF4-FFF2-40B4-BE49-F238E27FC236}">
                <a16:creationId xmlns:a16="http://schemas.microsoft.com/office/drawing/2014/main" id="{11608DF9-84AC-4603-A8D4-D8F8F7D9C6E4}"/>
              </a:ext>
            </a:extLst>
          </p:cNvPr>
          <p:cNvSpPr txBox="1"/>
          <p:nvPr/>
        </p:nvSpPr>
        <p:spPr>
          <a:xfrm>
            <a:off x="3026979" y="470955"/>
            <a:ext cx="8586952" cy="707886"/>
          </a:xfrm>
          <a:prstGeom prst="rect">
            <a:avLst/>
          </a:prstGeom>
          <a:noFill/>
        </p:spPr>
        <p:txBody>
          <a:bodyPr wrap="square" rtlCol="0">
            <a:spAutoFit/>
          </a:bodyPr>
          <a:lstStyle/>
          <a:p>
            <a:r>
              <a:rPr lang="en-US" sz="4000" u="sng" dirty="0"/>
              <a:t>Checkpoint by Child Example</a:t>
            </a:r>
          </a:p>
        </p:txBody>
      </p:sp>
    </p:spTree>
    <p:extLst>
      <p:ext uri="{BB962C8B-B14F-4D97-AF65-F5344CB8AC3E}">
        <p14:creationId xmlns:p14="http://schemas.microsoft.com/office/powerpoint/2010/main" val="685786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checkpoint reports</a:t>
            </a:r>
          </a:p>
        </p:txBody>
      </p:sp>
      <p:sp>
        <p:nvSpPr>
          <p:cNvPr id="3" name="Content Placeholder 2"/>
          <p:cNvSpPr>
            <a:spLocks noGrp="1"/>
          </p:cNvSpPr>
          <p:nvPr>
            <p:ph idx="1"/>
          </p:nvPr>
        </p:nvSpPr>
        <p:spPr/>
        <p:txBody>
          <a:bodyPr>
            <a:normAutofit/>
          </a:bodyPr>
          <a:lstStyle/>
          <a:p>
            <a:pPr marL="0" indent="0">
              <a:buNone/>
            </a:pPr>
            <a:r>
              <a:rPr lang="en-US" dirty="0"/>
              <a:t>-To print a Post Checkpoint Report, </a:t>
            </a:r>
          </a:p>
          <a:p>
            <a:pPr marL="457200" lvl="2" indent="0">
              <a:buNone/>
            </a:pPr>
            <a:r>
              <a:rPr lang="en-US" dirty="0"/>
              <a:t>1. Click on ‘Report’ at the top of the screen. </a:t>
            </a:r>
          </a:p>
          <a:p>
            <a:pPr marL="457200" lvl="2" indent="0">
              <a:buNone/>
            </a:pPr>
            <a:r>
              <a:rPr lang="en-US" dirty="0"/>
              <a:t>2. From there, scroll down to ‘Development and Learning’ and click ‘Go’.</a:t>
            </a:r>
          </a:p>
          <a:p>
            <a:pPr marL="457200" lvl="2" indent="0">
              <a:buNone/>
            </a:pPr>
            <a:r>
              <a:rPr lang="en-US" dirty="0"/>
              <a:t>3. Choose your class, child, and checkpoint period.</a:t>
            </a:r>
          </a:p>
          <a:p>
            <a:pPr marL="457200" lvl="2" indent="0">
              <a:buNone/>
            </a:pPr>
            <a:r>
              <a:rPr lang="en-US" dirty="0"/>
              <a:t>4. Choose EHS’s 5 Areas of Development and Learning </a:t>
            </a:r>
          </a:p>
          <a:p>
            <a:pPr marL="685800" lvl="3" indent="0">
              <a:buNone/>
            </a:pPr>
            <a:r>
              <a:rPr lang="en-US" sz="1400" dirty="0"/>
              <a:t>(Social-Emotional, Physical, Language, Cognitive, and Literacy)</a:t>
            </a:r>
          </a:p>
          <a:p>
            <a:pPr marL="457200" lvl="2" indent="0">
              <a:buNone/>
            </a:pPr>
            <a:r>
              <a:rPr lang="en-US" dirty="0"/>
              <a:t>5. Include: Finalized Checkpoints Only</a:t>
            </a:r>
          </a:p>
          <a:p>
            <a:pPr marL="457200" lvl="2" indent="0">
              <a:buNone/>
            </a:pPr>
            <a:r>
              <a:rPr lang="en-US" dirty="0"/>
              <a:t>6. Print 2 Copies</a:t>
            </a:r>
          </a:p>
          <a:p>
            <a:pPr marL="457200" lvl="2" indent="0">
              <a:buNone/>
            </a:pPr>
            <a:r>
              <a:rPr lang="en-US" dirty="0"/>
              <a:t>	- 1 copy of child’s quarterly Development and Learning report is required to be filed quarterly in each child’s individual file.  </a:t>
            </a:r>
          </a:p>
          <a:p>
            <a:pPr marL="457200" lvl="2" indent="0">
              <a:buNone/>
            </a:pPr>
            <a:r>
              <a:rPr lang="en-US" dirty="0"/>
              <a:t> 	- 1 copy of a quarterly report is given to the family along with a discussion about the child’s progress. Choose a report that best fits your enrolled family’s needs.</a:t>
            </a:r>
          </a:p>
        </p:txBody>
      </p:sp>
    </p:spTree>
    <p:extLst>
      <p:ext uri="{BB962C8B-B14F-4D97-AF65-F5344CB8AC3E}">
        <p14:creationId xmlns:p14="http://schemas.microsoft.com/office/powerpoint/2010/main" val="123313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1325880"/>
            <a:ext cx="3089437" cy="4206240"/>
          </a:xfrm>
        </p:spPr>
        <p:txBody>
          <a:bodyPr>
            <a:normAutofit/>
          </a:bodyPr>
          <a:lstStyle/>
          <a:p>
            <a:pPr algn="r"/>
            <a:r>
              <a:rPr lang="en-US" sz="3200">
                <a:solidFill>
                  <a:schemeClr val="tx2"/>
                </a:solidFill>
              </a:rPr>
              <a:t>What is Teaching Strategies Gold?</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381668" y="1126067"/>
            <a:ext cx="6605331" cy="4605866"/>
          </a:xfrm>
        </p:spPr>
        <p:txBody>
          <a:bodyPr anchor="ctr">
            <a:normAutofit/>
          </a:bodyPr>
          <a:lstStyle/>
          <a:p>
            <a:r>
              <a:rPr lang="en-US" sz="1700">
                <a:solidFill>
                  <a:schemeClr val="tx2"/>
                </a:solidFill>
              </a:rPr>
              <a:t>GOLD® is an authentic, ongoing, observation-based assessment system that relies heavily on your judgement as a home visitor. The information you collect every home visit by observing children in the context of meaningful experiences makes this instrument robust and effective. After analyzing the evidence you gathered to document each child’s knowledge, skills, and behaviors, you evaluate each child’s progress. You identify each child’s levels of development and learning at given points in time; track progress over time; and compare the child’s knowledge, skills, and abilities with widely held expectations for children of the same age or class/grade. Your evaluations inform the decisions you make when planning learning experiences for individual children and for your group as a whole.</a:t>
            </a:r>
          </a:p>
          <a:p>
            <a:endParaRPr lang="en-US" sz="1700">
              <a:solidFill>
                <a:schemeClr val="tx2"/>
              </a:solidFill>
            </a:endParaRPr>
          </a:p>
          <a:p>
            <a:r>
              <a:rPr lang="en-US" sz="1700">
                <a:solidFill>
                  <a:schemeClr val="tx2"/>
                </a:solidFill>
                <a:hlinkClick r:id="rId2"/>
              </a:rPr>
              <a:t>Information Source: https://teachingstrategies.com/wp-content/uploads/2017/08/MyTeachingStrategies-How-To-Guide-for-Teachers_IRR.pdf</a:t>
            </a:r>
            <a:endParaRPr lang="en-US" sz="170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464851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1325880"/>
            <a:ext cx="3089437" cy="4206240"/>
          </a:xfrm>
        </p:spPr>
        <p:txBody>
          <a:bodyPr>
            <a:normAutofit/>
          </a:bodyPr>
          <a:lstStyle/>
          <a:p>
            <a:pPr algn="r"/>
            <a:r>
              <a:rPr lang="en-US" sz="3200" dirty="0">
                <a:solidFill>
                  <a:schemeClr val="tx2"/>
                </a:solidFill>
              </a:rPr>
              <a:t>Archiving</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496270" y="1211525"/>
            <a:ext cx="6605331" cy="4605866"/>
          </a:xfrm>
        </p:spPr>
        <p:txBody>
          <a:bodyPr anchor="ctr">
            <a:normAutofit/>
          </a:bodyPr>
          <a:lstStyle/>
          <a:p>
            <a:r>
              <a:rPr lang="en-US" sz="1800" dirty="0">
                <a:solidFill>
                  <a:schemeClr val="tx2"/>
                </a:solidFill>
              </a:rPr>
              <a:t>Archiving a child is completed when a child has transitioned to a preschool program or has exited the Early Head Start program. </a:t>
            </a:r>
          </a:p>
          <a:p>
            <a:r>
              <a:rPr lang="en-US" sz="1800" dirty="0">
                <a:solidFill>
                  <a:schemeClr val="tx2"/>
                </a:solidFill>
              </a:rPr>
              <a:t>Finalize checkpoints of child before being archived. </a:t>
            </a:r>
          </a:p>
          <a:p>
            <a:r>
              <a:rPr lang="en-US" sz="1800" dirty="0">
                <a:solidFill>
                  <a:schemeClr val="tx2"/>
                </a:solidFill>
              </a:rPr>
              <a:t>Program Service Coordinator (PSC) will archive child.</a:t>
            </a:r>
          </a:p>
          <a:p>
            <a:endParaRPr lang="en-US" sz="18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8025354"/>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Strategies Gold Webinars</a:t>
            </a:r>
          </a:p>
        </p:txBody>
      </p:sp>
      <p:sp>
        <p:nvSpPr>
          <p:cNvPr id="3" name="Content Placeholder 2"/>
          <p:cNvSpPr>
            <a:spLocks noGrp="1"/>
          </p:cNvSpPr>
          <p:nvPr>
            <p:ph idx="1"/>
          </p:nvPr>
        </p:nvSpPr>
        <p:spPr/>
        <p:txBody>
          <a:bodyPr/>
          <a:lstStyle/>
          <a:p>
            <a:r>
              <a:rPr lang="en-US" dirty="0"/>
              <a:t>Log into Teaching Strategies Gold account.</a:t>
            </a:r>
          </a:p>
          <a:p>
            <a:r>
              <a:rPr lang="en-US" dirty="0"/>
              <a:t>Click on “</a:t>
            </a:r>
            <a:r>
              <a:rPr lang="en-US" b="1" dirty="0"/>
              <a:t>Develop</a:t>
            </a:r>
            <a:r>
              <a:rPr lang="en-US" dirty="0"/>
              <a:t>” at top of the screen.</a:t>
            </a:r>
          </a:p>
          <a:p>
            <a:r>
              <a:rPr lang="en-US" dirty="0"/>
              <a:t>Click on “</a:t>
            </a:r>
            <a:r>
              <a:rPr lang="en-US" b="1" dirty="0"/>
              <a:t>My Courses</a:t>
            </a:r>
            <a:r>
              <a:rPr lang="en-US" dirty="0"/>
              <a:t>” at the top left of the screen</a:t>
            </a:r>
          </a:p>
          <a:p>
            <a:r>
              <a:rPr lang="en-US" dirty="0"/>
              <a:t>Options: </a:t>
            </a:r>
          </a:p>
          <a:p>
            <a:pPr lvl="1"/>
            <a:r>
              <a:rPr lang="en-US" dirty="0"/>
              <a:t>Gold Introduction (2 hours)</a:t>
            </a:r>
          </a:p>
          <a:p>
            <a:pPr lvl="1"/>
            <a:r>
              <a:rPr lang="en-US" dirty="0"/>
              <a:t>Objectives for Development and Learning (10 hours)</a:t>
            </a:r>
          </a:p>
          <a:p>
            <a:pPr lvl="1"/>
            <a:r>
              <a:rPr lang="en-US" dirty="0"/>
              <a:t>Introducing My Teaching Strategies (2 hours)</a:t>
            </a:r>
          </a:p>
          <a:p>
            <a:pPr marL="228600" lvl="1" indent="0">
              <a:buNone/>
            </a:pPr>
            <a:endParaRPr lang="en-US" dirty="0"/>
          </a:p>
          <a:p>
            <a:pPr marL="228600" lvl="1"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lvl="1"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Link to written guidance on TSGOLD (May need to be logged in to access)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https://teachingstrategies.force.com/portal/s/article/View-Documentation-Teachers#NavView</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lvl="1"/>
            <a:endParaRPr lang="en-US" dirty="0"/>
          </a:p>
        </p:txBody>
      </p:sp>
    </p:spTree>
    <p:extLst>
      <p:ext uri="{BB962C8B-B14F-4D97-AF65-F5344CB8AC3E}">
        <p14:creationId xmlns:p14="http://schemas.microsoft.com/office/powerpoint/2010/main" val="2910168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Head start</a:t>
            </a:r>
            <a:br>
              <a:rPr lang="en-US" dirty="0"/>
            </a:br>
            <a:r>
              <a:rPr lang="en-US" dirty="0"/>
              <a:t>Early learning Outcomes Framework</a:t>
            </a:r>
            <a:br>
              <a:rPr lang="en-US" dirty="0"/>
            </a:br>
            <a:r>
              <a:rPr lang="en-US" dirty="0"/>
              <a:t>(ELOF)</a:t>
            </a:r>
          </a:p>
        </p:txBody>
      </p:sp>
      <p:pic>
        <p:nvPicPr>
          <p:cNvPr id="1026" name="Picture 2" descr="Image result for early Learning outcome frame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792" y="3477297"/>
            <a:ext cx="8950626" cy="31084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51518" y="2173451"/>
            <a:ext cx="9905174" cy="923330"/>
          </a:xfrm>
          <a:prstGeom prst="rect">
            <a:avLst/>
          </a:prstGeom>
          <a:noFill/>
        </p:spPr>
        <p:txBody>
          <a:bodyPr wrap="square" rtlCol="0">
            <a:spAutoFit/>
          </a:bodyPr>
          <a:lstStyle/>
          <a:p>
            <a:r>
              <a:rPr lang="en-US" dirty="0"/>
              <a:t>The Head Start </a:t>
            </a:r>
            <a:r>
              <a:rPr lang="en-US" b="1" dirty="0"/>
              <a:t>Early Learning Outcomes Framework</a:t>
            </a:r>
            <a:r>
              <a:rPr lang="en-US" dirty="0"/>
              <a:t>: Ages Birth to Five describes the skills, behaviors, and knowledge that programs must foster in all children. ... It describes how children progress across key areas of </a:t>
            </a:r>
            <a:r>
              <a:rPr lang="en-US" b="1" dirty="0"/>
              <a:t>learning</a:t>
            </a:r>
            <a:r>
              <a:rPr lang="en-US" dirty="0"/>
              <a:t> and development and specifies </a:t>
            </a:r>
            <a:r>
              <a:rPr lang="en-US" b="1" dirty="0"/>
              <a:t>learning outcomes</a:t>
            </a:r>
            <a:r>
              <a:rPr lang="en-US" dirty="0"/>
              <a:t> in these areas.</a:t>
            </a:r>
          </a:p>
        </p:txBody>
      </p:sp>
    </p:spTree>
    <p:extLst>
      <p:ext uri="{BB962C8B-B14F-4D97-AF65-F5344CB8AC3E}">
        <p14:creationId xmlns:p14="http://schemas.microsoft.com/office/powerpoint/2010/main" val="1240533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Early Head Start</a:t>
            </a:r>
            <a:br>
              <a:rPr lang="en-US" dirty="0"/>
            </a:br>
            <a:r>
              <a:rPr lang="en-US" dirty="0"/>
              <a:t> early Learning Outcomes</a:t>
            </a:r>
          </a:p>
        </p:txBody>
      </p:sp>
      <p:sp>
        <p:nvSpPr>
          <p:cNvPr id="3" name="Content Placeholder 2"/>
          <p:cNvSpPr>
            <a:spLocks noGrp="1"/>
          </p:cNvSpPr>
          <p:nvPr>
            <p:ph idx="1"/>
          </p:nvPr>
        </p:nvSpPr>
        <p:spPr>
          <a:xfrm>
            <a:off x="1202919" y="2011680"/>
            <a:ext cx="9784080" cy="2290497"/>
          </a:xfrm>
        </p:spPr>
        <p:txBody>
          <a:bodyPr/>
          <a:lstStyle/>
          <a:p>
            <a:r>
              <a:rPr lang="en-US" dirty="0"/>
              <a:t>The Head Start Program Performance Standards require grantees to implement program and teaching practices that are aligned with the ELOF. </a:t>
            </a:r>
          </a:p>
          <a:p>
            <a:r>
              <a:rPr lang="en-US" dirty="0"/>
              <a:t>Early Head Start aligns ELOF with Teaching Strategies Gold objectives and/or dimensions to allow for home visitors to implement effective teaching practices.</a:t>
            </a:r>
          </a:p>
          <a:p>
            <a:pPr marL="0" indent="0">
              <a:buNone/>
            </a:pPr>
            <a:endParaRPr lang="en-US" dirty="0"/>
          </a:p>
          <a:p>
            <a:endParaRPr lang="en-US" dirty="0"/>
          </a:p>
          <a:p>
            <a:endParaRPr lang="en-US" dirty="0"/>
          </a:p>
          <a:p>
            <a:endParaRPr lang="en-US" dirty="0"/>
          </a:p>
          <a:p>
            <a:endParaRPr lang="en-US" dirty="0"/>
          </a:p>
        </p:txBody>
      </p:sp>
      <p:pic>
        <p:nvPicPr>
          <p:cNvPr id="10" name="Content Placeholder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718" y="3583768"/>
            <a:ext cx="7032375" cy="2836789"/>
          </a:xfrm>
          <a:prstGeom prst="rect">
            <a:avLst/>
          </a:prstGeom>
        </p:spPr>
      </p:pic>
    </p:spTree>
    <p:extLst>
      <p:ext uri="{BB962C8B-B14F-4D97-AF65-F5344CB8AC3E}">
        <p14:creationId xmlns:p14="http://schemas.microsoft.com/office/powerpoint/2010/main" val="90934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Interrater Reliability </a:t>
            </a:r>
          </a:p>
        </p:txBody>
      </p:sp>
      <p:sp>
        <p:nvSpPr>
          <p:cNvPr id="3" name="Content Placeholder 2"/>
          <p:cNvSpPr>
            <a:spLocks noGrp="1"/>
          </p:cNvSpPr>
          <p:nvPr>
            <p:ph idx="1"/>
          </p:nvPr>
        </p:nvSpPr>
        <p:spPr/>
        <p:txBody>
          <a:bodyPr>
            <a:normAutofit lnSpcReduction="10000"/>
          </a:bodyPr>
          <a:lstStyle/>
          <a:p>
            <a:r>
              <a:rPr lang="en-US" dirty="0"/>
              <a:t>Interrater reliability is an online certification process that gives you the opportunity to evaluate sample child portfolios and compare your ratings with those of Teaching Strategies’ master raters. </a:t>
            </a:r>
          </a:p>
          <a:p>
            <a:r>
              <a:rPr lang="en-US" b="1" u="sng" dirty="0"/>
              <a:t>How To Access:</a:t>
            </a:r>
          </a:p>
          <a:p>
            <a:r>
              <a:rPr lang="en-US" dirty="0"/>
              <a:t>Log into Teaching Strategies Gold account.</a:t>
            </a:r>
          </a:p>
          <a:p>
            <a:r>
              <a:rPr lang="en-US" dirty="0"/>
              <a:t>Click on “</a:t>
            </a:r>
            <a:r>
              <a:rPr lang="en-US" b="1" dirty="0"/>
              <a:t>Develop</a:t>
            </a:r>
            <a:r>
              <a:rPr lang="en-US" dirty="0"/>
              <a:t>” at top of the screen.</a:t>
            </a:r>
          </a:p>
          <a:p>
            <a:r>
              <a:rPr lang="en-US" dirty="0"/>
              <a:t>Click on “</a:t>
            </a:r>
            <a:r>
              <a:rPr lang="en-US" b="1" dirty="0"/>
              <a:t>Interrater Reliability</a:t>
            </a:r>
            <a:r>
              <a:rPr lang="en-US" dirty="0"/>
              <a:t>,” at the top left of the screen.</a:t>
            </a:r>
          </a:p>
          <a:p>
            <a:r>
              <a:rPr lang="en-US" dirty="0"/>
              <a:t>From there, click “ </a:t>
            </a:r>
            <a:r>
              <a:rPr lang="en-US" b="1" dirty="0"/>
              <a:t>Take Certification</a:t>
            </a:r>
            <a:r>
              <a:rPr lang="en-US" dirty="0"/>
              <a:t>”</a:t>
            </a:r>
          </a:p>
          <a:p>
            <a:r>
              <a:rPr lang="en-US" dirty="0"/>
              <a:t>Choose </a:t>
            </a:r>
            <a:r>
              <a:rPr lang="en-US" b="1" dirty="0"/>
              <a:t>Infants, Toddlers &amp; Twos</a:t>
            </a:r>
          </a:p>
          <a:p>
            <a:r>
              <a:rPr lang="en-US" dirty="0"/>
              <a:t>Interrater Reliability Test will be completed every 3 years</a:t>
            </a:r>
          </a:p>
        </p:txBody>
      </p:sp>
    </p:spTree>
    <p:extLst>
      <p:ext uri="{BB962C8B-B14F-4D97-AF65-F5344CB8AC3E}">
        <p14:creationId xmlns:p14="http://schemas.microsoft.com/office/powerpoint/2010/main" val="163285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 new child to your class list</a:t>
            </a:r>
          </a:p>
        </p:txBody>
      </p:sp>
      <p:sp>
        <p:nvSpPr>
          <p:cNvPr id="3" name="Content Placeholder 2"/>
          <p:cNvSpPr>
            <a:spLocks noGrp="1"/>
          </p:cNvSpPr>
          <p:nvPr>
            <p:ph idx="1"/>
          </p:nvPr>
        </p:nvSpPr>
        <p:spPr>
          <a:xfrm>
            <a:off x="1202918" y="2011680"/>
            <a:ext cx="10066095" cy="4659576"/>
          </a:xfrm>
        </p:spPr>
        <p:txBody>
          <a:bodyPr>
            <a:normAutofit fontScale="92500" lnSpcReduction="10000"/>
          </a:bodyPr>
          <a:lstStyle/>
          <a:p>
            <a:r>
              <a:rPr lang="en-US" dirty="0"/>
              <a:t>Login to your Teaching Strategies Gold Account</a:t>
            </a:r>
          </a:p>
          <a:p>
            <a:pPr marL="228600" lvl="1" indent="0">
              <a:buNone/>
            </a:pPr>
            <a:r>
              <a:rPr lang="en-US" dirty="0"/>
              <a:t>1. Click on the top right icon that Says “</a:t>
            </a:r>
            <a:r>
              <a:rPr lang="en-US" b="1" dirty="0"/>
              <a:t>GOLD EHS-(your last name</a:t>
            </a:r>
            <a:r>
              <a:rPr lang="en-US" dirty="0"/>
              <a:t>)”</a:t>
            </a:r>
          </a:p>
          <a:p>
            <a:pPr marL="228600" lvl="1" indent="0">
              <a:buNone/>
            </a:pPr>
            <a:r>
              <a:rPr lang="en-US" dirty="0"/>
              <a:t>2. Scroll down and click on: </a:t>
            </a:r>
            <a:r>
              <a:rPr lang="en-US" b="1" dirty="0"/>
              <a:t>Manage “EHS-(your last name)”</a:t>
            </a:r>
          </a:p>
          <a:p>
            <a:pPr marL="228600" lvl="1" indent="0">
              <a:buNone/>
            </a:pPr>
            <a:r>
              <a:rPr lang="en-US" dirty="0"/>
              <a:t>3. Click on </a:t>
            </a:r>
            <a:r>
              <a:rPr lang="en-US" b="1" dirty="0"/>
              <a:t>“Add child” </a:t>
            </a:r>
            <a:r>
              <a:rPr lang="en-US" dirty="0"/>
              <a:t>on the left side of the screen.</a:t>
            </a:r>
          </a:p>
          <a:p>
            <a:pPr marL="228600" lvl="1" indent="0">
              <a:buNone/>
            </a:pPr>
            <a:r>
              <a:rPr lang="en-US" dirty="0"/>
              <a:t>4. Fill in tabs as necessary</a:t>
            </a:r>
          </a:p>
          <a:p>
            <a:pPr lvl="2"/>
            <a:r>
              <a:rPr lang="en-US" dirty="0"/>
              <a:t>Notes:</a:t>
            </a:r>
          </a:p>
          <a:p>
            <a:pPr marL="457200" lvl="2" indent="0">
              <a:buNone/>
            </a:pPr>
            <a:r>
              <a:rPr lang="en-US" dirty="0"/>
              <a:t>	Student ID#: Leave blank</a:t>
            </a:r>
          </a:p>
          <a:p>
            <a:pPr marL="457200" lvl="2" indent="0">
              <a:buNone/>
            </a:pPr>
            <a:r>
              <a:rPr lang="en-US" dirty="0"/>
              <a:t>           Funding Sources: Head Start </a:t>
            </a:r>
          </a:p>
          <a:p>
            <a:pPr marL="457200" lvl="2" indent="0">
              <a:buNone/>
            </a:pPr>
            <a:r>
              <a:rPr lang="en-US" dirty="0"/>
              <a:t>           Free and Reduced Lunch: Unknown</a:t>
            </a:r>
          </a:p>
          <a:p>
            <a:pPr lvl="0"/>
            <a:r>
              <a:rPr lang="en-US" sz="2400" dirty="0"/>
              <a:t>IFSP: Answer accordingly </a:t>
            </a:r>
            <a:endParaRPr lang="en-US" sz="2000" dirty="0"/>
          </a:p>
          <a:p>
            <a:pPr lvl="1"/>
            <a:r>
              <a:rPr lang="en-US" dirty="0"/>
              <a:t>If choosing ‘yes’ for an IFSP, a message will appear: </a:t>
            </a:r>
            <a:endParaRPr lang="en-US" sz="1800" dirty="0"/>
          </a:p>
          <a:p>
            <a:pPr lvl="2"/>
            <a:r>
              <a:rPr lang="en-US" dirty="0"/>
              <a:t>Note: Self-care dimensions will not show up when you enter preliminary levels or checkpoint data until the date on which child is scheduled to begin to receiving IEP/IFSP services.</a:t>
            </a:r>
          </a:p>
          <a:p>
            <a:pPr marL="457200" lvl="2" indent="0">
              <a:buNone/>
            </a:pPr>
            <a:endParaRPr lang="en-US" dirty="0"/>
          </a:p>
          <a:p>
            <a:pPr marL="457200" lvl="2" indent="0">
              <a:buNone/>
            </a:pPr>
            <a:r>
              <a:rPr lang="en-US" dirty="0"/>
              <a:t>           Assess this child using the Spanish Language and Literacy objectives: No</a:t>
            </a:r>
          </a:p>
          <a:p>
            <a:pPr marL="457200" lvl="2" indent="0">
              <a:buNone/>
            </a:pPr>
            <a:endParaRPr lang="en-US" dirty="0"/>
          </a:p>
          <a:p>
            <a:pPr marL="228600" lvl="1" indent="0">
              <a:buNone/>
            </a:pPr>
            <a:endParaRPr lang="en-US" b="1" dirty="0"/>
          </a:p>
        </p:txBody>
      </p:sp>
    </p:spTree>
    <p:extLst>
      <p:ext uri="{BB962C8B-B14F-4D97-AF65-F5344CB8AC3E}">
        <p14:creationId xmlns:p14="http://schemas.microsoft.com/office/powerpoint/2010/main" val="727837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Inputting documentation</a:t>
            </a:r>
            <a:br>
              <a:rPr lang="en-US" dirty="0"/>
            </a:br>
            <a:r>
              <a:rPr lang="en-US" sz="2800" dirty="0"/>
              <a:t>(Image on next slide)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1. Login to  your account</a:t>
            </a:r>
          </a:p>
          <a:p>
            <a:pPr marL="0" indent="0">
              <a:buNone/>
            </a:pPr>
            <a:r>
              <a:rPr lang="en-US" dirty="0"/>
              <a:t>2. Click on ‘Add Documentation’</a:t>
            </a:r>
          </a:p>
          <a:p>
            <a:pPr marL="0" indent="0">
              <a:buNone/>
            </a:pPr>
            <a:r>
              <a:rPr lang="en-US" dirty="0"/>
              <a:t>3. On Documentation Page:</a:t>
            </a:r>
          </a:p>
          <a:p>
            <a:pPr marL="0" indent="0">
              <a:lnSpc>
                <a:spcPct val="110000"/>
              </a:lnSpc>
              <a:buNone/>
            </a:pPr>
            <a:r>
              <a:rPr lang="en-US" dirty="0"/>
              <a:t>	</a:t>
            </a:r>
            <a:r>
              <a:rPr lang="en-US" sz="1800" dirty="0"/>
              <a:t>-Click on child you are entering documentation for. Right side of screen. </a:t>
            </a:r>
          </a:p>
          <a:p>
            <a:pPr marL="0" indent="0">
              <a:lnSpc>
                <a:spcPct val="110000"/>
              </a:lnSpc>
              <a:buNone/>
            </a:pPr>
            <a:r>
              <a:rPr lang="en-US" sz="1800" dirty="0"/>
              <a:t>-	Files to Share: optional</a:t>
            </a:r>
          </a:p>
          <a:p>
            <a:pPr marL="228600" lvl="1" indent="0">
              <a:lnSpc>
                <a:spcPct val="110000"/>
              </a:lnSpc>
              <a:buNone/>
            </a:pPr>
            <a:r>
              <a:rPr lang="en-US" sz="1800" dirty="0"/>
              <a:t>	- Date observed defaults to current day. Will need to adjust to day of observation. </a:t>
            </a:r>
          </a:p>
          <a:p>
            <a:pPr marL="228600" lvl="1" indent="0">
              <a:lnSpc>
                <a:spcPct val="110000"/>
              </a:lnSpc>
              <a:buNone/>
            </a:pPr>
            <a:r>
              <a:rPr lang="en-US" sz="1800" dirty="0"/>
              <a:t>	- Family observation: toggle if it was observed by a family member. </a:t>
            </a:r>
          </a:p>
          <a:p>
            <a:pPr marL="228600" lvl="1" indent="0">
              <a:lnSpc>
                <a:spcPct val="110000"/>
              </a:lnSpc>
              <a:buNone/>
            </a:pPr>
            <a:r>
              <a:rPr lang="en-US" sz="1800" dirty="0"/>
              <a:t>	-Notes: Enter anecdotal notes. </a:t>
            </a:r>
          </a:p>
          <a:p>
            <a:pPr marL="228600" lvl="1" indent="0">
              <a:lnSpc>
                <a:spcPct val="110000"/>
              </a:lnSpc>
              <a:buNone/>
            </a:pPr>
            <a:r>
              <a:rPr lang="en-US" sz="1800" dirty="0"/>
              <a:t>	-Click on ‘Add Notes’</a:t>
            </a:r>
          </a:p>
          <a:p>
            <a:pPr marL="228600" lvl="1" indent="0">
              <a:lnSpc>
                <a:spcPct val="110000"/>
              </a:lnSpc>
              <a:buNone/>
            </a:pPr>
            <a:r>
              <a:rPr lang="en-US" sz="1800" dirty="0"/>
              <a:t>	-Choose developmental area under </a:t>
            </a:r>
            <a:r>
              <a:rPr lang="en-US" sz="1800" b="1" dirty="0"/>
              <a:t>Objectives &amp; Dimensions</a:t>
            </a:r>
          </a:p>
          <a:p>
            <a:pPr marL="228600" lvl="1" indent="0">
              <a:lnSpc>
                <a:spcPct val="110000"/>
              </a:lnSpc>
              <a:buNone/>
            </a:pPr>
            <a:r>
              <a:rPr lang="en-US" sz="1800" dirty="0"/>
              <a:t>	-Assign Objective/Dimensions (Encouraged)</a:t>
            </a:r>
          </a:p>
          <a:p>
            <a:pPr marL="228600" lvl="1" indent="0">
              <a:lnSpc>
                <a:spcPct val="110000"/>
              </a:lnSpc>
              <a:buNone/>
            </a:pPr>
            <a:r>
              <a:rPr lang="en-US" sz="1800" dirty="0"/>
              <a:t>	-Hit Save (top right corner)</a:t>
            </a:r>
          </a:p>
          <a:p>
            <a:pPr marL="0" indent="0">
              <a:buNone/>
            </a:pPr>
            <a:endParaRPr lang="en-US" dirty="0"/>
          </a:p>
        </p:txBody>
      </p:sp>
    </p:spTree>
    <p:extLst>
      <p:ext uri="{BB962C8B-B14F-4D97-AF65-F5344CB8AC3E}">
        <p14:creationId xmlns:p14="http://schemas.microsoft.com/office/powerpoint/2010/main" val="320100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raphical user interface, text, application&#10;&#10;Description automatically generated">
            <a:extLst>
              <a:ext uri="{FF2B5EF4-FFF2-40B4-BE49-F238E27FC236}">
                <a16:creationId xmlns:a16="http://schemas.microsoft.com/office/drawing/2014/main" id="{EDA86E73-7C4B-4263-A03D-53775F832F0D}"/>
              </a:ext>
            </a:extLst>
          </p:cNvPr>
          <p:cNvPicPr>
            <a:picLocks noChangeAspect="1"/>
          </p:cNvPicPr>
          <p:nvPr/>
        </p:nvPicPr>
        <p:blipFill>
          <a:blip r:embed="rId2"/>
          <a:stretch>
            <a:fillRect/>
          </a:stretch>
        </p:blipFill>
        <p:spPr>
          <a:xfrm>
            <a:off x="53844" y="458693"/>
            <a:ext cx="12141824" cy="5772447"/>
          </a:xfrm>
          <a:prstGeom prst="rect">
            <a:avLst/>
          </a:prstGeom>
        </p:spPr>
      </p:pic>
    </p:spTree>
    <p:extLst>
      <p:ext uri="{BB962C8B-B14F-4D97-AF65-F5344CB8AC3E}">
        <p14:creationId xmlns:p14="http://schemas.microsoft.com/office/powerpoint/2010/main" val="109392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observation Notes?</a:t>
            </a:r>
          </a:p>
        </p:txBody>
      </p:sp>
      <p:sp>
        <p:nvSpPr>
          <p:cNvPr id="3" name="Content Placeholder 2"/>
          <p:cNvSpPr>
            <a:spLocks noGrp="1"/>
          </p:cNvSpPr>
          <p:nvPr>
            <p:ph idx="1"/>
          </p:nvPr>
        </p:nvSpPr>
        <p:spPr>
          <a:xfrm>
            <a:off x="822960" y="2011680"/>
            <a:ext cx="10164039" cy="4594860"/>
          </a:xfrm>
        </p:spPr>
        <p:txBody>
          <a:bodyPr/>
          <a:lstStyle/>
          <a:p>
            <a:r>
              <a:rPr lang="en-US" b="1" dirty="0"/>
              <a:t>Observation Notes:</a:t>
            </a:r>
            <a:r>
              <a:rPr lang="en-US" dirty="0"/>
              <a:t> These are short, objective, factual notes about what you hear and see. Include direct quotations of language and description of actions, gestures, facial expressions, and creations. </a:t>
            </a:r>
          </a:p>
          <a:p>
            <a:pPr marL="228600" lvl="1" indent="0">
              <a:buNone/>
            </a:pPr>
            <a:r>
              <a:rPr lang="en-US" dirty="0"/>
              <a:t>	-Keep your documentation simple. If you’re notes are too elaborate, you will have to        	take valuable time away from the visit. </a:t>
            </a:r>
          </a:p>
          <a:p>
            <a:pPr lvl="1"/>
            <a:endParaRPr lang="en-US" dirty="0"/>
          </a:p>
          <a:p>
            <a:r>
              <a:rPr lang="en-US" b="1" dirty="0"/>
              <a:t>What is Anecdotal note taking?</a:t>
            </a:r>
            <a:endParaRPr lang="en-US" dirty="0"/>
          </a:p>
          <a:p>
            <a:r>
              <a:rPr lang="en-US" u="sng" dirty="0">
                <a:hlinkClick r:id="rId2"/>
              </a:rPr>
              <a:t>https://eclkc.ohs.acf.hhs.gov/video/collecting-using-anecdotal-records</a:t>
            </a:r>
            <a:endParaRPr lang="en-US" dirty="0"/>
          </a:p>
          <a:p>
            <a:r>
              <a:rPr lang="en-US" u="sng" dirty="0">
                <a:hlinkClick r:id="rId3"/>
              </a:rPr>
              <a:t>https://www.youtube.com/watch?v=f0maUIIOOdU</a:t>
            </a:r>
            <a:endParaRPr lang="en-US" u="sng" dirty="0"/>
          </a:p>
          <a:p>
            <a:endParaRPr lang="en-US" dirty="0"/>
          </a:p>
          <a:p>
            <a:endParaRPr lang="en-US" dirty="0"/>
          </a:p>
        </p:txBody>
      </p:sp>
    </p:spTree>
    <p:extLst>
      <p:ext uri="{BB962C8B-B14F-4D97-AF65-F5344CB8AC3E}">
        <p14:creationId xmlns:p14="http://schemas.microsoft.com/office/powerpoint/2010/main" val="722386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Forms of observations</a:t>
            </a:r>
            <a:br>
              <a:rPr lang="en-US" dirty="0"/>
            </a:br>
            <a:r>
              <a:rPr lang="en-US" sz="2800" dirty="0"/>
              <a:t>(optional)</a:t>
            </a:r>
            <a:endParaRPr lang="en-US" dirty="0"/>
          </a:p>
        </p:txBody>
      </p:sp>
      <p:sp>
        <p:nvSpPr>
          <p:cNvPr id="3" name="Content Placeholder 2"/>
          <p:cNvSpPr>
            <a:spLocks noGrp="1"/>
          </p:cNvSpPr>
          <p:nvPr>
            <p:ph idx="1"/>
          </p:nvPr>
        </p:nvSpPr>
        <p:spPr>
          <a:xfrm>
            <a:off x="457200" y="2011680"/>
            <a:ext cx="10529799" cy="4846320"/>
          </a:xfrm>
        </p:spPr>
        <p:txBody>
          <a:bodyPr>
            <a:normAutofit/>
          </a:bodyPr>
          <a:lstStyle/>
          <a:p>
            <a:r>
              <a:rPr lang="en-US" b="1" u="sng" dirty="0"/>
              <a:t>Photographs: </a:t>
            </a:r>
            <a:r>
              <a:rPr lang="en-US" dirty="0"/>
              <a:t>Take pictures of children’s construction, artwork, or example of how they are demonstrating knowledge and skills related to an objective. Label each photo with the date and a brief note that explains the context in which it was taken.</a:t>
            </a:r>
          </a:p>
          <a:p>
            <a:r>
              <a:rPr lang="en-US" b="1" u="sng" dirty="0"/>
              <a:t>Video and Audio Clips</a:t>
            </a:r>
            <a:r>
              <a:rPr lang="en-US" b="1" dirty="0"/>
              <a:t>:</a:t>
            </a:r>
            <a:r>
              <a:rPr lang="en-US" dirty="0"/>
              <a:t> Keep clips short. Capture just enough information to show an example of what the child knows and can do. Lengthy clips are difficult to store and locate. </a:t>
            </a:r>
          </a:p>
          <a:p>
            <a:r>
              <a:rPr lang="en-US" b="1" u="sng" dirty="0"/>
              <a:t>Tools to assist with documentation:</a:t>
            </a:r>
          </a:p>
          <a:p>
            <a:pPr marL="228600" lvl="1" indent="0">
              <a:buNone/>
            </a:pPr>
            <a:r>
              <a:rPr lang="en-US" dirty="0"/>
              <a:t>	-On the Spot Documentation through the TSGOLD.</a:t>
            </a:r>
          </a:p>
          <a:p>
            <a:pPr lvl="1">
              <a:buFont typeface="Wingdings" panose="05000000000000000000" pitchFamily="2" charset="2"/>
              <a:buChar char="§"/>
            </a:pPr>
            <a:r>
              <a:rPr lang="en-US" dirty="0"/>
              <a:t>	- The </a:t>
            </a:r>
            <a:r>
              <a:rPr lang="en-US" b="0" i="0" dirty="0">
                <a:effectLst/>
                <a:latin typeface="Arial" panose="020B0604020202020204" pitchFamily="34" charset="0"/>
              </a:rPr>
              <a:t>Gold Documentation </a:t>
            </a:r>
            <a:r>
              <a:rPr lang="en-US" dirty="0"/>
              <a:t>Mobile App. This is a resource for quickly capturing audio, 	video, text notes, or photos using iOS or Android mobile device.</a:t>
            </a:r>
            <a:r>
              <a:rPr lang="en-US" b="0" i="0" dirty="0">
                <a:effectLst/>
                <a:latin typeface="Source Sans Pro" panose="020B0503030403020204" pitchFamily="34" charset="0"/>
              </a:rPr>
              <a:t> </a:t>
            </a:r>
            <a:r>
              <a:rPr lang="en-US" b="0" i="0">
                <a:effectLst/>
                <a:latin typeface="Source Sans Pro" panose="020B0503030403020204" pitchFamily="34" charset="0"/>
              </a:rPr>
              <a:t>You can </a:t>
            </a:r>
            <a:r>
              <a:rPr lang="en-US">
                <a:latin typeface="Source Sans Pro" panose="020B0503030403020204" pitchFamily="34" charset="0"/>
              </a:rPr>
              <a:t>e</a:t>
            </a:r>
            <a:r>
              <a:rPr lang="en-US" b="0" i="0">
                <a:effectLst/>
                <a:latin typeface="Source Sans Pro" panose="020B0503030403020204" pitchFamily="34" charset="0"/>
              </a:rPr>
              <a:t>asily </a:t>
            </a:r>
            <a:r>
              <a:rPr lang="en-US" b="0" i="0" dirty="0">
                <a:effectLst/>
                <a:latin typeface="Source Sans Pro" panose="020B0503030403020204" pitchFamily="34" charset="0"/>
              </a:rPr>
              <a:t>capture GOLD documentation in the moment and have the ability to immediately enter preliminary levels.</a:t>
            </a:r>
            <a:r>
              <a:rPr lang="en-US" dirty="0"/>
              <a:t>    </a:t>
            </a:r>
          </a:p>
          <a:p>
            <a:pPr marL="0" indent="0">
              <a:buNone/>
            </a:pPr>
            <a:endParaRPr lang="en-US" dirty="0"/>
          </a:p>
        </p:txBody>
      </p:sp>
    </p:spTree>
    <p:extLst>
      <p:ext uri="{BB962C8B-B14F-4D97-AF65-F5344CB8AC3E}">
        <p14:creationId xmlns:p14="http://schemas.microsoft.com/office/powerpoint/2010/main" val="230667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E471017-3497-4F9F-A862-BA1016D13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E7BB245-1516-48B9-8C45-E83FC9BF6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19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762C5FF7-82FA-4981-A20D-264C4BBF1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24216"/>
            <a:ext cx="7543800"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DE2072-F719-762B-0BE1-2D3A33402EFB}"/>
              </a:ext>
            </a:extLst>
          </p:cNvPr>
          <p:cNvSpPr>
            <a:spLocks noGrp="1"/>
          </p:cNvSpPr>
          <p:nvPr>
            <p:ph type="title"/>
          </p:nvPr>
        </p:nvSpPr>
        <p:spPr>
          <a:xfrm>
            <a:off x="749804" y="2338928"/>
            <a:ext cx="6006596" cy="1508760"/>
          </a:xfrm>
        </p:spPr>
        <p:txBody>
          <a:bodyPr>
            <a:normAutofit/>
          </a:bodyPr>
          <a:lstStyle/>
          <a:p>
            <a:pPr algn="ctr"/>
            <a:r>
              <a:rPr lang="en-US" sz="3400">
                <a:solidFill>
                  <a:schemeClr val="tx2"/>
                </a:solidFill>
              </a:rPr>
              <a:t>Directions for Downloading The Gold Mobile App</a:t>
            </a:r>
          </a:p>
        </p:txBody>
      </p:sp>
      <p:graphicFrame>
        <p:nvGraphicFramePr>
          <p:cNvPr id="13" name="Content Placeholder 3">
            <a:extLst>
              <a:ext uri="{FF2B5EF4-FFF2-40B4-BE49-F238E27FC236}">
                <a16:creationId xmlns:a16="http://schemas.microsoft.com/office/drawing/2014/main" id="{AE4EE64C-FBC2-84E2-92DE-F81776BC40BA}"/>
              </a:ext>
            </a:extLst>
          </p:cNvPr>
          <p:cNvGraphicFramePr/>
          <p:nvPr>
            <p:extLst>
              <p:ext uri="{D42A27DB-BD31-4B8C-83A1-F6EECF244321}">
                <p14:modId xmlns:p14="http://schemas.microsoft.com/office/powerpoint/2010/main" val="2013800073"/>
              </p:ext>
            </p:extLst>
          </p:nvPr>
        </p:nvGraphicFramePr>
        <p:xfrm>
          <a:off x="7963663" y="461640"/>
          <a:ext cx="4056702" cy="5992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631354"/>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4134</TotalTime>
  <Words>2114</Words>
  <Application>Microsoft Office PowerPoint</Application>
  <PresentationFormat>Widescreen</PresentationFormat>
  <Paragraphs>169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Corbel</vt:lpstr>
      <vt:lpstr>Source Sans Pro</vt:lpstr>
      <vt:lpstr>Wingdings</vt:lpstr>
      <vt:lpstr>Banded</vt:lpstr>
      <vt:lpstr>Teaching Strategies Gold</vt:lpstr>
      <vt:lpstr>What is Teaching Strategies Gold?</vt:lpstr>
      <vt:lpstr>Interrater Reliability </vt:lpstr>
      <vt:lpstr>Adding a new child to your class list</vt:lpstr>
      <vt:lpstr>Inputting documentation (Image on next slide)</vt:lpstr>
      <vt:lpstr>PowerPoint Presentation</vt:lpstr>
      <vt:lpstr>What are observation Notes?</vt:lpstr>
      <vt:lpstr>Other Forms of observations (optional)</vt:lpstr>
      <vt:lpstr>Directions for Downloading The Gold Mobile App</vt:lpstr>
      <vt:lpstr>NMCAA EHS required areas of development</vt:lpstr>
      <vt:lpstr>Gold Objective and Dimensions</vt:lpstr>
      <vt:lpstr>Evaluating Child’s Progress</vt:lpstr>
      <vt:lpstr>GOLD Color bands</vt:lpstr>
      <vt:lpstr>PowerPoint Presentation</vt:lpstr>
      <vt:lpstr>Individual family service plan (ifsp)</vt:lpstr>
      <vt:lpstr>EHS GOLD Observation guidelines </vt:lpstr>
      <vt:lpstr>Finalizing checkpoints (example image on next slide)</vt:lpstr>
      <vt:lpstr>PowerPoint Presentation</vt:lpstr>
      <vt:lpstr>Post checkpoint reports</vt:lpstr>
      <vt:lpstr>Archiving</vt:lpstr>
      <vt:lpstr>Teaching Strategies Gold Webinars</vt:lpstr>
      <vt:lpstr>Head start Early learning Outcomes Framework (ELOF)</vt:lpstr>
      <vt:lpstr>Early Head Start  early Learning Outcomes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Strategies Gold</dc:title>
  <dc:creator>nmcaa</dc:creator>
  <cp:lastModifiedBy>Marissa Larson</cp:lastModifiedBy>
  <cp:revision>71</cp:revision>
  <dcterms:created xsi:type="dcterms:W3CDTF">2019-06-20T15:37:33Z</dcterms:created>
  <dcterms:modified xsi:type="dcterms:W3CDTF">2023-07-17T17:58:57Z</dcterms:modified>
</cp:coreProperties>
</file>