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258" r:id="rId3"/>
    <p:sldId id="259" r:id="rId4"/>
    <p:sldId id="260" r:id="rId5"/>
    <p:sldId id="257" r:id="rId6"/>
    <p:sldId id="266" r:id="rId7"/>
    <p:sldId id="261" r:id="rId8"/>
    <p:sldId id="272" r:id="rId9"/>
    <p:sldId id="262" r:id="rId10"/>
    <p:sldId id="263" r:id="rId11"/>
    <p:sldId id="264" r:id="rId12"/>
    <p:sldId id="265" r:id="rId13"/>
    <p:sldId id="268" r:id="rId14"/>
    <p:sldId id="267" r:id="rId15"/>
    <p:sldId id="271" r:id="rId16"/>
    <p:sldId id="269"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74351" autoAdjust="0"/>
  </p:normalViewPr>
  <p:slideViewPr>
    <p:cSldViewPr snapToGrid="0">
      <p:cViewPr varScale="1">
        <p:scale>
          <a:sx n="44" d="100"/>
          <a:sy n="44" d="100"/>
        </p:scale>
        <p:origin x="148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F052D16A-B017-44D7-8D52-35165520ACD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607445C-D1D4-4A5A-BE0E-A89DAE42B874}">
      <dgm:prSet/>
      <dgm:spPr/>
      <dgm:t>
        <a:bodyPr/>
        <a:lstStyle/>
        <a:p>
          <a:r>
            <a:rPr lang="en-US" dirty="0"/>
            <a:t>Hello Song &amp; Introductions</a:t>
          </a:r>
        </a:p>
      </dgm:t>
    </dgm:pt>
    <dgm:pt modelId="{51309D38-6AD2-4F5D-B530-984927DCAB1F}" type="parTrans" cxnId="{30CA75BD-BA11-4783-BEB0-38D3D1F568AF}">
      <dgm:prSet/>
      <dgm:spPr/>
      <dgm:t>
        <a:bodyPr/>
        <a:lstStyle/>
        <a:p>
          <a:endParaRPr lang="en-US"/>
        </a:p>
      </dgm:t>
    </dgm:pt>
    <dgm:pt modelId="{1E6CE625-E14E-41BD-88AF-669AA3CD0B2B}" type="sibTrans" cxnId="{30CA75BD-BA11-4783-BEB0-38D3D1F568AF}">
      <dgm:prSet/>
      <dgm:spPr/>
      <dgm:t>
        <a:bodyPr/>
        <a:lstStyle/>
        <a:p>
          <a:endParaRPr lang="en-US"/>
        </a:p>
      </dgm:t>
    </dgm:pt>
    <dgm:pt modelId="{AA45DFEF-1877-478B-8E53-0444B91C76AB}">
      <dgm:prSet/>
      <dgm:spPr/>
      <dgm:t>
        <a:bodyPr/>
        <a:lstStyle/>
        <a:p>
          <a:r>
            <a:rPr lang="en-US" dirty="0"/>
            <a:t>PAT Activity</a:t>
          </a:r>
        </a:p>
      </dgm:t>
    </dgm:pt>
    <dgm:pt modelId="{87354ED0-A656-4933-978B-8E2E9AB5F4E6}" type="parTrans" cxnId="{C550E7AD-DDD2-45AF-B9C2-700EB8BA3AD6}">
      <dgm:prSet/>
      <dgm:spPr/>
      <dgm:t>
        <a:bodyPr/>
        <a:lstStyle/>
        <a:p>
          <a:endParaRPr lang="en-US"/>
        </a:p>
      </dgm:t>
    </dgm:pt>
    <dgm:pt modelId="{4E56297F-2D1E-42B6-9CD0-977EE74B8675}" type="sibTrans" cxnId="{C550E7AD-DDD2-45AF-B9C2-700EB8BA3AD6}">
      <dgm:prSet/>
      <dgm:spPr/>
      <dgm:t>
        <a:bodyPr/>
        <a:lstStyle/>
        <a:p>
          <a:endParaRPr lang="en-US"/>
        </a:p>
      </dgm:t>
    </dgm:pt>
    <dgm:pt modelId="{D8A13680-EE4A-40D8-9B05-9499304992A6}">
      <dgm:prSet/>
      <dgm:spPr/>
      <dgm:t>
        <a:bodyPr/>
        <a:lstStyle/>
        <a:p>
          <a:r>
            <a:rPr lang="en-US"/>
            <a:t>Story Time</a:t>
          </a:r>
        </a:p>
      </dgm:t>
    </dgm:pt>
    <dgm:pt modelId="{60423D5B-F208-4D58-90DC-FE27B1A29D59}" type="parTrans" cxnId="{A6889CD8-B9D5-43FA-ACCD-3A011F021CD2}">
      <dgm:prSet/>
      <dgm:spPr/>
      <dgm:t>
        <a:bodyPr/>
        <a:lstStyle/>
        <a:p>
          <a:endParaRPr lang="en-US"/>
        </a:p>
      </dgm:t>
    </dgm:pt>
    <dgm:pt modelId="{D77E9A02-0F7A-47D1-9CC6-A48489EAB94A}" type="sibTrans" cxnId="{A6889CD8-B9D5-43FA-ACCD-3A011F021CD2}">
      <dgm:prSet/>
      <dgm:spPr/>
      <dgm:t>
        <a:bodyPr/>
        <a:lstStyle/>
        <a:p>
          <a:endParaRPr lang="en-US"/>
        </a:p>
      </dgm:t>
    </dgm:pt>
    <dgm:pt modelId="{94513CDC-2107-4662-AD5D-B159AEFF5192}">
      <dgm:prSet/>
      <dgm:spPr/>
      <dgm:t>
        <a:bodyPr/>
        <a:lstStyle/>
        <a:p>
          <a:r>
            <a:rPr lang="en-US"/>
            <a:t>Developmental Topic</a:t>
          </a:r>
        </a:p>
      </dgm:t>
    </dgm:pt>
    <dgm:pt modelId="{28F488D1-DBEF-4D18-9CA5-A87AC0354368}" type="parTrans" cxnId="{2E04D0D7-6243-4A88-975C-832FE5FD227C}">
      <dgm:prSet/>
      <dgm:spPr/>
      <dgm:t>
        <a:bodyPr/>
        <a:lstStyle/>
        <a:p>
          <a:endParaRPr lang="en-US"/>
        </a:p>
      </dgm:t>
    </dgm:pt>
    <dgm:pt modelId="{2E1A34C2-9AB1-4455-BED1-77EED2551113}" type="sibTrans" cxnId="{2E04D0D7-6243-4A88-975C-832FE5FD227C}">
      <dgm:prSet/>
      <dgm:spPr/>
      <dgm:t>
        <a:bodyPr/>
        <a:lstStyle/>
        <a:p>
          <a:endParaRPr lang="en-US"/>
        </a:p>
      </dgm:t>
    </dgm:pt>
    <dgm:pt modelId="{9F09E973-2C63-4FE3-AE4E-24A54862C2ED}">
      <dgm:prSet/>
      <dgm:spPr/>
      <dgm:t>
        <a:bodyPr/>
        <a:lstStyle/>
        <a:p>
          <a:r>
            <a:rPr lang="en-US"/>
            <a:t>Healthy Snack Tips</a:t>
          </a:r>
        </a:p>
      </dgm:t>
    </dgm:pt>
    <dgm:pt modelId="{A06B9C5D-FF86-430A-ADB8-74C82691FDA9}" type="parTrans" cxnId="{C9E656AF-BB9C-4546-B80E-EB3D027255E2}">
      <dgm:prSet/>
      <dgm:spPr/>
      <dgm:t>
        <a:bodyPr/>
        <a:lstStyle/>
        <a:p>
          <a:endParaRPr lang="en-US"/>
        </a:p>
      </dgm:t>
    </dgm:pt>
    <dgm:pt modelId="{8788A6E4-A93E-456F-BDD7-8993225D08DD}" type="sibTrans" cxnId="{C9E656AF-BB9C-4546-B80E-EB3D027255E2}">
      <dgm:prSet/>
      <dgm:spPr/>
      <dgm:t>
        <a:bodyPr/>
        <a:lstStyle/>
        <a:p>
          <a:endParaRPr lang="en-US"/>
        </a:p>
      </dgm:t>
    </dgm:pt>
    <dgm:pt modelId="{DCF285A1-B10F-4321-8E67-B42C450145B1}">
      <dgm:prSet/>
      <dgm:spPr/>
      <dgm:t>
        <a:bodyPr/>
        <a:lstStyle/>
        <a:p>
          <a:r>
            <a:rPr lang="en-US"/>
            <a:t>Community Events and Resources</a:t>
          </a:r>
        </a:p>
      </dgm:t>
    </dgm:pt>
    <dgm:pt modelId="{B3BAAA49-6493-495A-A8AE-33361A95C5A8}" type="parTrans" cxnId="{C9BEDC20-1764-42CC-BBBF-566E99AE583C}">
      <dgm:prSet/>
      <dgm:spPr/>
      <dgm:t>
        <a:bodyPr/>
        <a:lstStyle/>
        <a:p>
          <a:endParaRPr lang="en-US"/>
        </a:p>
      </dgm:t>
    </dgm:pt>
    <dgm:pt modelId="{AF515194-BD35-4930-BE80-A745CC350EE4}" type="sibTrans" cxnId="{C9BEDC20-1764-42CC-BBBF-566E99AE583C}">
      <dgm:prSet/>
      <dgm:spPr/>
      <dgm:t>
        <a:bodyPr/>
        <a:lstStyle/>
        <a:p>
          <a:endParaRPr lang="en-US"/>
        </a:p>
      </dgm:t>
    </dgm:pt>
    <dgm:pt modelId="{8B1B58EF-6F2C-409B-93B9-08F615B6606E}">
      <dgm:prSet/>
      <dgm:spPr/>
      <dgm:t>
        <a:bodyPr/>
        <a:lstStyle/>
        <a:p>
          <a:r>
            <a:rPr lang="en-US"/>
            <a:t>Closing</a:t>
          </a:r>
        </a:p>
      </dgm:t>
    </dgm:pt>
    <dgm:pt modelId="{A323226E-C276-42E8-A890-DB5A056F471C}" type="parTrans" cxnId="{293241A9-975D-4ACB-8128-32EE58FD379A}">
      <dgm:prSet/>
      <dgm:spPr/>
      <dgm:t>
        <a:bodyPr/>
        <a:lstStyle/>
        <a:p>
          <a:endParaRPr lang="en-US"/>
        </a:p>
      </dgm:t>
    </dgm:pt>
    <dgm:pt modelId="{1B0D933A-866B-4DE9-B06F-3BF71E1A1F3C}" type="sibTrans" cxnId="{293241A9-975D-4ACB-8128-32EE58FD379A}">
      <dgm:prSet/>
      <dgm:spPr/>
      <dgm:t>
        <a:bodyPr/>
        <a:lstStyle/>
        <a:p>
          <a:endParaRPr lang="en-US"/>
        </a:p>
      </dgm:t>
    </dgm:pt>
    <dgm:pt modelId="{E31E5560-4E78-4D71-9FF7-1EC86BBCB4B4}" type="pres">
      <dgm:prSet presAssocID="{F052D16A-B017-44D7-8D52-35165520ACD1}" presName="linear" presStyleCnt="0">
        <dgm:presLayoutVars>
          <dgm:animLvl val="lvl"/>
          <dgm:resizeHandles val="exact"/>
        </dgm:presLayoutVars>
      </dgm:prSet>
      <dgm:spPr/>
    </dgm:pt>
    <dgm:pt modelId="{EA469DC2-88F0-46C2-8A72-A8DC11F09752}" type="pres">
      <dgm:prSet presAssocID="{0607445C-D1D4-4A5A-BE0E-A89DAE42B874}" presName="parentText" presStyleLbl="node1" presStyleIdx="0" presStyleCnt="7">
        <dgm:presLayoutVars>
          <dgm:chMax val="0"/>
          <dgm:bulletEnabled val="1"/>
        </dgm:presLayoutVars>
      </dgm:prSet>
      <dgm:spPr/>
    </dgm:pt>
    <dgm:pt modelId="{3E316D23-1EFA-4891-BF60-B5495305FF1D}" type="pres">
      <dgm:prSet presAssocID="{1E6CE625-E14E-41BD-88AF-669AA3CD0B2B}" presName="spacer" presStyleCnt="0"/>
      <dgm:spPr/>
    </dgm:pt>
    <dgm:pt modelId="{68AC6923-645B-40A9-A961-86693BC6840F}" type="pres">
      <dgm:prSet presAssocID="{AA45DFEF-1877-478B-8E53-0444B91C76AB}" presName="parentText" presStyleLbl="node1" presStyleIdx="1" presStyleCnt="7">
        <dgm:presLayoutVars>
          <dgm:chMax val="0"/>
          <dgm:bulletEnabled val="1"/>
        </dgm:presLayoutVars>
      </dgm:prSet>
      <dgm:spPr/>
    </dgm:pt>
    <dgm:pt modelId="{377FC244-72C1-4995-951E-A4B1E4D469DD}" type="pres">
      <dgm:prSet presAssocID="{4E56297F-2D1E-42B6-9CD0-977EE74B8675}" presName="spacer" presStyleCnt="0"/>
      <dgm:spPr/>
    </dgm:pt>
    <dgm:pt modelId="{E2E2246C-5EEA-43DF-A4B3-7CC51F802B55}" type="pres">
      <dgm:prSet presAssocID="{D8A13680-EE4A-40D8-9B05-9499304992A6}" presName="parentText" presStyleLbl="node1" presStyleIdx="2" presStyleCnt="7">
        <dgm:presLayoutVars>
          <dgm:chMax val="0"/>
          <dgm:bulletEnabled val="1"/>
        </dgm:presLayoutVars>
      </dgm:prSet>
      <dgm:spPr/>
    </dgm:pt>
    <dgm:pt modelId="{96BE1A8F-8012-4802-A8C0-26F6713E156A}" type="pres">
      <dgm:prSet presAssocID="{D77E9A02-0F7A-47D1-9CC6-A48489EAB94A}" presName="spacer" presStyleCnt="0"/>
      <dgm:spPr/>
    </dgm:pt>
    <dgm:pt modelId="{1366A889-5B59-4D4A-85F7-1A6855868C9E}" type="pres">
      <dgm:prSet presAssocID="{94513CDC-2107-4662-AD5D-B159AEFF5192}" presName="parentText" presStyleLbl="node1" presStyleIdx="3" presStyleCnt="7">
        <dgm:presLayoutVars>
          <dgm:chMax val="0"/>
          <dgm:bulletEnabled val="1"/>
        </dgm:presLayoutVars>
      </dgm:prSet>
      <dgm:spPr/>
    </dgm:pt>
    <dgm:pt modelId="{E270D69D-15C8-4635-ACF4-3CFC9B2CF45A}" type="pres">
      <dgm:prSet presAssocID="{2E1A34C2-9AB1-4455-BED1-77EED2551113}" presName="spacer" presStyleCnt="0"/>
      <dgm:spPr/>
    </dgm:pt>
    <dgm:pt modelId="{F5CB72F5-F3E9-4C52-8DE3-409252D84F7E}" type="pres">
      <dgm:prSet presAssocID="{9F09E973-2C63-4FE3-AE4E-24A54862C2ED}" presName="parentText" presStyleLbl="node1" presStyleIdx="4" presStyleCnt="7">
        <dgm:presLayoutVars>
          <dgm:chMax val="0"/>
          <dgm:bulletEnabled val="1"/>
        </dgm:presLayoutVars>
      </dgm:prSet>
      <dgm:spPr/>
    </dgm:pt>
    <dgm:pt modelId="{EFCC4FA7-7987-4794-8ACF-6C6520691E56}" type="pres">
      <dgm:prSet presAssocID="{8788A6E4-A93E-456F-BDD7-8993225D08DD}" presName="spacer" presStyleCnt="0"/>
      <dgm:spPr/>
    </dgm:pt>
    <dgm:pt modelId="{D357B40D-72DF-44CC-A9E6-3CD90D4A0FDF}" type="pres">
      <dgm:prSet presAssocID="{DCF285A1-B10F-4321-8E67-B42C450145B1}" presName="parentText" presStyleLbl="node1" presStyleIdx="5" presStyleCnt="7">
        <dgm:presLayoutVars>
          <dgm:chMax val="0"/>
          <dgm:bulletEnabled val="1"/>
        </dgm:presLayoutVars>
      </dgm:prSet>
      <dgm:spPr/>
    </dgm:pt>
    <dgm:pt modelId="{07F54F9A-764A-4C5E-B6D3-502A6929395E}" type="pres">
      <dgm:prSet presAssocID="{AF515194-BD35-4930-BE80-A745CC350EE4}" presName="spacer" presStyleCnt="0"/>
      <dgm:spPr/>
    </dgm:pt>
    <dgm:pt modelId="{E279F6E4-1CDA-4DDD-9830-FFAD9CA005D6}" type="pres">
      <dgm:prSet presAssocID="{8B1B58EF-6F2C-409B-93B9-08F615B6606E}" presName="parentText" presStyleLbl="node1" presStyleIdx="6" presStyleCnt="7">
        <dgm:presLayoutVars>
          <dgm:chMax val="0"/>
          <dgm:bulletEnabled val="1"/>
        </dgm:presLayoutVars>
      </dgm:prSet>
      <dgm:spPr/>
    </dgm:pt>
  </dgm:ptLst>
  <dgm:cxnLst>
    <dgm:cxn modelId="{9949D919-D841-454C-AB07-43E74F277D03}" type="presOf" srcId="{8B1B58EF-6F2C-409B-93B9-08F615B6606E}" destId="{E279F6E4-1CDA-4DDD-9830-FFAD9CA005D6}" srcOrd="0" destOrd="0" presId="urn:microsoft.com/office/officeart/2005/8/layout/vList2"/>
    <dgm:cxn modelId="{C9BEDC20-1764-42CC-BBBF-566E99AE583C}" srcId="{F052D16A-B017-44D7-8D52-35165520ACD1}" destId="{DCF285A1-B10F-4321-8E67-B42C450145B1}" srcOrd="5" destOrd="0" parTransId="{B3BAAA49-6493-495A-A8AE-33361A95C5A8}" sibTransId="{AF515194-BD35-4930-BE80-A745CC350EE4}"/>
    <dgm:cxn modelId="{03395329-4B81-4901-9D43-E1DBF5883E5F}" type="presOf" srcId="{94513CDC-2107-4662-AD5D-B159AEFF5192}" destId="{1366A889-5B59-4D4A-85F7-1A6855868C9E}" srcOrd="0" destOrd="0" presId="urn:microsoft.com/office/officeart/2005/8/layout/vList2"/>
    <dgm:cxn modelId="{C8B5937C-414B-4C27-AF67-4383A36892D4}" type="presOf" srcId="{AA45DFEF-1877-478B-8E53-0444B91C76AB}" destId="{68AC6923-645B-40A9-A961-86693BC6840F}" srcOrd="0" destOrd="0" presId="urn:microsoft.com/office/officeart/2005/8/layout/vList2"/>
    <dgm:cxn modelId="{8A500AA8-5BAB-465D-A11B-8BBFDAFDB607}" type="presOf" srcId="{DCF285A1-B10F-4321-8E67-B42C450145B1}" destId="{D357B40D-72DF-44CC-A9E6-3CD90D4A0FDF}" srcOrd="0" destOrd="0" presId="urn:microsoft.com/office/officeart/2005/8/layout/vList2"/>
    <dgm:cxn modelId="{293241A9-975D-4ACB-8128-32EE58FD379A}" srcId="{F052D16A-B017-44D7-8D52-35165520ACD1}" destId="{8B1B58EF-6F2C-409B-93B9-08F615B6606E}" srcOrd="6" destOrd="0" parTransId="{A323226E-C276-42E8-A890-DB5A056F471C}" sibTransId="{1B0D933A-866B-4DE9-B06F-3BF71E1A1F3C}"/>
    <dgm:cxn modelId="{C550E7AD-DDD2-45AF-B9C2-700EB8BA3AD6}" srcId="{F052D16A-B017-44D7-8D52-35165520ACD1}" destId="{AA45DFEF-1877-478B-8E53-0444B91C76AB}" srcOrd="1" destOrd="0" parTransId="{87354ED0-A656-4933-978B-8E2E9AB5F4E6}" sibTransId="{4E56297F-2D1E-42B6-9CD0-977EE74B8675}"/>
    <dgm:cxn modelId="{C9E656AF-BB9C-4546-B80E-EB3D027255E2}" srcId="{F052D16A-B017-44D7-8D52-35165520ACD1}" destId="{9F09E973-2C63-4FE3-AE4E-24A54862C2ED}" srcOrd="4" destOrd="0" parTransId="{A06B9C5D-FF86-430A-ADB8-74C82691FDA9}" sibTransId="{8788A6E4-A93E-456F-BDD7-8993225D08DD}"/>
    <dgm:cxn modelId="{30CA75BD-BA11-4783-BEB0-38D3D1F568AF}" srcId="{F052D16A-B017-44D7-8D52-35165520ACD1}" destId="{0607445C-D1D4-4A5A-BE0E-A89DAE42B874}" srcOrd="0" destOrd="0" parTransId="{51309D38-6AD2-4F5D-B530-984927DCAB1F}" sibTransId="{1E6CE625-E14E-41BD-88AF-669AA3CD0B2B}"/>
    <dgm:cxn modelId="{3F99B1C2-D1BC-499B-A008-DF27819434B7}" type="presOf" srcId="{0607445C-D1D4-4A5A-BE0E-A89DAE42B874}" destId="{EA469DC2-88F0-46C2-8A72-A8DC11F09752}" srcOrd="0" destOrd="0" presId="urn:microsoft.com/office/officeart/2005/8/layout/vList2"/>
    <dgm:cxn modelId="{D65B67CD-4003-4D29-A74E-564D2478F97A}" type="presOf" srcId="{9F09E973-2C63-4FE3-AE4E-24A54862C2ED}" destId="{F5CB72F5-F3E9-4C52-8DE3-409252D84F7E}" srcOrd="0" destOrd="0" presId="urn:microsoft.com/office/officeart/2005/8/layout/vList2"/>
    <dgm:cxn modelId="{2E04D0D7-6243-4A88-975C-832FE5FD227C}" srcId="{F052D16A-B017-44D7-8D52-35165520ACD1}" destId="{94513CDC-2107-4662-AD5D-B159AEFF5192}" srcOrd="3" destOrd="0" parTransId="{28F488D1-DBEF-4D18-9CA5-A87AC0354368}" sibTransId="{2E1A34C2-9AB1-4455-BED1-77EED2551113}"/>
    <dgm:cxn modelId="{A6889CD8-B9D5-43FA-ACCD-3A011F021CD2}" srcId="{F052D16A-B017-44D7-8D52-35165520ACD1}" destId="{D8A13680-EE4A-40D8-9B05-9499304992A6}" srcOrd="2" destOrd="0" parTransId="{60423D5B-F208-4D58-90DC-FE27B1A29D59}" sibTransId="{D77E9A02-0F7A-47D1-9CC6-A48489EAB94A}"/>
    <dgm:cxn modelId="{0BEAFDE1-A70B-41E2-AE6B-015488AFDDAC}" type="presOf" srcId="{F052D16A-B017-44D7-8D52-35165520ACD1}" destId="{E31E5560-4E78-4D71-9FF7-1EC86BBCB4B4}" srcOrd="0" destOrd="0" presId="urn:microsoft.com/office/officeart/2005/8/layout/vList2"/>
    <dgm:cxn modelId="{A9BB28F0-D4A6-4E2D-A4B2-48AE82846807}" type="presOf" srcId="{D8A13680-EE4A-40D8-9B05-9499304992A6}" destId="{E2E2246C-5EEA-43DF-A4B3-7CC51F802B55}" srcOrd="0" destOrd="0" presId="urn:microsoft.com/office/officeart/2005/8/layout/vList2"/>
    <dgm:cxn modelId="{21F15894-07CA-483A-809A-C7EE4B45EF0A}" type="presParOf" srcId="{E31E5560-4E78-4D71-9FF7-1EC86BBCB4B4}" destId="{EA469DC2-88F0-46C2-8A72-A8DC11F09752}" srcOrd="0" destOrd="0" presId="urn:microsoft.com/office/officeart/2005/8/layout/vList2"/>
    <dgm:cxn modelId="{9F6C4A2F-2234-4FC7-BC2A-2B59FA51A6F6}" type="presParOf" srcId="{E31E5560-4E78-4D71-9FF7-1EC86BBCB4B4}" destId="{3E316D23-1EFA-4891-BF60-B5495305FF1D}" srcOrd="1" destOrd="0" presId="urn:microsoft.com/office/officeart/2005/8/layout/vList2"/>
    <dgm:cxn modelId="{1D73DB11-3D19-4675-9AF3-5687D485A17B}" type="presParOf" srcId="{E31E5560-4E78-4D71-9FF7-1EC86BBCB4B4}" destId="{68AC6923-645B-40A9-A961-86693BC6840F}" srcOrd="2" destOrd="0" presId="urn:microsoft.com/office/officeart/2005/8/layout/vList2"/>
    <dgm:cxn modelId="{12E8F0B8-64DE-49A4-919A-686D897FCC7E}" type="presParOf" srcId="{E31E5560-4E78-4D71-9FF7-1EC86BBCB4B4}" destId="{377FC244-72C1-4995-951E-A4B1E4D469DD}" srcOrd="3" destOrd="0" presId="urn:microsoft.com/office/officeart/2005/8/layout/vList2"/>
    <dgm:cxn modelId="{97B1E043-8632-4041-9048-7831141A9851}" type="presParOf" srcId="{E31E5560-4E78-4D71-9FF7-1EC86BBCB4B4}" destId="{E2E2246C-5EEA-43DF-A4B3-7CC51F802B55}" srcOrd="4" destOrd="0" presId="urn:microsoft.com/office/officeart/2005/8/layout/vList2"/>
    <dgm:cxn modelId="{5981DBA5-542D-4A13-91CE-6DADA94D5348}" type="presParOf" srcId="{E31E5560-4E78-4D71-9FF7-1EC86BBCB4B4}" destId="{96BE1A8F-8012-4802-A8C0-26F6713E156A}" srcOrd="5" destOrd="0" presId="urn:microsoft.com/office/officeart/2005/8/layout/vList2"/>
    <dgm:cxn modelId="{E719CF82-3C3F-460C-A194-39556E98B356}" type="presParOf" srcId="{E31E5560-4E78-4D71-9FF7-1EC86BBCB4B4}" destId="{1366A889-5B59-4D4A-85F7-1A6855868C9E}" srcOrd="6" destOrd="0" presId="urn:microsoft.com/office/officeart/2005/8/layout/vList2"/>
    <dgm:cxn modelId="{854658A0-0554-4ABB-9508-990E30D6A18E}" type="presParOf" srcId="{E31E5560-4E78-4D71-9FF7-1EC86BBCB4B4}" destId="{E270D69D-15C8-4635-ACF4-3CFC9B2CF45A}" srcOrd="7" destOrd="0" presId="urn:microsoft.com/office/officeart/2005/8/layout/vList2"/>
    <dgm:cxn modelId="{A6553791-DCFC-49F7-9D87-0B32F2679462}" type="presParOf" srcId="{E31E5560-4E78-4D71-9FF7-1EC86BBCB4B4}" destId="{F5CB72F5-F3E9-4C52-8DE3-409252D84F7E}" srcOrd="8" destOrd="0" presId="urn:microsoft.com/office/officeart/2005/8/layout/vList2"/>
    <dgm:cxn modelId="{175FC2BF-DFFB-44CE-A8B2-77C6378C08C8}" type="presParOf" srcId="{E31E5560-4E78-4D71-9FF7-1EC86BBCB4B4}" destId="{EFCC4FA7-7987-4794-8ACF-6C6520691E56}" srcOrd="9" destOrd="0" presId="urn:microsoft.com/office/officeart/2005/8/layout/vList2"/>
    <dgm:cxn modelId="{D4720CDE-C7DC-40C4-906D-39B41BB2D20A}" type="presParOf" srcId="{E31E5560-4E78-4D71-9FF7-1EC86BBCB4B4}" destId="{D357B40D-72DF-44CC-A9E6-3CD90D4A0FDF}" srcOrd="10" destOrd="0" presId="urn:microsoft.com/office/officeart/2005/8/layout/vList2"/>
    <dgm:cxn modelId="{2C0BBA28-3214-41CA-9636-5D5DA0CD8C25}" type="presParOf" srcId="{E31E5560-4E78-4D71-9FF7-1EC86BBCB4B4}" destId="{07F54F9A-764A-4C5E-B6D3-502A6929395E}" srcOrd="11" destOrd="0" presId="urn:microsoft.com/office/officeart/2005/8/layout/vList2"/>
    <dgm:cxn modelId="{79FC1337-D932-4B4E-831C-A2407F5E3905}" type="presParOf" srcId="{E31E5560-4E78-4D71-9FF7-1EC86BBCB4B4}" destId="{E279F6E4-1CDA-4DDD-9830-FFAD9CA005D6}"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A358AB-4EB8-4927-801B-2B9581089DE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6FDE025-645E-4311-9922-9D75BE61DB93}">
      <dgm:prSet/>
      <dgm:spPr/>
      <dgm:t>
        <a:bodyPr/>
        <a:lstStyle/>
        <a:p>
          <a:r>
            <a:rPr lang="en-US" b="1"/>
            <a:t>Cognitive: </a:t>
          </a:r>
          <a:r>
            <a:rPr lang="en-US"/>
            <a:t>Your child inspects the can and chips to discover how to fit the chips (or toys) in the slot (or container. </a:t>
          </a:r>
        </a:p>
      </dgm:t>
    </dgm:pt>
    <dgm:pt modelId="{D3509F76-26C7-4BC0-ACCD-EE90435367EF}" type="parTrans" cxnId="{088369EB-8EA6-42A4-8560-1B9BD89018F7}">
      <dgm:prSet/>
      <dgm:spPr/>
      <dgm:t>
        <a:bodyPr/>
        <a:lstStyle/>
        <a:p>
          <a:endParaRPr lang="en-US"/>
        </a:p>
      </dgm:t>
    </dgm:pt>
    <dgm:pt modelId="{DB6DB135-AB31-470E-A169-A08EEA390116}" type="sibTrans" cxnId="{088369EB-8EA6-42A4-8560-1B9BD89018F7}">
      <dgm:prSet/>
      <dgm:spPr/>
      <dgm:t>
        <a:bodyPr/>
        <a:lstStyle/>
        <a:p>
          <a:endParaRPr lang="en-US"/>
        </a:p>
      </dgm:t>
    </dgm:pt>
    <dgm:pt modelId="{990FD7B7-FFC2-4455-92EE-6B5D7E229B4A}">
      <dgm:prSet/>
      <dgm:spPr/>
      <dgm:t>
        <a:bodyPr/>
        <a:lstStyle/>
        <a:p>
          <a:r>
            <a:rPr lang="en-US" b="1"/>
            <a:t>Language:</a:t>
          </a:r>
          <a:endParaRPr lang="en-US"/>
        </a:p>
      </dgm:t>
    </dgm:pt>
    <dgm:pt modelId="{DB8DDD8F-9F78-41A7-B7AA-B408F71940A0}" type="parTrans" cxnId="{5B190E69-68EF-403E-B374-5EA972EC57D3}">
      <dgm:prSet/>
      <dgm:spPr/>
      <dgm:t>
        <a:bodyPr/>
        <a:lstStyle/>
        <a:p>
          <a:endParaRPr lang="en-US"/>
        </a:p>
      </dgm:t>
    </dgm:pt>
    <dgm:pt modelId="{09DC3EA1-0993-45E0-8C81-6F649ABCD27B}" type="sibTrans" cxnId="{5B190E69-68EF-403E-B374-5EA972EC57D3}">
      <dgm:prSet/>
      <dgm:spPr/>
      <dgm:t>
        <a:bodyPr/>
        <a:lstStyle/>
        <a:p>
          <a:endParaRPr lang="en-US"/>
        </a:p>
      </dgm:t>
    </dgm:pt>
    <dgm:pt modelId="{91C2A566-72A0-4CA6-8EA1-5C143D51B238}">
      <dgm:prSet/>
      <dgm:spPr/>
      <dgm:t>
        <a:bodyPr/>
        <a:lstStyle/>
        <a:p>
          <a:r>
            <a:rPr lang="en-US" b="1"/>
            <a:t>Social-emotional:</a:t>
          </a:r>
          <a:endParaRPr lang="en-US"/>
        </a:p>
      </dgm:t>
    </dgm:pt>
    <dgm:pt modelId="{6DA4B8F2-B708-41C5-9DFA-214292B3C051}" type="parTrans" cxnId="{29CA2661-388B-4794-9A46-DBCC3DEFD3EA}">
      <dgm:prSet/>
      <dgm:spPr/>
      <dgm:t>
        <a:bodyPr/>
        <a:lstStyle/>
        <a:p>
          <a:endParaRPr lang="en-US"/>
        </a:p>
      </dgm:t>
    </dgm:pt>
    <dgm:pt modelId="{AFDDC256-853E-4787-8C94-A6223123CE3E}" type="sibTrans" cxnId="{29CA2661-388B-4794-9A46-DBCC3DEFD3EA}">
      <dgm:prSet/>
      <dgm:spPr/>
      <dgm:t>
        <a:bodyPr/>
        <a:lstStyle/>
        <a:p>
          <a:endParaRPr lang="en-US"/>
        </a:p>
      </dgm:t>
    </dgm:pt>
    <dgm:pt modelId="{EE8C125B-6C71-40B5-9A13-1FBB8BBC55B5}">
      <dgm:prSet/>
      <dgm:spPr/>
      <dgm:t>
        <a:bodyPr/>
        <a:lstStyle/>
        <a:p>
          <a:r>
            <a:rPr lang="en-US" b="1" dirty="0"/>
            <a:t>Motor: </a:t>
          </a:r>
          <a:r>
            <a:rPr lang="en-US" dirty="0"/>
            <a:t>Your child is developing fine motor skills as she uses her fingers to pick up and insert the chips into the slots</a:t>
          </a:r>
        </a:p>
      </dgm:t>
    </dgm:pt>
    <dgm:pt modelId="{0CF8BBE6-6FF6-4A6E-8100-AE3F70D5AEE6}" type="parTrans" cxnId="{EFC4E3AF-C722-4F17-95AF-28B31A10B55A}">
      <dgm:prSet/>
      <dgm:spPr/>
      <dgm:t>
        <a:bodyPr/>
        <a:lstStyle/>
        <a:p>
          <a:endParaRPr lang="en-US"/>
        </a:p>
      </dgm:t>
    </dgm:pt>
    <dgm:pt modelId="{CFEDA97C-FAB8-48EF-9600-64853DB9B542}" type="sibTrans" cxnId="{EFC4E3AF-C722-4F17-95AF-28B31A10B55A}">
      <dgm:prSet/>
      <dgm:spPr/>
      <dgm:t>
        <a:bodyPr/>
        <a:lstStyle/>
        <a:p>
          <a:endParaRPr lang="en-US"/>
        </a:p>
      </dgm:t>
    </dgm:pt>
    <dgm:pt modelId="{DE45C11F-BE72-4635-AC6F-0C42354BCAFD}">
      <dgm:prSet/>
      <dgm:spPr/>
      <dgm:t>
        <a:bodyPr/>
        <a:lstStyle/>
        <a:p>
          <a:r>
            <a:rPr lang="en-US"/>
            <a:t>She is also using her perceptual motor abilities as she uses her eyes and fingers to accomplish this task </a:t>
          </a:r>
        </a:p>
      </dgm:t>
    </dgm:pt>
    <dgm:pt modelId="{E184F0E2-679F-4589-9BEF-0E788EFA0FFC}" type="parTrans" cxnId="{6007FD50-0A3B-49A1-93D3-FBD7F7284BF5}">
      <dgm:prSet/>
      <dgm:spPr/>
      <dgm:t>
        <a:bodyPr/>
        <a:lstStyle/>
        <a:p>
          <a:endParaRPr lang="en-US"/>
        </a:p>
      </dgm:t>
    </dgm:pt>
    <dgm:pt modelId="{9F1007CF-1AA7-4E45-81A9-B2C258E0E4EF}" type="sibTrans" cxnId="{6007FD50-0A3B-49A1-93D3-FBD7F7284BF5}">
      <dgm:prSet/>
      <dgm:spPr/>
      <dgm:t>
        <a:bodyPr/>
        <a:lstStyle/>
        <a:p>
          <a:endParaRPr lang="en-US"/>
        </a:p>
      </dgm:t>
    </dgm:pt>
    <dgm:pt modelId="{68892341-1298-4CD4-ABA1-79F9C306317C}" type="pres">
      <dgm:prSet presAssocID="{FEA358AB-4EB8-4927-801B-2B9581089DEF}" presName="root" presStyleCnt="0">
        <dgm:presLayoutVars>
          <dgm:dir/>
          <dgm:resizeHandles val="exact"/>
        </dgm:presLayoutVars>
      </dgm:prSet>
      <dgm:spPr/>
    </dgm:pt>
    <dgm:pt modelId="{24B2C1B7-6A35-4106-A488-CB9877EEC2B3}" type="pres">
      <dgm:prSet presAssocID="{56FDE025-645E-4311-9922-9D75BE61DB93}" presName="compNode" presStyleCnt="0"/>
      <dgm:spPr/>
    </dgm:pt>
    <dgm:pt modelId="{9DCD5924-AF9A-468A-B782-B890F617E7F5}" type="pres">
      <dgm:prSet presAssocID="{56FDE025-645E-4311-9922-9D75BE61DB93}" presName="bgRect" presStyleLbl="bgShp" presStyleIdx="0" presStyleCnt="4"/>
      <dgm:spPr/>
    </dgm:pt>
    <dgm:pt modelId="{4121AE83-49B6-45E6-B7B1-C0566E5ECE05}" type="pres">
      <dgm:prSet presAssocID="{56FDE025-645E-4311-9922-9D75BE61DB9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Head with gears"/>
        </a:ext>
      </dgm:extLst>
    </dgm:pt>
    <dgm:pt modelId="{F388B4BC-2E96-4F5A-A7DB-0E67E2E67A89}" type="pres">
      <dgm:prSet presAssocID="{56FDE025-645E-4311-9922-9D75BE61DB93}" presName="spaceRect" presStyleCnt="0"/>
      <dgm:spPr/>
    </dgm:pt>
    <dgm:pt modelId="{6E4E5FF3-8607-48E9-BA75-A1F3E9AE8AF5}" type="pres">
      <dgm:prSet presAssocID="{56FDE025-645E-4311-9922-9D75BE61DB93}" presName="parTx" presStyleLbl="revTx" presStyleIdx="0" presStyleCnt="5">
        <dgm:presLayoutVars>
          <dgm:chMax val="0"/>
          <dgm:chPref val="0"/>
        </dgm:presLayoutVars>
      </dgm:prSet>
      <dgm:spPr/>
    </dgm:pt>
    <dgm:pt modelId="{7E8BE4FD-5C78-48BF-B5D2-D73B331B3F4B}" type="pres">
      <dgm:prSet presAssocID="{DB6DB135-AB31-470E-A169-A08EEA390116}" presName="sibTrans" presStyleCnt="0"/>
      <dgm:spPr/>
    </dgm:pt>
    <dgm:pt modelId="{3B85AB93-9CCB-4D04-B9DC-7EF8EFD9EAED}" type="pres">
      <dgm:prSet presAssocID="{990FD7B7-FFC2-4455-92EE-6B5D7E229B4A}" presName="compNode" presStyleCnt="0"/>
      <dgm:spPr/>
    </dgm:pt>
    <dgm:pt modelId="{74BF5B8B-25B0-4FF4-A937-B91A082679E7}" type="pres">
      <dgm:prSet presAssocID="{990FD7B7-FFC2-4455-92EE-6B5D7E229B4A}" presName="bgRect" presStyleLbl="bgShp" presStyleIdx="1" presStyleCnt="4"/>
      <dgm:spPr/>
    </dgm:pt>
    <dgm:pt modelId="{4BD99623-1734-4819-8F6F-DEDA222A2740}" type="pres">
      <dgm:prSet presAssocID="{990FD7B7-FFC2-4455-92EE-6B5D7E229B4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peech"/>
        </a:ext>
      </dgm:extLst>
    </dgm:pt>
    <dgm:pt modelId="{5610C9C1-6B6B-4EF9-BF98-AE86F2C8A1BA}" type="pres">
      <dgm:prSet presAssocID="{990FD7B7-FFC2-4455-92EE-6B5D7E229B4A}" presName="spaceRect" presStyleCnt="0"/>
      <dgm:spPr/>
    </dgm:pt>
    <dgm:pt modelId="{4F0F7EF2-0F8D-4284-8496-F5F1A90053FD}" type="pres">
      <dgm:prSet presAssocID="{990FD7B7-FFC2-4455-92EE-6B5D7E229B4A}" presName="parTx" presStyleLbl="revTx" presStyleIdx="1" presStyleCnt="5">
        <dgm:presLayoutVars>
          <dgm:chMax val="0"/>
          <dgm:chPref val="0"/>
        </dgm:presLayoutVars>
      </dgm:prSet>
      <dgm:spPr/>
    </dgm:pt>
    <dgm:pt modelId="{17F30B6E-47DD-4A9A-BBC4-F87ABC966B75}" type="pres">
      <dgm:prSet presAssocID="{09DC3EA1-0993-45E0-8C81-6F649ABCD27B}" presName="sibTrans" presStyleCnt="0"/>
      <dgm:spPr/>
    </dgm:pt>
    <dgm:pt modelId="{353A6545-5182-4E8A-B60D-2C58328A8000}" type="pres">
      <dgm:prSet presAssocID="{91C2A566-72A0-4CA6-8EA1-5C143D51B238}" presName="compNode" presStyleCnt="0"/>
      <dgm:spPr/>
    </dgm:pt>
    <dgm:pt modelId="{64ACC803-F743-4A50-A6B6-A95E6DAD2D38}" type="pres">
      <dgm:prSet presAssocID="{91C2A566-72A0-4CA6-8EA1-5C143D51B238}" presName="bgRect" presStyleLbl="bgShp" presStyleIdx="2" presStyleCnt="4"/>
      <dgm:spPr/>
    </dgm:pt>
    <dgm:pt modelId="{B163D101-1B2B-4050-944C-08C4A93F1F21}" type="pres">
      <dgm:prSet presAssocID="{91C2A566-72A0-4CA6-8EA1-5C143D51B23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Woman with kid"/>
        </a:ext>
      </dgm:extLst>
    </dgm:pt>
    <dgm:pt modelId="{84C329E6-8A7C-4473-AD5D-97F8B760F681}" type="pres">
      <dgm:prSet presAssocID="{91C2A566-72A0-4CA6-8EA1-5C143D51B238}" presName="spaceRect" presStyleCnt="0"/>
      <dgm:spPr/>
    </dgm:pt>
    <dgm:pt modelId="{30D84351-1A30-4528-8BFC-A3470E59E880}" type="pres">
      <dgm:prSet presAssocID="{91C2A566-72A0-4CA6-8EA1-5C143D51B238}" presName="parTx" presStyleLbl="revTx" presStyleIdx="2" presStyleCnt="5">
        <dgm:presLayoutVars>
          <dgm:chMax val="0"/>
          <dgm:chPref val="0"/>
        </dgm:presLayoutVars>
      </dgm:prSet>
      <dgm:spPr/>
    </dgm:pt>
    <dgm:pt modelId="{A0F39FDF-0976-4363-8594-5743D7798DFB}" type="pres">
      <dgm:prSet presAssocID="{AFDDC256-853E-4787-8C94-A6223123CE3E}" presName="sibTrans" presStyleCnt="0"/>
      <dgm:spPr/>
    </dgm:pt>
    <dgm:pt modelId="{54FFFFB4-FE82-4802-A6AB-EF73C201FFC9}" type="pres">
      <dgm:prSet presAssocID="{EE8C125B-6C71-40B5-9A13-1FBB8BBC55B5}" presName="compNode" presStyleCnt="0"/>
      <dgm:spPr/>
    </dgm:pt>
    <dgm:pt modelId="{E956FA39-0730-4B32-A267-4CB3F66C7BEB}" type="pres">
      <dgm:prSet presAssocID="{EE8C125B-6C71-40B5-9A13-1FBB8BBC55B5}" presName="bgRect" presStyleLbl="bgShp" presStyleIdx="3" presStyleCnt="4"/>
      <dgm:spPr/>
    </dgm:pt>
    <dgm:pt modelId="{10DAC104-822F-4C88-B342-E0FEEDD37CA2}" type="pres">
      <dgm:prSet presAssocID="{EE8C125B-6C71-40B5-9A13-1FBB8BBC55B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Run"/>
        </a:ext>
      </dgm:extLst>
    </dgm:pt>
    <dgm:pt modelId="{F4339E5D-2ED2-4364-9709-3B4B57EA79CD}" type="pres">
      <dgm:prSet presAssocID="{EE8C125B-6C71-40B5-9A13-1FBB8BBC55B5}" presName="spaceRect" presStyleCnt="0"/>
      <dgm:spPr/>
    </dgm:pt>
    <dgm:pt modelId="{92B33AF8-BB4D-445E-B6E9-8E7453001C91}" type="pres">
      <dgm:prSet presAssocID="{EE8C125B-6C71-40B5-9A13-1FBB8BBC55B5}" presName="parTx" presStyleLbl="revTx" presStyleIdx="3" presStyleCnt="5">
        <dgm:presLayoutVars>
          <dgm:chMax val="0"/>
          <dgm:chPref val="0"/>
        </dgm:presLayoutVars>
      </dgm:prSet>
      <dgm:spPr/>
    </dgm:pt>
    <dgm:pt modelId="{FD5DE0C0-6784-4C2C-B45C-5512EF73F2FD}" type="pres">
      <dgm:prSet presAssocID="{EE8C125B-6C71-40B5-9A13-1FBB8BBC55B5}" presName="desTx" presStyleLbl="revTx" presStyleIdx="4" presStyleCnt="5">
        <dgm:presLayoutVars/>
      </dgm:prSet>
      <dgm:spPr/>
    </dgm:pt>
  </dgm:ptLst>
  <dgm:cxnLst>
    <dgm:cxn modelId="{4C9CF900-4B7C-4382-A0D7-A4F5C0247F91}" type="presOf" srcId="{EE8C125B-6C71-40B5-9A13-1FBB8BBC55B5}" destId="{92B33AF8-BB4D-445E-B6E9-8E7453001C91}" srcOrd="0" destOrd="0" presId="urn:microsoft.com/office/officeart/2018/2/layout/IconVerticalSolidList"/>
    <dgm:cxn modelId="{03A12B25-441E-4033-BB34-BA65ECC33312}" type="presOf" srcId="{DE45C11F-BE72-4635-AC6F-0C42354BCAFD}" destId="{FD5DE0C0-6784-4C2C-B45C-5512EF73F2FD}" srcOrd="0" destOrd="0" presId="urn:microsoft.com/office/officeart/2018/2/layout/IconVerticalSolidList"/>
    <dgm:cxn modelId="{C368BE5D-E3DE-4DBA-B26C-E2839CEFE2EC}" type="presOf" srcId="{FEA358AB-4EB8-4927-801B-2B9581089DEF}" destId="{68892341-1298-4CD4-ABA1-79F9C306317C}" srcOrd="0" destOrd="0" presId="urn:microsoft.com/office/officeart/2018/2/layout/IconVerticalSolidList"/>
    <dgm:cxn modelId="{29CA2661-388B-4794-9A46-DBCC3DEFD3EA}" srcId="{FEA358AB-4EB8-4927-801B-2B9581089DEF}" destId="{91C2A566-72A0-4CA6-8EA1-5C143D51B238}" srcOrd="2" destOrd="0" parTransId="{6DA4B8F2-B708-41C5-9DFA-214292B3C051}" sibTransId="{AFDDC256-853E-4787-8C94-A6223123CE3E}"/>
    <dgm:cxn modelId="{5B190E69-68EF-403E-B374-5EA972EC57D3}" srcId="{FEA358AB-4EB8-4927-801B-2B9581089DEF}" destId="{990FD7B7-FFC2-4455-92EE-6B5D7E229B4A}" srcOrd="1" destOrd="0" parTransId="{DB8DDD8F-9F78-41A7-B7AA-B408F71940A0}" sibTransId="{09DC3EA1-0993-45E0-8C81-6F649ABCD27B}"/>
    <dgm:cxn modelId="{6007FD50-0A3B-49A1-93D3-FBD7F7284BF5}" srcId="{EE8C125B-6C71-40B5-9A13-1FBB8BBC55B5}" destId="{DE45C11F-BE72-4635-AC6F-0C42354BCAFD}" srcOrd="0" destOrd="0" parTransId="{E184F0E2-679F-4589-9BEF-0E788EFA0FFC}" sibTransId="{9F1007CF-1AA7-4E45-81A9-B2C258E0E4EF}"/>
    <dgm:cxn modelId="{22E2A898-2373-4D8A-B33D-435658BB48F3}" type="presOf" srcId="{990FD7B7-FFC2-4455-92EE-6B5D7E229B4A}" destId="{4F0F7EF2-0F8D-4284-8496-F5F1A90053FD}" srcOrd="0" destOrd="0" presId="urn:microsoft.com/office/officeart/2018/2/layout/IconVerticalSolidList"/>
    <dgm:cxn modelId="{A0F4919A-59FD-49D4-AC28-21116D5D15D9}" type="presOf" srcId="{91C2A566-72A0-4CA6-8EA1-5C143D51B238}" destId="{30D84351-1A30-4528-8BFC-A3470E59E880}" srcOrd="0" destOrd="0" presId="urn:microsoft.com/office/officeart/2018/2/layout/IconVerticalSolidList"/>
    <dgm:cxn modelId="{EFC4E3AF-C722-4F17-95AF-28B31A10B55A}" srcId="{FEA358AB-4EB8-4927-801B-2B9581089DEF}" destId="{EE8C125B-6C71-40B5-9A13-1FBB8BBC55B5}" srcOrd="3" destOrd="0" parTransId="{0CF8BBE6-6FF6-4A6E-8100-AE3F70D5AEE6}" sibTransId="{CFEDA97C-FAB8-48EF-9600-64853DB9B542}"/>
    <dgm:cxn modelId="{A12B6EB5-40C0-494E-8308-B0C11116149F}" type="presOf" srcId="{56FDE025-645E-4311-9922-9D75BE61DB93}" destId="{6E4E5FF3-8607-48E9-BA75-A1F3E9AE8AF5}" srcOrd="0" destOrd="0" presId="urn:microsoft.com/office/officeart/2018/2/layout/IconVerticalSolidList"/>
    <dgm:cxn modelId="{088369EB-8EA6-42A4-8560-1B9BD89018F7}" srcId="{FEA358AB-4EB8-4927-801B-2B9581089DEF}" destId="{56FDE025-645E-4311-9922-9D75BE61DB93}" srcOrd="0" destOrd="0" parTransId="{D3509F76-26C7-4BC0-ACCD-EE90435367EF}" sibTransId="{DB6DB135-AB31-470E-A169-A08EEA390116}"/>
    <dgm:cxn modelId="{63E40C9A-A2A5-4CEB-A6A0-CBBFE513A6AC}" type="presParOf" srcId="{68892341-1298-4CD4-ABA1-79F9C306317C}" destId="{24B2C1B7-6A35-4106-A488-CB9877EEC2B3}" srcOrd="0" destOrd="0" presId="urn:microsoft.com/office/officeart/2018/2/layout/IconVerticalSolidList"/>
    <dgm:cxn modelId="{05E9469F-818A-455C-B547-7BC4D0370E8E}" type="presParOf" srcId="{24B2C1B7-6A35-4106-A488-CB9877EEC2B3}" destId="{9DCD5924-AF9A-468A-B782-B890F617E7F5}" srcOrd="0" destOrd="0" presId="urn:microsoft.com/office/officeart/2018/2/layout/IconVerticalSolidList"/>
    <dgm:cxn modelId="{EEBC08C2-891E-4371-B516-A34C1DC2189C}" type="presParOf" srcId="{24B2C1B7-6A35-4106-A488-CB9877EEC2B3}" destId="{4121AE83-49B6-45E6-B7B1-C0566E5ECE05}" srcOrd="1" destOrd="0" presId="urn:microsoft.com/office/officeart/2018/2/layout/IconVerticalSolidList"/>
    <dgm:cxn modelId="{BC552D5E-FCCA-4422-8337-74EF93B3D118}" type="presParOf" srcId="{24B2C1B7-6A35-4106-A488-CB9877EEC2B3}" destId="{F388B4BC-2E96-4F5A-A7DB-0E67E2E67A89}" srcOrd="2" destOrd="0" presId="urn:microsoft.com/office/officeart/2018/2/layout/IconVerticalSolidList"/>
    <dgm:cxn modelId="{B6F8DB6F-C194-47E4-AB53-1FCAB24DD38C}" type="presParOf" srcId="{24B2C1B7-6A35-4106-A488-CB9877EEC2B3}" destId="{6E4E5FF3-8607-48E9-BA75-A1F3E9AE8AF5}" srcOrd="3" destOrd="0" presId="urn:microsoft.com/office/officeart/2018/2/layout/IconVerticalSolidList"/>
    <dgm:cxn modelId="{622B6C88-4394-4E2E-B9CC-08AA4A1C7299}" type="presParOf" srcId="{68892341-1298-4CD4-ABA1-79F9C306317C}" destId="{7E8BE4FD-5C78-48BF-B5D2-D73B331B3F4B}" srcOrd="1" destOrd="0" presId="urn:microsoft.com/office/officeart/2018/2/layout/IconVerticalSolidList"/>
    <dgm:cxn modelId="{D19B6CEC-5D0A-46CF-B0D9-C4AB61CDEDA1}" type="presParOf" srcId="{68892341-1298-4CD4-ABA1-79F9C306317C}" destId="{3B85AB93-9CCB-4D04-B9DC-7EF8EFD9EAED}" srcOrd="2" destOrd="0" presId="urn:microsoft.com/office/officeart/2018/2/layout/IconVerticalSolidList"/>
    <dgm:cxn modelId="{28167893-AAF5-43BE-BCF6-1537AA069081}" type="presParOf" srcId="{3B85AB93-9CCB-4D04-B9DC-7EF8EFD9EAED}" destId="{74BF5B8B-25B0-4FF4-A937-B91A082679E7}" srcOrd="0" destOrd="0" presId="urn:microsoft.com/office/officeart/2018/2/layout/IconVerticalSolidList"/>
    <dgm:cxn modelId="{B70E4EA2-79A7-4602-A582-472D5BB52ACA}" type="presParOf" srcId="{3B85AB93-9CCB-4D04-B9DC-7EF8EFD9EAED}" destId="{4BD99623-1734-4819-8F6F-DEDA222A2740}" srcOrd="1" destOrd="0" presId="urn:microsoft.com/office/officeart/2018/2/layout/IconVerticalSolidList"/>
    <dgm:cxn modelId="{1156FD35-5132-4C70-870D-8C150F6B6E02}" type="presParOf" srcId="{3B85AB93-9CCB-4D04-B9DC-7EF8EFD9EAED}" destId="{5610C9C1-6B6B-4EF9-BF98-AE86F2C8A1BA}" srcOrd="2" destOrd="0" presId="urn:microsoft.com/office/officeart/2018/2/layout/IconVerticalSolidList"/>
    <dgm:cxn modelId="{7E45CA83-EFF1-456D-99EC-9B50C157A864}" type="presParOf" srcId="{3B85AB93-9CCB-4D04-B9DC-7EF8EFD9EAED}" destId="{4F0F7EF2-0F8D-4284-8496-F5F1A90053FD}" srcOrd="3" destOrd="0" presId="urn:microsoft.com/office/officeart/2018/2/layout/IconVerticalSolidList"/>
    <dgm:cxn modelId="{3666B03A-BF07-4F84-B6E4-142030FE3A54}" type="presParOf" srcId="{68892341-1298-4CD4-ABA1-79F9C306317C}" destId="{17F30B6E-47DD-4A9A-BBC4-F87ABC966B75}" srcOrd="3" destOrd="0" presId="urn:microsoft.com/office/officeart/2018/2/layout/IconVerticalSolidList"/>
    <dgm:cxn modelId="{754AF0D9-986D-4642-B4B7-93DAB6ECC50D}" type="presParOf" srcId="{68892341-1298-4CD4-ABA1-79F9C306317C}" destId="{353A6545-5182-4E8A-B60D-2C58328A8000}" srcOrd="4" destOrd="0" presId="urn:microsoft.com/office/officeart/2018/2/layout/IconVerticalSolidList"/>
    <dgm:cxn modelId="{08B90967-33ED-4799-8CA8-CE02A316DDD9}" type="presParOf" srcId="{353A6545-5182-4E8A-B60D-2C58328A8000}" destId="{64ACC803-F743-4A50-A6B6-A95E6DAD2D38}" srcOrd="0" destOrd="0" presId="urn:microsoft.com/office/officeart/2018/2/layout/IconVerticalSolidList"/>
    <dgm:cxn modelId="{82668F0F-18A6-4881-A800-87C592DC0823}" type="presParOf" srcId="{353A6545-5182-4E8A-B60D-2C58328A8000}" destId="{B163D101-1B2B-4050-944C-08C4A93F1F21}" srcOrd="1" destOrd="0" presId="urn:microsoft.com/office/officeart/2018/2/layout/IconVerticalSolidList"/>
    <dgm:cxn modelId="{DC9F7827-2816-4BAD-97A8-E594535143F1}" type="presParOf" srcId="{353A6545-5182-4E8A-B60D-2C58328A8000}" destId="{84C329E6-8A7C-4473-AD5D-97F8B760F681}" srcOrd="2" destOrd="0" presId="urn:microsoft.com/office/officeart/2018/2/layout/IconVerticalSolidList"/>
    <dgm:cxn modelId="{2EABF787-A757-471F-935E-9F2CA3C1442E}" type="presParOf" srcId="{353A6545-5182-4E8A-B60D-2C58328A8000}" destId="{30D84351-1A30-4528-8BFC-A3470E59E880}" srcOrd="3" destOrd="0" presId="urn:microsoft.com/office/officeart/2018/2/layout/IconVerticalSolidList"/>
    <dgm:cxn modelId="{75988EC5-AD22-4ED9-B65F-E97E10067BA9}" type="presParOf" srcId="{68892341-1298-4CD4-ABA1-79F9C306317C}" destId="{A0F39FDF-0976-4363-8594-5743D7798DFB}" srcOrd="5" destOrd="0" presId="urn:microsoft.com/office/officeart/2018/2/layout/IconVerticalSolidList"/>
    <dgm:cxn modelId="{AFFDBCDC-BEB1-47FC-B7FE-17D97A4BFBF7}" type="presParOf" srcId="{68892341-1298-4CD4-ABA1-79F9C306317C}" destId="{54FFFFB4-FE82-4802-A6AB-EF73C201FFC9}" srcOrd="6" destOrd="0" presId="urn:microsoft.com/office/officeart/2018/2/layout/IconVerticalSolidList"/>
    <dgm:cxn modelId="{7C8C377A-47CF-4039-BD77-47091F15F497}" type="presParOf" srcId="{54FFFFB4-FE82-4802-A6AB-EF73C201FFC9}" destId="{E956FA39-0730-4B32-A267-4CB3F66C7BEB}" srcOrd="0" destOrd="0" presId="urn:microsoft.com/office/officeart/2018/2/layout/IconVerticalSolidList"/>
    <dgm:cxn modelId="{B709FFED-CDE9-4F1E-8E95-08446C37C20B}" type="presParOf" srcId="{54FFFFB4-FE82-4802-A6AB-EF73C201FFC9}" destId="{10DAC104-822F-4C88-B342-E0FEEDD37CA2}" srcOrd="1" destOrd="0" presId="urn:microsoft.com/office/officeart/2018/2/layout/IconVerticalSolidList"/>
    <dgm:cxn modelId="{59E28709-3455-429F-870E-D6EA0BB3820C}" type="presParOf" srcId="{54FFFFB4-FE82-4802-A6AB-EF73C201FFC9}" destId="{F4339E5D-2ED2-4364-9709-3B4B57EA79CD}" srcOrd="2" destOrd="0" presId="urn:microsoft.com/office/officeart/2018/2/layout/IconVerticalSolidList"/>
    <dgm:cxn modelId="{86D50FAF-FA2C-4069-BF7A-336C137C80B9}" type="presParOf" srcId="{54FFFFB4-FE82-4802-A6AB-EF73C201FFC9}" destId="{92B33AF8-BB4D-445E-B6E9-8E7453001C91}" srcOrd="3" destOrd="0" presId="urn:microsoft.com/office/officeart/2018/2/layout/IconVerticalSolidList"/>
    <dgm:cxn modelId="{4C99B6E6-2092-48C9-806C-2ADB3DAAA3C8}" type="presParOf" srcId="{54FFFFB4-FE82-4802-A6AB-EF73C201FFC9}" destId="{FD5DE0C0-6784-4C2C-B45C-5512EF73F2FD}" srcOrd="4"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69DC2-88F0-46C2-8A72-A8DC11F09752}">
      <dsp:nvSpPr>
        <dsp:cNvPr id="0" name=""/>
        <dsp:cNvSpPr/>
      </dsp:nvSpPr>
      <dsp:spPr>
        <a:xfrm>
          <a:off x="0" y="30893"/>
          <a:ext cx="6391275" cy="67158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Hello Song &amp; Introductions</a:t>
          </a:r>
        </a:p>
      </dsp:txBody>
      <dsp:txXfrm>
        <a:off x="32784" y="63677"/>
        <a:ext cx="6325707" cy="606012"/>
      </dsp:txXfrm>
    </dsp:sp>
    <dsp:sp modelId="{68AC6923-645B-40A9-A961-86693BC6840F}">
      <dsp:nvSpPr>
        <dsp:cNvPr id="0" name=""/>
        <dsp:cNvSpPr/>
      </dsp:nvSpPr>
      <dsp:spPr>
        <a:xfrm>
          <a:off x="0" y="783113"/>
          <a:ext cx="6391275" cy="671580"/>
        </a:xfrm>
        <a:prstGeom prst="roundRect">
          <a:avLst/>
        </a:prstGeom>
        <a:solidFill>
          <a:schemeClr val="accent2">
            <a:hueOff val="-3294287"/>
            <a:satOff val="15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PAT Activity</a:t>
          </a:r>
        </a:p>
      </dsp:txBody>
      <dsp:txXfrm>
        <a:off x="32784" y="815897"/>
        <a:ext cx="6325707" cy="606012"/>
      </dsp:txXfrm>
    </dsp:sp>
    <dsp:sp modelId="{E2E2246C-5EEA-43DF-A4B3-7CC51F802B55}">
      <dsp:nvSpPr>
        <dsp:cNvPr id="0" name=""/>
        <dsp:cNvSpPr/>
      </dsp:nvSpPr>
      <dsp:spPr>
        <a:xfrm>
          <a:off x="0" y="1535333"/>
          <a:ext cx="6391275" cy="671580"/>
        </a:xfrm>
        <a:prstGeom prst="roundRect">
          <a:avLst/>
        </a:prstGeom>
        <a:solidFill>
          <a:schemeClr val="accent2">
            <a:hueOff val="-6588574"/>
            <a:satOff val="30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Story Time</a:t>
          </a:r>
        </a:p>
      </dsp:txBody>
      <dsp:txXfrm>
        <a:off x="32784" y="1568117"/>
        <a:ext cx="6325707" cy="606012"/>
      </dsp:txXfrm>
    </dsp:sp>
    <dsp:sp modelId="{1366A889-5B59-4D4A-85F7-1A6855868C9E}">
      <dsp:nvSpPr>
        <dsp:cNvPr id="0" name=""/>
        <dsp:cNvSpPr/>
      </dsp:nvSpPr>
      <dsp:spPr>
        <a:xfrm>
          <a:off x="0" y="2287553"/>
          <a:ext cx="6391275" cy="671580"/>
        </a:xfrm>
        <a:prstGeom prst="roundRect">
          <a:avLst/>
        </a:prstGeom>
        <a:solidFill>
          <a:schemeClr val="accent2">
            <a:hueOff val="-9882860"/>
            <a:satOff val="4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Developmental Topic</a:t>
          </a:r>
        </a:p>
      </dsp:txBody>
      <dsp:txXfrm>
        <a:off x="32784" y="2320337"/>
        <a:ext cx="6325707" cy="606012"/>
      </dsp:txXfrm>
    </dsp:sp>
    <dsp:sp modelId="{F5CB72F5-F3E9-4C52-8DE3-409252D84F7E}">
      <dsp:nvSpPr>
        <dsp:cNvPr id="0" name=""/>
        <dsp:cNvSpPr/>
      </dsp:nvSpPr>
      <dsp:spPr>
        <a:xfrm>
          <a:off x="0" y="3039773"/>
          <a:ext cx="6391275" cy="671580"/>
        </a:xfrm>
        <a:prstGeom prst="roundRect">
          <a:avLst/>
        </a:prstGeom>
        <a:solidFill>
          <a:schemeClr val="accent2">
            <a:hueOff val="-13177148"/>
            <a:satOff val="6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Healthy Snack Tips</a:t>
          </a:r>
        </a:p>
      </dsp:txBody>
      <dsp:txXfrm>
        <a:off x="32784" y="3072557"/>
        <a:ext cx="6325707" cy="606012"/>
      </dsp:txXfrm>
    </dsp:sp>
    <dsp:sp modelId="{D357B40D-72DF-44CC-A9E6-3CD90D4A0FDF}">
      <dsp:nvSpPr>
        <dsp:cNvPr id="0" name=""/>
        <dsp:cNvSpPr/>
      </dsp:nvSpPr>
      <dsp:spPr>
        <a:xfrm>
          <a:off x="0" y="3791993"/>
          <a:ext cx="6391275" cy="671580"/>
        </a:xfrm>
        <a:prstGeom prst="roundRect">
          <a:avLst/>
        </a:prstGeom>
        <a:solidFill>
          <a:schemeClr val="accent2">
            <a:hueOff val="-16471434"/>
            <a:satOff val="7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Community Events and Resources</a:t>
          </a:r>
        </a:p>
      </dsp:txBody>
      <dsp:txXfrm>
        <a:off x="32784" y="3824777"/>
        <a:ext cx="6325707" cy="606012"/>
      </dsp:txXfrm>
    </dsp:sp>
    <dsp:sp modelId="{E279F6E4-1CDA-4DDD-9830-FFAD9CA005D6}">
      <dsp:nvSpPr>
        <dsp:cNvPr id="0" name=""/>
        <dsp:cNvSpPr/>
      </dsp:nvSpPr>
      <dsp:spPr>
        <a:xfrm>
          <a:off x="0" y="4544213"/>
          <a:ext cx="6391275" cy="67158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Closing</a:t>
          </a:r>
        </a:p>
      </dsp:txBody>
      <dsp:txXfrm>
        <a:off x="32784" y="4576997"/>
        <a:ext cx="6325707" cy="6060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D5924-AF9A-468A-B782-B890F617E7F5}">
      <dsp:nvSpPr>
        <dsp:cNvPr id="0" name=""/>
        <dsp:cNvSpPr/>
      </dsp:nvSpPr>
      <dsp:spPr>
        <a:xfrm>
          <a:off x="0" y="2177"/>
          <a:ext cx="6391275" cy="110364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21AE83-49B6-45E6-B7B1-C0566E5ECE05}">
      <dsp:nvSpPr>
        <dsp:cNvPr id="0" name=""/>
        <dsp:cNvSpPr/>
      </dsp:nvSpPr>
      <dsp:spPr>
        <a:xfrm>
          <a:off x="333853" y="250498"/>
          <a:ext cx="607006" cy="6070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E4E5FF3-8607-48E9-BA75-A1F3E9AE8AF5}">
      <dsp:nvSpPr>
        <dsp:cNvPr id="0" name=""/>
        <dsp:cNvSpPr/>
      </dsp:nvSpPr>
      <dsp:spPr>
        <a:xfrm>
          <a:off x="1274714" y="2177"/>
          <a:ext cx="5116560"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622300">
            <a:lnSpc>
              <a:spcPct val="90000"/>
            </a:lnSpc>
            <a:spcBef>
              <a:spcPct val="0"/>
            </a:spcBef>
            <a:spcAft>
              <a:spcPct val="35000"/>
            </a:spcAft>
            <a:buNone/>
          </a:pPr>
          <a:r>
            <a:rPr lang="en-US" sz="1400" b="1" kern="1200"/>
            <a:t>Cognitive: </a:t>
          </a:r>
          <a:r>
            <a:rPr lang="en-US" sz="1400" kern="1200"/>
            <a:t>Your child inspects the can and chips to discover how to fit the chips (or toys) in the slot (or container. </a:t>
          </a:r>
        </a:p>
      </dsp:txBody>
      <dsp:txXfrm>
        <a:off x="1274714" y="2177"/>
        <a:ext cx="5116560" cy="1103648"/>
      </dsp:txXfrm>
    </dsp:sp>
    <dsp:sp modelId="{74BF5B8B-25B0-4FF4-A937-B91A082679E7}">
      <dsp:nvSpPr>
        <dsp:cNvPr id="0" name=""/>
        <dsp:cNvSpPr/>
      </dsp:nvSpPr>
      <dsp:spPr>
        <a:xfrm>
          <a:off x="0" y="1381738"/>
          <a:ext cx="6391275" cy="110364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D99623-1734-4819-8F6F-DEDA222A2740}">
      <dsp:nvSpPr>
        <dsp:cNvPr id="0" name=""/>
        <dsp:cNvSpPr/>
      </dsp:nvSpPr>
      <dsp:spPr>
        <a:xfrm>
          <a:off x="333853" y="1630059"/>
          <a:ext cx="607006" cy="6070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F0F7EF2-0F8D-4284-8496-F5F1A90053FD}">
      <dsp:nvSpPr>
        <dsp:cNvPr id="0" name=""/>
        <dsp:cNvSpPr/>
      </dsp:nvSpPr>
      <dsp:spPr>
        <a:xfrm>
          <a:off x="1274714" y="1381738"/>
          <a:ext cx="5116560"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622300">
            <a:lnSpc>
              <a:spcPct val="90000"/>
            </a:lnSpc>
            <a:spcBef>
              <a:spcPct val="0"/>
            </a:spcBef>
            <a:spcAft>
              <a:spcPct val="35000"/>
            </a:spcAft>
            <a:buNone/>
          </a:pPr>
          <a:r>
            <a:rPr lang="en-US" sz="1400" b="1" kern="1200"/>
            <a:t>Language:</a:t>
          </a:r>
          <a:endParaRPr lang="en-US" sz="1400" kern="1200"/>
        </a:p>
      </dsp:txBody>
      <dsp:txXfrm>
        <a:off x="1274714" y="1381738"/>
        <a:ext cx="5116560" cy="1103648"/>
      </dsp:txXfrm>
    </dsp:sp>
    <dsp:sp modelId="{64ACC803-F743-4A50-A6B6-A95E6DAD2D38}">
      <dsp:nvSpPr>
        <dsp:cNvPr id="0" name=""/>
        <dsp:cNvSpPr/>
      </dsp:nvSpPr>
      <dsp:spPr>
        <a:xfrm>
          <a:off x="0" y="2761299"/>
          <a:ext cx="6391275" cy="110364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63D101-1B2B-4050-944C-08C4A93F1F21}">
      <dsp:nvSpPr>
        <dsp:cNvPr id="0" name=""/>
        <dsp:cNvSpPr/>
      </dsp:nvSpPr>
      <dsp:spPr>
        <a:xfrm>
          <a:off x="333853" y="3009620"/>
          <a:ext cx="607006" cy="6070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0D84351-1A30-4528-8BFC-A3470E59E880}">
      <dsp:nvSpPr>
        <dsp:cNvPr id="0" name=""/>
        <dsp:cNvSpPr/>
      </dsp:nvSpPr>
      <dsp:spPr>
        <a:xfrm>
          <a:off x="1274714" y="2761299"/>
          <a:ext cx="5116560"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622300">
            <a:lnSpc>
              <a:spcPct val="90000"/>
            </a:lnSpc>
            <a:spcBef>
              <a:spcPct val="0"/>
            </a:spcBef>
            <a:spcAft>
              <a:spcPct val="35000"/>
            </a:spcAft>
            <a:buNone/>
          </a:pPr>
          <a:r>
            <a:rPr lang="en-US" sz="1400" b="1" kern="1200"/>
            <a:t>Social-emotional:</a:t>
          </a:r>
          <a:endParaRPr lang="en-US" sz="1400" kern="1200"/>
        </a:p>
      </dsp:txBody>
      <dsp:txXfrm>
        <a:off x="1274714" y="2761299"/>
        <a:ext cx="5116560" cy="1103648"/>
      </dsp:txXfrm>
    </dsp:sp>
    <dsp:sp modelId="{E956FA39-0730-4B32-A267-4CB3F66C7BEB}">
      <dsp:nvSpPr>
        <dsp:cNvPr id="0" name=""/>
        <dsp:cNvSpPr/>
      </dsp:nvSpPr>
      <dsp:spPr>
        <a:xfrm>
          <a:off x="0" y="4140860"/>
          <a:ext cx="6391275" cy="110364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DAC104-822F-4C88-B342-E0FEEDD37CA2}">
      <dsp:nvSpPr>
        <dsp:cNvPr id="0" name=""/>
        <dsp:cNvSpPr/>
      </dsp:nvSpPr>
      <dsp:spPr>
        <a:xfrm>
          <a:off x="333853" y="4389181"/>
          <a:ext cx="607006" cy="6070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2B33AF8-BB4D-445E-B6E9-8E7453001C91}">
      <dsp:nvSpPr>
        <dsp:cNvPr id="0" name=""/>
        <dsp:cNvSpPr/>
      </dsp:nvSpPr>
      <dsp:spPr>
        <a:xfrm>
          <a:off x="1274714" y="4140860"/>
          <a:ext cx="2876073"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622300">
            <a:lnSpc>
              <a:spcPct val="90000"/>
            </a:lnSpc>
            <a:spcBef>
              <a:spcPct val="0"/>
            </a:spcBef>
            <a:spcAft>
              <a:spcPct val="35000"/>
            </a:spcAft>
            <a:buNone/>
          </a:pPr>
          <a:r>
            <a:rPr lang="en-US" sz="1400" b="1" kern="1200" dirty="0"/>
            <a:t>Motor: </a:t>
          </a:r>
          <a:r>
            <a:rPr lang="en-US" sz="1400" kern="1200" dirty="0"/>
            <a:t>Your child is developing fine motor skills as she uses her fingers to pick up and insert the chips into the slots</a:t>
          </a:r>
        </a:p>
      </dsp:txBody>
      <dsp:txXfrm>
        <a:off x="1274714" y="4140860"/>
        <a:ext cx="2876073" cy="1103648"/>
      </dsp:txXfrm>
    </dsp:sp>
    <dsp:sp modelId="{FD5DE0C0-6784-4C2C-B45C-5512EF73F2FD}">
      <dsp:nvSpPr>
        <dsp:cNvPr id="0" name=""/>
        <dsp:cNvSpPr/>
      </dsp:nvSpPr>
      <dsp:spPr>
        <a:xfrm>
          <a:off x="4150788" y="4140860"/>
          <a:ext cx="2240486"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488950">
            <a:lnSpc>
              <a:spcPct val="90000"/>
            </a:lnSpc>
            <a:spcBef>
              <a:spcPct val="0"/>
            </a:spcBef>
            <a:spcAft>
              <a:spcPct val="35000"/>
            </a:spcAft>
            <a:buNone/>
          </a:pPr>
          <a:r>
            <a:rPr lang="en-US" sz="1100" kern="1200"/>
            <a:t>She is also using her perceptual motor abilities as she uses her eyes and fingers to accomplish this task </a:t>
          </a:r>
        </a:p>
      </dsp:txBody>
      <dsp:txXfrm>
        <a:off x="4150788" y="4140860"/>
        <a:ext cx="2240486" cy="11036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6D570-42EB-4C02-81DB-88D37D5C2669}" type="datetimeFigureOut">
              <a:rPr lang="en-US" smtClean="0"/>
              <a:t>11/23/2020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708E35-F0D8-4D95-B00C-AE25A1A75505}" type="slidenum">
              <a:rPr lang="en-US" smtClean="0"/>
              <a:t>‹#›</a:t>
            </a:fld>
            <a:endParaRPr lang="en-US"/>
          </a:p>
        </p:txBody>
      </p:sp>
    </p:spTree>
    <p:extLst>
      <p:ext uri="{BB962C8B-B14F-4D97-AF65-F5344CB8AC3E}">
        <p14:creationId xmlns:p14="http://schemas.microsoft.com/office/powerpoint/2010/main" val="1173861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PAT activity for the county will be based around data from Teaching Strategies Gold. Data is pulled quarterly per county to see where support may be need in the 5 developmental areas. </a:t>
            </a:r>
          </a:p>
          <a:p>
            <a:r>
              <a:rPr lang="en-US" dirty="0"/>
              <a:t>-When choosing a PAT activity, keep in mind the activity needs to support all ages from 0-3 or can be adapted to meet all developmental abilities.</a:t>
            </a:r>
          </a:p>
          <a:p>
            <a:r>
              <a:rPr lang="en-US" dirty="0"/>
              <a:t>-Limit supplies needed to common household supplies and no more than 3 supplies.</a:t>
            </a:r>
          </a:p>
          <a:p>
            <a:r>
              <a:rPr lang="en-US" dirty="0"/>
              <a:t>-Socialization Specialist will need to have supplies on hand to show families how to engage in activity. </a:t>
            </a:r>
          </a:p>
          <a:p>
            <a:r>
              <a:rPr lang="en-US" dirty="0"/>
              <a:t>-It’s okay to adjust the </a:t>
            </a:r>
            <a:r>
              <a:rPr lang="en-US" dirty="0" err="1"/>
              <a:t>acvitiy</a:t>
            </a:r>
            <a:r>
              <a:rPr lang="en-US" dirty="0"/>
              <a:t> to allow for more age groups to engage. </a:t>
            </a:r>
            <a:r>
              <a:rPr lang="en-US" dirty="0" err="1"/>
              <a:t>Fo</a:t>
            </a:r>
            <a:endParaRPr lang="en-US" dirty="0"/>
          </a:p>
        </p:txBody>
      </p:sp>
      <p:sp>
        <p:nvSpPr>
          <p:cNvPr id="4" name="Slide Number Placeholder 3"/>
          <p:cNvSpPr>
            <a:spLocks noGrp="1"/>
          </p:cNvSpPr>
          <p:nvPr>
            <p:ph type="sldNum" sz="quarter" idx="5"/>
          </p:nvPr>
        </p:nvSpPr>
        <p:spPr/>
        <p:txBody>
          <a:bodyPr/>
          <a:lstStyle/>
          <a:p>
            <a:fld id="{0B708E35-F0D8-4D95-B00C-AE25A1A75505}" type="slidenum">
              <a:rPr lang="en-US" smtClean="0"/>
              <a:t>9</a:t>
            </a:fld>
            <a:endParaRPr lang="en-US"/>
          </a:p>
        </p:txBody>
      </p:sp>
    </p:spTree>
    <p:extLst>
      <p:ext uri="{BB962C8B-B14F-4D97-AF65-F5344CB8AC3E}">
        <p14:creationId xmlns:p14="http://schemas.microsoft.com/office/powerpoint/2010/main" val="3531385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all domains covered even if they aren’t writing on the PAT activity form. You may have to think of ways to incorporate all the </a:t>
            </a:r>
            <a:r>
              <a:rPr lang="en-US" dirty="0" err="1"/>
              <a:t>domaines</a:t>
            </a:r>
            <a:r>
              <a:rPr lang="en-US" dirty="0"/>
              <a:t>. </a:t>
            </a:r>
          </a:p>
          <a:p>
            <a:r>
              <a:rPr lang="en-US" dirty="0"/>
              <a:t>Domains=cognitive, language, social-emotional, Motor</a:t>
            </a:r>
          </a:p>
        </p:txBody>
      </p:sp>
      <p:sp>
        <p:nvSpPr>
          <p:cNvPr id="4" name="Slide Number Placeholder 3"/>
          <p:cNvSpPr>
            <a:spLocks noGrp="1"/>
          </p:cNvSpPr>
          <p:nvPr>
            <p:ph type="sldNum" sz="quarter" idx="5"/>
          </p:nvPr>
        </p:nvSpPr>
        <p:spPr/>
        <p:txBody>
          <a:bodyPr/>
          <a:lstStyle/>
          <a:p>
            <a:fld id="{0B708E35-F0D8-4D95-B00C-AE25A1A75505}" type="slidenum">
              <a:rPr lang="en-US" smtClean="0"/>
              <a:t>10</a:t>
            </a:fld>
            <a:endParaRPr lang="en-US"/>
          </a:p>
        </p:txBody>
      </p:sp>
    </p:spTree>
    <p:extLst>
      <p:ext uri="{BB962C8B-B14F-4D97-AF65-F5344CB8AC3E}">
        <p14:creationId xmlns:p14="http://schemas.microsoft.com/office/powerpoint/2010/main" val="2615469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have a deeper discussion about parenting behaviors and you will learn more about them at your Parents as Teachers Training. </a:t>
            </a:r>
          </a:p>
        </p:txBody>
      </p:sp>
      <p:sp>
        <p:nvSpPr>
          <p:cNvPr id="4" name="Slide Number Placeholder 3"/>
          <p:cNvSpPr>
            <a:spLocks noGrp="1"/>
          </p:cNvSpPr>
          <p:nvPr>
            <p:ph type="sldNum" sz="quarter" idx="5"/>
          </p:nvPr>
        </p:nvSpPr>
        <p:spPr/>
        <p:txBody>
          <a:bodyPr/>
          <a:lstStyle/>
          <a:p>
            <a:fld id="{0B708E35-F0D8-4D95-B00C-AE25A1A75505}" type="slidenum">
              <a:rPr lang="en-US" smtClean="0"/>
              <a:t>11</a:t>
            </a:fld>
            <a:endParaRPr lang="en-US"/>
          </a:p>
        </p:txBody>
      </p:sp>
    </p:spTree>
    <p:extLst>
      <p:ext uri="{BB962C8B-B14F-4D97-AF65-F5344CB8AC3E}">
        <p14:creationId xmlns:p14="http://schemas.microsoft.com/office/powerpoint/2010/main" val="15847504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11/23/2020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11/23/2020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11/23/2020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11/23/2020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11/23/2020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11/23/2020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11/23/2020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D674uSewcQc?feature=oembed"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videoseries?list=PLdkj6XH8GYPQ1UmSJ3eSfcfF9QnibFv1l" TargetMode="Externa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A9C5D2-78AD-49B7-88B6-F284DF3329CD}"/>
              </a:ext>
            </a:extLst>
          </p:cNvPr>
          <p:cNvPicPr>
            <a:picLocks noChangeAspect="1"/>
          </p:cNvPicPr>
          <p:nvPr/>
        </p:nvPicPr>
        <p:blipFill rotWithShape="1">
          <a:blip r:embed="rId2"/>
          <a:srcRect t="13809" r="-1" b="24501"/>
          <a:stretch/>
        </p:blipFill>
        <p:spPr>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9" name="Freeform: Shape 8">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436B38D-AA56-488D-BCAA-CBBA119F4610}"/>
              </a:ext>
            </a:extLst>
          </p:cNvPr>
          <p:cNvSpPr>
            <a:spLocks noGrp="1"/>
          </p:cNvSpPr>
          <p:nvPr>
            <p:ph type="ctrTitle"/>
          </p:nvPr>
        </p:nvSpPr>
        <p:spPr>
          <a:xfrm>
            <a:off x="892199" y="4854346"/>
            <a:ext cx="10407602" cy="868026"/>
          </a:xfrm>
        </p:spPr>
        <p:txBody>
          <a:bodyPr>
            <a:normAutofit/>
          </a:bodyPr>
          <a:lstStyle/>
          <a:p>
            <a:pPr algn="ctr"/>
            <a:r>
              <a:rPr lang="en-US" sz="4400">
                <a:solidFill>
                  <a:srgbClr val="EBEBEB"/>
                </a:solidFill>
              </a:rPr>
              <a:t>EHS Socialization</a:t>
            </a:r>
          </a:p>
        </p:txBody>
      </p:sp>
      <p:sp>
        <p:nvSpPr>
          <p:cNvPr id="3" name="Subtitle 2">
            <a:extLst>
              <a:ext uri="{FF2B5EF4-FFF2-40B4-BE49-F238E27FC236}">
                <a16:creationId xmlns:a16="http://schemas.microsoft.com/office/drawing/2014/main" id="{42B1DF67-D384-4F57-89F7-B1A4A7653EAC}"/>
              </a:ext>
            </a:extLst>
          </p:cNvPr>
          <p:cNvSpPr>
            <a:spLocks noGrp="1"/>
          </p:cNvSpPr>
          <p:nvPr>
            <p:ph type="subTitle" idx="1"/>
          </p:nvPr>
        </p:nvSpPr>
        <p:spPr>
          <a:xfrm>
            <a:off x="892199" y="5722374"/>
            <a:ext cx="10407602" cy="487924"/>
          </a:xfrm>
        </p:spPr>
        <p:txBody>
          <a:bodyPr>
            <a:normAutofit/>
          </a:bodyPr>
          <a:lstStyle/>
          <a:p>
            <a:pPr algn="ctr"/>
            <a:r>
              <a:rPr lang="en-US">
                <a:solidFill>
                  <a:schemeClr val="tx2">
                    <a:lumMod val="40000"/>
                    <a:lumOff val="60000"/>
                  </a:schemeClr>
                </a:solidFill>
              </a:rPr>
              <a:t>October 2020</a:t>
            </a:r>
          </a:p>
        </p:txBody>
      </p:sp>
      <p:sp>
        <p:nvSpPr>
          <p:cNvPr id="13"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785499"/>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41841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DCFE6029-E0B0-4898-85C3-75C426355638}"/>
              </a:ext>
            </a:extLst>
          </p:cNvPr>
          <p:cNvSpPr>
            <a:spLocks noGrp="1"/>
          </p:cNvSpPr>
          <p:nvPr>
            <p:ph type="title"/>
          </p:nvPr>
        </p:nvSpPr>
        <p:spPr>
          <a:xfrm>
            <a:off x="639980" y="973667"/>
            <a:ext cx="4070132" cy="4833745"/>
          </a:xfrm>
        </p:spPr>
        <p:txBody>
          <a:bodyPr>
            <a:normAutofit/>
          </a:bodyPr>
          <a:lstStyle/>
          <a:p>
            <a:r>
              <a:rPr lang="en-US" b="1" dirty="0">
                <a:solidFill>
                  <a:srgbClr val="EBEBEB"/>
                </a:solidFill>
              </a:rPr>
              <a:t>Chips in a Can:</a:t>
            </a:r>
            <a:endParaRPr lang="en-US" dirty="0">
              <a:solidFill>
                <a:srgbClr val="EBEBEB"/>
              </a:solidFill>
            </a:endParaRP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D94FD50F-4FC0-4D88-B611-DCC8D87C31B8}"/>
              </a:ext>
            </a:extLst>
          </p:cNvPr>
          <p:cNvGraphicFramePr>
            <a:graphicFrameLocks noGrp="1"/>
          </p:cNvGraphicFramePr>
          <p:nvPr>
            <p:ph idx="1"/>
            <p:extLst>
              <p:ext uri="{D42A27DB-BD31-4B8C-83A1-F6EECF244321}">
                <p14:modId xmlns:p14="http://schemas.microsoft.com/office/powerpoint/2010/main" val="175502417"/>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68660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A4DA5-3411-49AE-8330-C68E36A67F1D}"/>
              </a:ext>
            </a:extLst>
          </p:cNvPr>
          <p:cNvSpPr>
            <a:spLocks noGrp="1"/>
          </p:cNvSpPr>
          <p:nvPr>
            <p:ph type="title"/>
          </p:nvPr>
        </p:nvSpPr>
        <p:spPr/>
        <p:txBody>
          <a:bodyPr/>
          <a:lstStyle/>
          <a:p>
            <a:r>
              <a:rPr lang="en-US" dirty="0"/>
              <a:t>Parenting Behaviors: </a:t>
            </a:r>
          </a:p>
        </p:txBody>
      </p:sp>
      <p:sp>
        <p:nvSpPr>
          <p:cNvPr id="4" name="TextBox 3">
            <a:extLst>
              <a:ext uri="{FF2B5EF4-FFF2-40B4-BE49-F238E27FC236}">
                <a16:creationId xmlns:a16="http://schemas.microsoft.com/office/drawing/2014/main" id="{5308B4AA-BA43-408F-9DC4-992714F260E7}"/>
              </a:ext>
            </a:extLst>
          </p:cNvPr>
          <p:cNvSpPr txBox="1"/>
          <p:nvPr/>
        </p:nvSpPr>
        <p:spPr>
          <a:xfrm>
            <a:off x="409075" y="2849962"/>
            <a:ext cx="11514702" cy="3477875"/>
          </a:xfrm>
          <a:prstGeom prst="rect">
            <a:avLst/>
          </a:prstGeom>
          <a:noFill/>
        </p:spPr>
        <p:txBody>
          <a:bodyPr wrap="square" rtlCol="0">
            <a:spAutoFit/>
          </a:bodyPr>
          <a:lstStyle/>
          <a:p>
            <a:r>
              <a:rPr lang="en-US" sz="3200" b="1" dirty="0">
                <a:solidFill>
                  <a:schemeClr val="accent5">
                    <a:lumMod val="75000"/>
                  </a:schemeClr>
                </a:solidFill>
              </a:rPr>
              <a:t>			</a:t>
            </a:r>
            <a:r>
              <a:rPr lang="en-US" sz="3200" b="1" dirty="0"/>
              <a:t>			What is a parenting behavior?</a:t>
            </a:r>
          </a:p>
          <a:p>
            <a:pPr algn="ctr"/>
            <a:endParaRPr lang="en-US" sz="2800" dirty="0">
              <a:solidFill>
                <a:schemeClr val="accent1"/>
              </a:solidFill>
            </a:endParaRPr>
          </a:p>
          <a:p>
            <a:pPr algn="ctr"/>
            <a:r>
              <a:rPr lang="en-US" sz="2800" dirty="0">
                <a:solidFill>
                  <a:schemeClr val="accent1"/>
                </a:solidFill>
              </a:rPr>
              <a:t> </a:t>
            </a:r>
            <a:r>
              <a:rPr lang="en-US" sz="2000" b="1" dirty="0">
                <a:solidFill>
                  <a:schemeClr val="accent1"/>
                </a:solidFill>
              </a:rPr>
              <a:t>Nurturing  </a:t>
            </a:r>
            <a:r>
              <a:rPr lang="en-US" sz="2000" b="1" dirty="0">
                <a:solidFill>
                  <a:schemeClr val="accent5">
                    <a:lumMod val="75000"/>
                  </a:schemeClr>
                </a:solidFill>
              </a:rPr>
              <a:t>Communicating</a:t>
            </a:r>
            <a:r>
              <a:rPr lang="en-US" sz="2000" b="1" dirty="0"/>
              <a:t>  </a:t>
            </a:r>
            <a:r>
              <a:rPr lang="en-US" sz="2000" b="1" dirty="0">
                <a:solidFill>
                  <a:srgbClr val="00B050"/>
                </a:solidFill>
              </a:rPr>
              <a:t>Designing/Guiding  </a:t>
            </a:r>
            <a:r>
              <a:rPr lang="en-US" sz="2000" b="1" dirty="0">
                <a:solidFill>
                  <a:srgbClr val="0070C0"/>
                </a:solidFill>
              </a:rPr>
              <a:t>Responding</a:t>
            </a:r>
            <a:r>
              <a:rPr lang="en-US" sz="2000" b="1" dirty="0"/>
              <a:t>  </a:t>
            </a:r>
            <a:r>
              <a:rPr lang="en-US" sz="2000" b="1" dirty="0">
                <a:solidFill>
                  <a:schemeClr val="accent2">
                    <a:lumMod val="75000"/>
                  </a:schemeClr>
                </a:solidFill>
              </a:rPr>
              <a:t>Supporting Learning</a:t>
            </a:r>
          </a:p>
          <a:p>
            <a:endParaRPr lang="en-US" sz="3200" b="1" dirty="0">
              <a:solidFill>
                <a:schemeClr val="accent5">
                  <a:lumMod val="75000"/>
                </a:schemeClr>
              </a:solidFill>
            </a:endParaRPr>
          </a:p>
          <a:p>
            <a:pPr marL="285750" indent="-285750">
              <a:buFontTx/>
              <a:buChar char="-"/>
            </a:pPr>
            <a:r>
              <a:rPr lang="en-US" sz="2000" dirty="0"/>
              <a:t>Research shows there are 5 positive parenting behaviors that help promote development in the major developmental domains. </a:t>
            </a:r>
          </a:p>
          <a:p>
            <a:pPr marL="285750" indent="-285750">
              <a:buFontTx/>
              <a:buChar char="-"/>
            </a:pPr>
            <a:r>
              <a:rPr lang="en-US" sz="2000" dirty="0"/>
              <a:t>When a caregiver positively supports their child through a learning experience, they are supporting their child’s developmental growth and helping them with their school readiness </a:t>
            </a:r>
          </a:p>
        </p:txBody>
      </p:sp>
    </p:spTree>
    <p:extLst>
      <p:ext uri="{BB962C8B-B14F-4D97-AF65-F5344CB8AC3E}">
        <p14:creationId xmlns:p14="http://schemas.microsoft.com/office/powerpoint/2010/main" val="1369950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D4E78-456B-44A5-883B-F3E1F8191865}"/>
              </a:ext>
            </a:extLst>
          </p:cNvPr>
          <p:cNvSpPr>
            <a:spLocks noGrp="1"/>
          </p:cNvSpPr>
          <p:nvPr>
            <p:ph type="title"/>
          </p:nvPr>
        </p:nvSpPr>
        <p:spPr>
          <a:xfrm>
            <a:off x="481263" y="2677645"/>
            <a:ext cx="5871411" cy="2283824"/>
          </a:xfrm>
        </p:spPr>
        <p:txBody>
          <a:bodyPr/>
          <a:lstStyle/>
          <a:p>
            <a:pPr algn="ctr"/>
            <a:r>
              <a:rPr lang="en-US" dirty="0"/>
              <a:t>Supporting Learning</a:t>
            </a:r>
            <a:br>
              <a:rPr lang="en-US" dirty="0"/>
            </a:br>
            <a:r>
              <a:rPr lang="en-US" sz="2000" dirty="0"/>
              <a:t>(Parenting Behavior)</a:t>
            </a:r>
            <a:endParaRPr lang="en-US" dirty="0"/>
          </a:p>
        </p:txBody>
      </p:sp>
      <p:sp>
        <p:nvSpPr>
          <p:cNvPr id="3" name="Text Placeholder 2">
            <a:extLst>
              <a:ext uri="{FF2B5EF4-FFF2-40B4-BE49-F238E27FC236}">
                <a16:creationId xmlns:a16="http://schemas.microsoft.com/office/drawing/2014/main" id="{AFC067D8-8706-430B-BA43-1CC512C327DD}"/>
              </a:ext>
            </a:extLst>
          </p:cNvPr>
          <p:cNvSpPr>
            <a:spLocks noGrp="1"/>
          </p:cNvSpPr>
          <p:nvPr>
            <p:ph type="body" idx="1"/>
          </p:nvPr>
        </p:nvSpPr>
        <p:spPr>
          <a:xfrm>
            <a:off x="6629399" y="2870149"/>
            <a:ext cx="5269832" cy="2283824"/>
          </a:xfrm>
        </p:spPr>
        <p:txBody>
          <a:bodyPr>
            <a:normAutofit/>
          </a:bodyPr>
          <a:lstStyle/>
          <a:p>
            <a:r>
              <a:rPr lang="en-US" sz="1800" b="1" dirty="0">
                <a:solidFill>
                  <a:schemeClr val="tx1"/>
                </a:solidFill>
              </a:rPr>
              <a:t>As you help your child solve problems-for example, turning the can to get the chip- you are helping her thinking skills and her self-confidence.</a:t>
            </a:r>
          </a:p>
          <a:p>
            <a:endParaRPr lang="en-US" dirty="0"/>
          </a:p>
        </p:txBody>
      </p:sp>
    </p:spTree>
    <p:extLst>
      <p:ext uri="{BB962C8B-B14F-4D97-AF65-F5344CB8AC3E}">
        <p14:creationId xmlns:p14="http://schemas.microsoft.com/office/powerpoint/2010/main" val="2249468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2D7AD-89B2-48AA-AFC6-D7DB7E3886AC}"/>
              </a:ext>
            </a:extLst>
          </p:cNvPr>
          <p:cNvSpPr>
            <a:spLocks noGrp="1"/>
          </p:cNvSpPr>
          <p:nvPr>
            <p:ph type="title"/>
          </p:nvPr>
        </p:nvSpPr>
        <p:spPr/>
        <p:txBody>
          <a:bodyPr/>
          <a:lstStyle/>
          <a:p>
            <a:pPr algn="ctr"/>
            <a:r>
              <a:rPr lang="en-US" b="1" dirty="0"/>
              <a:t>Literacy: The Itsy-Bitsy Spider</a:t>
            </a:r>
            <a:r>
              <a:rPr lang="en-US" dirty="0"/>
              <a:t> </a:t>
            </a:r>
          </a:p>
        </p:txBody>
      </p:sp>
      <p:pic>
        <p:nvPicPr>
          <p:cNvPr id="4" name="Online Media 3" title="Itsy Bitsy Spider - Nursery Rhymes &amp; Song for Children | Lingokids - School Readiness in English">
            <a:hlinkClick r:id="" action="ppaction://media"/>
            <a:extLst>
              <a:ext uri="{FF2B5EF4-FFF2-40B4-BE49-F238E27FC236}">
                <a16:creationId xmlns:a16="http://schemas.microsoft.com/office/drawing/2014/main" id="{AC042C5D-4DB3-4B51-94F9-BE545CB03131}"/>
              </a:ext>
            </a:extLst>
          </p:cNvPr>
          <p:cNvPicPr>
            <a:picLocks noGrp="1" noRot="1" noChangeAspect="1"/>
          </p:cNvPicPr>
          <p:nvPr>
            <p:ph idx="1"/>
            <a:videoFile r:link="rId1"/>
          </p:nvPr>
        </p:nvPicPr>
        <p:blipFill>
          <a:blip r:embed="rId3"/>
          <a:stretch>
            <a:fillRect/>
          </a:stretch>
        </p:blipFill>
        <p:spPr>
          <a:xfrm>
            <a:off x="3059112" y="2603500"/>
            <a:ext cx="6073775" cy="3416300"/>
          </a:xfrm>
          <a:prstGeom prst="rect">
            <a:avLst/>
          </a:prstGeom>
        </p:spPr>
      </p:pic>
    </p:spTree>
    <p:extLst>
      <p:ext uri="{BB962C8B-B14F-4D97-AF65-F5344CB8AC3E}">
        <p14:creationId xmlns:p14="http://schemas.microsoft.com/office/powerpoint/2010/main" val="114628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BA254-4818-4D14-8FF8-D4EB88EFE96D}"/>
              </a:ext>
            </a:extLst>
          </p:cNvPr>
          <p:cNvSpPr>
            <a:spLocks noGrp="1"/>
          </p:cNvSpPr>
          <p:nvPr>
            <p:ph type="title"/>
          </p:nvPr>
        </p:nvSpPr>
        <p:spPr/>
        <p:txBody>
          <a:bodyPr/>
          <a:lstStyle/>
          <a:p>
            <a:r>
              <a:rPr lang="en-US" dirty="0"/>
              <a:t>Development-Centered Parenting</a:t>
            </a:r>
          </a:p>
        </p:txBody>
      </p:sp>
      <p:sp>
        <p:nvSpPr>
          <p:cNvPr id="3" name="Content Placeholder 2">
            <a:extLst>
              <a:ext uri="{FF2B5EF4-FFF2-40B4-BE49-F238E27FC236}">
                <a16:creationId xmlns:a16="http://schemas.microsoft.com/office/drawing/2014/main" id="{A3E628B3-E2D6-4227-A952-D6ED5AB4796C}"/>
              </a:ext>
            </a:extLst>
          </p:cNvPr>
          <p:cNvSpPr>
            <a:spLocks noGrp="1"/>
          </p:cNvSpPr>
          <p:nvPr>
            <p:ph idx="1"/>
          </p:nvPr>
        </p:nvSpPr>
        <p:spPr>
          <a:xfrm>
            <a:off x="421106" y="2322094"/>
            <a:ext cx="11105148" cy="4391526"/>
          </a:xfrm>
        </p:spPr>
        <p:txBody>
          <a:bodyPr>
            <a:normAutofit lnSpcReduction="10000"/>
          </a:bodyPr>
          <a:lstStyle/>
          <a:p>
            <a:pPr marL="0" indent="0" algn="ctr">
              <a:buNone/>
            </a:pPr>
            <a:r>
              <a:rPr lang="en-US" dirty="0"/>
              <a:t>☐</a:t>
            </a:r>
            <a:r>
              <a:rPr lang="en-US" b="1" dirty="0">
                <a:solidFill>
                  <a:srgbClr val="002060"/>
                </a:solidFill>
              </a:rPr>
              <a:t>Sleep</a:t>
            </a:r>
            <a:r>
              <a:rPr lang="en-US" dirty="0"/>
              <a:t> ☐ </a:t>
            </a:r>
            <a:r>
              <a:rPr lang="en-US" b="1" dirty="0">
                <a:solidFill>
                  <a:schemeClr val="accent1"/>
                </a:solidFill>
              </a:rPr>
              <a:t>Attachment</a:t>
            </a:r>
            <a:r>
              <a:rPr lang="en-US" b="1" dirty="0"/>
              <a:t> </a:t>
            </a:r>
            <a:r>
              <a:rPr lang="en-US" dirty="0">
                <a:highlight>
                  <a:srgbClr val="FFFF00"/>
                </a:highlight>
              </a:rPr>
              <a:t>☐</a:t>
            </a:r>
            <a:r>
              <a:rPr lang="en-US" b="1" dirty="0"/>
              <a:t> </a:t>
            </a:r>
            <a:r>
              <a:rPr lang="en-US" b="1" dirty="0">
                <a:solidFill>
                  <a:srgbClr val="00B050"/>
                </a:solidFill>
              </a:rPr>
              <a:t>Discipline</a:t>
            </a:r>
            <a:r>
              <a:rPr lang="en-US" b="1" dirty="0"/>
              <a:t> </a:t>
            </a:r>
            <a:r>
              <a:rPr lang="en-US" dirty="0"/>
              <a:t>☐ </a:t>
            </a:r>
            <a:r>
              <a:rPr lang="en-US" b="1" dirty="0">
                <a:solidFill>
                  <a:schemeClr val="accent5">
                    <a:lumMod val="50000"/>
                  </a:schemeClr>
                </a:solidFill>
              </a:rPr>
              <a:t>Health</a:t>
            </a:r>
            <a:r>
              <a:rPr lang="en-US" b="1" dirty="0"/>
              <a:t> </a:t>
            </a:r>
            <a:r>
              <a:rPr lang="en-US" dirty="0"/>
              <a:t>☐ </a:t>
            </a:r>
            <a:r>
              <a:rPr lang="en-US" b="1" dirty="0">
                <a:solidFill>
                  <a:srgbClr val="00B050"/>
                </a:solidFill>
              </a:rPr>
              <a:t>Transitions/Routines</a:t>
            </a:r>
            <a:r>
              <a:rPr lang="en-US" dirty="0">
                <a:solidFill>
                  <a:srgbClr val="00B050"/>
                </a:solidFill>
              </a:rPr>
              <a:t> </a:t>
            </a:r>
            <a:r>
              <a:rPr lang="en-US" dirty="0"/>
              <a:t>☐ </a:t>
            </a:r>
            <a:r>
              <a:rPr lang="en-US" b="1" dirty="0">
                <a:solidFill>
                  <a:schemeClr val="accent2">
                    <a:lumMod val="75000"/>
                  </a:schemeClr>
                </a:solidFill>
              </a:rPr>
              <a:t>Safety</a:t>
            </a:r>
            <a:r>
              <a:rPr lang="en-US" b="1" dirty="0"/>
              <a:t> </a:t>
            </a:r>
            <a:r>
              <a:rPr lang="en-US" dirty="0"/>
              <a:t>☐</a:t>
            </a:r>
            <a:r>
              <a:rPr lang="en-US" b="1" dirty="0"/>
              <a:t> </a:t>
            </a:r>
            <a:r>
              <a:rPr lang="en-US" b="1" dirty="0">
                <a:solidFill>
                  <a:schemeClr val="accent6">
                    <a:lumMod val="75000"/>
                  </a:schemeClr>
                </a:solidFill>
              </a:rPr>
              <a:t>Nutrition</a:t>
            </a:r>
          </a:p>
          <a:p>
            <a:pPr marL="0" indent="0">
              <a:buNone/>
            </a:pPr>
            <a:endParaRPr lang="en-US" sz="2400" b="1" dirty="0">
              <a:solidFill>
                <a:schemeClr val="accent6">
                  <a:lumMod val="75000"/>
                </a:schemeClr>
              </a:solidFill>
            </a:endParaRPr>
          </a:p>
          <a:p>
            <a:pPr marL="0" indent="0">
              <a:buNone/>
            </a:pPr>
            <a:r>
              <a:rPr lang="en-US" sz="2400" b="1" dirty="0">
                <a:solidFill>
                  <a:schemeClr val="tx1"/>
                </a:solidFill>
              </a:rPr>
              <a:t>PAT Resource: </a:t>
            </a:r>
            <a:r>
              <a:rPr lang="en-US" sz="2400" dirty="0">
                <a:solidFill>
                  <a:schemeClr val="tx1"/>
                </a:solidFill>
              </a:rPr>
              <a:t>Positive Discipline </a:t>
            </a:r>
            <a:r>
              <a:rPr lang="en-US" sz="1600" dirty="0">
                <a:solidFill>
                  <a:schemeClr val="tx1"/>
                </a:solidFill>
              </a:rPr>
              <a:t>(p.1173-1174)</a:t>
            </a:r>
          </a:p>
          <a:p>
            <a:pPr marL="0" indent="0">
              <a:buNone/>
            </a:pPr>
            <a:r>
              <a:rPr lang="en-US" sz="2400" b="1" dirty="0">
                <a:solidFill>
                  <a:schemeClr val="tx1"/>
                </a:solidFill>
              </a:rPr>
              <a:t>Key points to share:</a:t>
            </a:r>
          </a:p>
          <a:p>
            <a:pPr marL="457200" indent="-457200" algn="ctr">
              <a:buAutoNum type="arabicPeriod"/>
            </a:pPr>
            <a:r>
              <a:rPr lang="en-US" sz="1900" b="1" u="sng" dirty="0">
                <a:solidFill>
                  <a:schemeClr val="tx1"/>
                </a:solidFill>
              </a:rPr>
              <a:t>Natural Consequences: </a:t>
            </a:r>
            <a:r>
              <a:rPr lang="en-US" sz="1900" dirty="0">
                <a:solidFill>
                  <a:schemeClr val="tx1"/>
                </a:solidFill>
              </a:rPr>
              <a:t>These happen after an action. It’s a way to show your child that the behave he chose did not benefit him. For example, your child gets cold after taking off his coat on a chilly day. </a:t>
            </a:r>
          </a:p>
          <a:p>
            <a:pPr marL="457200" indent="-457200" algn="ctr">
              <a:buAutoNum type="arabicPeriod"/>
            </a:pPr>
            <a:r>
              <a:rPr lang="en-US" sz="1900" b="1" u="sng" dirty="0">
                <a:solidFill>
                  <a:schemeClr val="tx1"/>
                </a:solidFill>
              </a:rPr>
              <a:t>Logical Consequences: </a:t>
            </a:r>
            <a:r>
              <a:rPr lang="en-US" sz="1900" dirty="0">
                <a:solidFill>
                  <a:schemeClr val="tx1"/>
                </a:solidFill>
              </a:rPr>
              <a:t>outcome of the child’s misbehavior. You create them by finding something that is related to the misbehavior and is undesirable to your child. For example, I you child does not want to take off his pajamas and put on his clothes, tell him that pajamas are for sleeping and put him back to bed until he agrees to get dressed.  The consequences are enforced firmly and consistently.</a:t>
            </a:r>
          </a:p>
          <a:p>
            <a:pPr marL="457200" indent="-457200" algn="ctr">
              <a:buAutoNum type="arabicPeriod"/>
            </a:pPr>
            <a:endParaRPr lang="en-US" sz="2400" dirty="0">
              <a:solidFill>
                <a:schemeClr val="tx1"/>
              </a:solidFill>
            </a:endParaRPr>
          </a:p>
        </p:txBody>
      </p:sp>
    </p:spTree>
    <p:extLst>
      <p:ext uri="{BB962C8B-B14F-4D97-AF65-F5344CB8AC3E}">
        <p14:creationId xmlns:p14="http://schemas.microsoft.com/office/powerpoint/2010/main" val="2582242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4" name="Rectangle 83">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6" name="Rectangle 85">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88" name="Freeform: Shape 87">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90"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1D9BC376-5930-4531-9E12-8B5F0E615A0F}"/>
              </a:ext>
            </a:extLst>
          </p:cNvPr>
          <p:cNvSpPr>
            <a:spLocks noGrp="1"/>
          </p:cNvSpPr>
          <p:nvPr>
            <p:ph type="title"/>
          </p:nvPr>
        </p:nvSpPr>
        <p:spPr>
          <a:xfrm>
            <a:off x="605860" y="973668"/>
            <a:ext cx="3872107" cy="1020232"/>
          </a:xfrm>
        </p:spPr>
        <p:txBody>
          <a:bodyPr vert="horz" lIns="91440" tIns="45720" rIns="91440" bIns="45720" rtlCol="0" anchor="ctr">
            <a:normAutofit/>
          </a:bodyPr>
          <a:lstStyle/>
          <a:p>
            <a:pPr>
              <a:lnSpc>
                <a:spcPct val="90000"/>
              </a:lnSpc>
            </a:pPr>
            <a:r>
              <a:rPr lang="en-US" sz="2800" b="1" dirty="0">
                <a:solidFill>
                  <a:schemeClr val="accent2"/>
                </a:solidFill>
              </a:rPr>
              <a:t>Healthy Snack Idea:</a:t>
            </a:r>
          </a:p>
        </p:txBody>
      </p:sp>
      <p:pic>
        <p:nvPicPr>
          <p:cNvPr id="1028" name="Picture 4" descr="banana spiders - a healthy creepy snack for kids.">
            <a:extLst>
              <a:ext uri="{FF2B5EF4-FFF2-40B4-BE49-F238E27FC236}">
                <a16:creationId xmlns:a16="http://schemas.microsoft.com/office/drawing/2014/main" id="{FCDF767B-AA5E-4337-9FDC-F22E22804326}"/>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1744" r="-1" b="-1"/>
          <a:stretch/>
        </p:blipFill>
        <p:spPr bwMode="auto">
          <a:xfrm>
            <a:off x="5194607" y="803751"/>
            <a:ext cx="6391533" cy="5250498"/>
          </a:xfrm>
          <a:prstGeom prst="rect">
            <a:avLst/>
          </a:prstGeom>
          <a:noFill/>
          <a:extLst>
            <a:ext uri="{909E8E84-426E-40DD-AFC4-6F175D3DCCD1}">
              <a14:hiddenFill xmlns:a14="http://schemas.microsoft.com/office/drawing/2010/main">
                <a:solidFill>
                  <a:srgbClr val="FFFFFF"/>
                </a:solidFill>
              </a14:hiddenFill>
            </a:ext>
          </a:extLst>
        </p:spPr>
      </p:pic>
      <p:sp>
        <p:nvSpPr>
          <p:cNvPr id="92" name="Rectangle 91">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4" name="Oval 93">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6" name="Oval 95">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 name="Text Placeholder 3">
            <a:extLst>
              <a:ext uri="{FF2B5EF4-FFF2-40B4-BE49-F238E27FC236}">
                <a16:creationId xmlns:a16="http://schemas.microsoft.com/office/drawing/2014/main" id="{CB397AB8-F262-4954-BDC1-1435BD48C2F1}"/>
              </a:ext>
            </a:extLst>
          </p:cNvPr>
          <p:cNvSpPr>
            <a:spLocks noGrp="1"/>
          </p:cNvSpPr>
          <p:nvPr>
            <p:ph type="body" sz="half" idx="2"/>
          </p:nvPr>
        </p:nvSpPr>
        <p:spPr>
          <a:xfrm>
            <a:off x="747056" y="2127250"/>
            <a:ext cx="3422331" cy="3898900"/>
          </a:xfrm>
        </p:spPr>
        <p:txBody>
          <a:bodyPr vert="horz" lIns="91440" tIns="45720" rIns="91440" bIns="45720" rtlCol="0">
            <a:normAutofit/>
          </a:bodyPr>
          <a:lstStyle/>
          <a:p>
            <a:r>
              <a:rPr lang="en-US" sz="2400" u="sng" dirty="0">
                <a:solidFill>
                  <a:schemeClr val="tx1"/>
                </a:solidFill>
              </a:rPr>
              <a:t>Ingredients:</a:t>
            </a:r>
          </a:p>
          <a:p>
            <a:endParaRPr lang="en-US" dirty="0">
              <a:solidFill>
                <a:schemeClr val="tx1"/>
              </a:solidFill>
            </a:endParaRPr>
          </a:p>
          <a:p>
            <a:r>
              <a:rPr lang="en-US" sz="1600" b="1" dirty="0">
                <a:solidFill>
                  <a:schemeClr val="tx1"/>
                </a:solidFill>
              </a:rPr>
              <a:t>-Banana, sliced 1-2 inches thick</a:t>
            </a:r>
          </a:p>
          <a:p>
            <a:r>
              <a:rPr lang="en-US" sz="1600" b="1" dirty="0">
                <a:solidFill>
                  <a:schemeClr val="tx1"/>
                </a:solidFill>
              </a:rPr>
              <a:t>-Pretzels for legs</a:t>
            </a:r>
          </a:p>
          <a:p>
            <a:r>
              <a:rPr lang="en-US" sz="1600" b="1" dirty="0">
                <a:solidFill>
                  <a:schemeClr val="tx1"/>
                </a:solidFill>
              </a:rPr>
              <a:t>-Raisins for eyes/nose</a:t>
            </a:r>
          </a:p>
          <a:p>
            <a:r>
              <a:rPr lang="en-US" sz="1600" b="1" dirty="0">
                <a:solidFill>
                  <a:schemeClr val="tx1"/>
                </a:solidFill>
              </a:rPr>
              <a:t>-Dip – we used flax seed, but you can use cinnamon, ground nuts, coco powder, sprinkles or even eat it plain.</a:t>
            </a:r>
          </a:p>
          <a:p>
            <a:pPr>
              <a:buFont typeface="Wingdings 3" charset="2"/>
              <a:buChar char=""/>
            </a:pPr>
            <a:endParaRPr lang="en-US" dirty="0">
              <a:solidFill>
                <a:schemeClr val="tx1"/>
              </a:solidFill>
            </a:endParaRPr>
          </a:p>
        </p:txBody>
      </p:sp>
      <p:sp>
        <p:nvSpPr>
          <p:cNvPr id="98"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256257246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232DC-7B34-4B22-87AA-9F2D63CEEDAE}"/>
              </a:ext>
            </a:extLst>
          </p:cNvPr>
          <p:cNvSpPr>
            <a:spLocks noGrp="1"/>
          </p:cNvSpPr>
          <p:nvPr>
            <p:ph type="title"/>
          </p:nvPr>
        </p:nvSpPr>
        <p:spPr/>
        <p:txBody>
          <a:bodyPr/>
          <a:lstStyle/>
          <a:p>
            <a:pPr algn="ctr"/>
            <a:r>
              <a:rPr lang="en-US" dirty="0"/>
              <a:t>Upcoming Community Events</a:t>
            </a:r>
          </a:p>
        </p:txBody>
      </p:sp>
      <p:sp>
        <p:nvSpPr>
          <p:cNvPr id="3" name="Content Placeholder 2">
            <a:extLst>
              <a:ext uri="{FF2B5EF4-FFF2-40B4-BE49-F238E27FC236}">
                <a16:creationId xmlns:a16="http://schemas.microsoft.com/office/drawing/2014/main" id="{FABCC0C7-C1C6-440F-9057-29458AA1CCC5}"/>
              </a:ext>
            </a:extLst>
          </p:cNvPr>
          <p:cNvSpPr>
            <a:spLocks noGrp="1"/>
          </p:cNvSpPr>
          <p:nvPr>
            <p:ph idx="1"/>
          </p:nvPr>
        </p:nvSpPr>
        <p:spPr/>
        <p:txBody>
          <a:bodyPr>
            <a:normAutofit/>
          </a:bodyPr>
          <a:lstStyle/>
          <a:p>
            <a:r>
              <a:rPr lang="en-US" sz="3200" b="1" dirty="0">
                <a:solidFill>
                  <a:schemeClr val="tx1"/>
                </a:solidFill>
              </a:rPr>
              <a:t>Next Virtual Socialization: </a:t>
            </a:r>
            <a:r>
              <a:rPr lang="en-US" sz="2800" b="1" dirty="0">
                <a:solidFill>
                  <a:schemeClr val="accent1"/>
                </a:solidFill>
                <a:highlight>
                  <a:srgbClr val="FFFF00"/>
                </a:highlight>
              </a:rPr>
              <a:t>Enter Date here</a:t>
            </a:r>
          </a:p>
          <a:p>
            <a:pPr marL="0" indent="0">
              <a:buNone/>
            </a:pPr>
            <a:endParaRPr lang="en-US" sz="3200" b="1" dirty="0">
              <a:solidFill>
                <a:schemeClr val="accent1"/>
              </a:solidFill>
              <a:highlight>
                <a:srgbClr val="FFFF00"/>
              </a:highlight>
            </a:endParaRPr>
          </a:p>
          <a:p>
            <a:r>
              <a:rPr lang="en-US" sz="3200" b="1" dirty="0">
                <a:solidFill>
                  <a:schemeClr val="tx1"/>
                </a:solidFill>
              </a:rPr>
              <a:t>Community Events: </a:t>
            </a:r>
            <a:r>
              <a:rPr lang="en-US" sz="2800" b="1" dirty="0">
                <a:solidFill>
                  <a:schemeClr val="accent2"/>
                </a:solidFill>
                <a:highlight>
                  <a:srgbClr val="FFFF00"/>
                </a:highlight>
              </a:rPr>
              <a:t>Enter local community events here</a:t>
            </a:r>
            <a:endParaRPr lang="en-US" sz="3200" b="1" dirty="0">
              <a:solidFill>
                <a:schemeClr val="accent2"/>
              </a:solidFill>
              <a:highlight>
                <a:srgbClr val="FFFF00"/>
              </a:highlight>
            </a:endParaRPr>
          </a:p>
        </p:txBody>
      </p:sp>
    </p:spTree>
    <p:extLst>
      <p:ext uri="{BB962C8B-B14F-4D97-AF65-F5344CB8AC3E}">
        <p14:creationId xmlns:p14="http://schemas.microsoft.com/office/powerpoint/2010/main" val="353270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1F12D-0E02-42B3-8D78-08C26ADDCB2F}"/>
              </a:ext>
            </a:extLst>
          </p:cNvPr>
          <p:cNvSpPr>
            <a:spLocks noGrp="1"/>
          </p:cNvSpPr>
          <p:nvPr>
            <p:ph type="title"/>
          </p:nvPr>
        </p:nvSpPr>
        <p:spPr/>
        <p:txBody>
          <a:bodyPr/>
          <a:lstStyle/>
          <a:p>
            <a:r>
              <a:rPr lang="en-US" dirty="0"/>
              <a:t>Closing</a:t>
            </a:r>
          </a:p>
        </p:txBody>
      </p:sp>
      <p:sp>
        <p:nvSpPr>
          <p:cNvPr id="3" name="Content Placeholder 2">
            <a:extLst>
              <a:ext uri="{FF2B5EF4-FFF2-40B4-BE49-F238E27FC236}">
                <a16:creationId xmlns:a16="http://schemas.microsoft.com/office/drawing/2014/main" id="{31BA9D7C-4AC0-4E97-A583-49E210D36F3A}"/>
              </a:ext>
            </a:extLst>
          </p:cNvPr>
          <p:cNvSpPr>
            <a:spLocks noGrp="1"/>
          </p:cNvSpPr>
          <p:nvPr>
            <p:ph idx="1"/>
          </p:nvPr>
        </p:nvSpPr>
        <p:spPr/>
        <p:txBody>
          <a:bodyPr>
            <a:normAutofit fontScale="92500" lnSpcReduction="20000"/>
          </a:bodyPr>
          <a:lstStyle/>
          <a:p>
            <a:pPr marL="0" indent="0" algn="ctr">
              <a:buNone/>
            </a:pPr>
            <a:r>
              <a:rPr lang="en-US" sz="2400" b="1" dirty="0"/>
              <a:t>Today we sang our Hello song, played chips in the can, and sang the Itsy- Bitsy Spider. </a:t>
            </a:r>
          </a:p>
          <a:p>
            <a:endParaRPr lang="en-US" dirty="0"/>
          </a:p>
          <a:p>
            <a:r>
              <a:rPr lang="en-US" dirty="0"/>
              <a:t>What was your favorite part of today?</a:t>
            </a:r>
          </a:p>
          <a:p>
            <a:r>
              <a:rPr lang="en-US" dirty="0"/>
              <a:t>How you can you continue the PAT activity at home?</a:t>
            </a:r>
          </a:p>
          <a:p>
            <a:endParaRPr lang="en-US" dirty="0"/>
          </a:p>
          <a:p>
            <a:endParaRPr lang="en-US" dirty="0"/>
          </a:p>
          <a:p>
            <a:r>
              <a:rPr lang="en-US" dirty="0"/>
              <a:t>I am available for the next hour if anyone wants to touch base and talk about our socialization or if there are any resources needed!</a:t>
            </a:r>
          </a:p>
          <a:p>
            <a:r>
              <a:rPr lang="en-US" dirty="0"/>
              <a:t>Socialization Specialist Work Phone Number: </a:t>
            </a:r>
          </a:p>
        </p:txBody>
      </p:sp>
    </p:spTree>
    <p:extLst>
      <p:ext uri="{BB962C8B-B14F-4D97-AF65-F5344CB8AC3E}">
        <p14:creationId xmlns:p14="http://schemas.microsoft.com/office/powerpoint/2010/main" val="1868289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B199E-635D-4B0E-9047-3E3DAADCEA21}"/>
              </a:ext>
            </a:extLst>
          </p:cNvPr>
          <p:cNvSpPr>
            <a:spLocks noGrp="1"/>
          </p:cNvSpPr>
          <p:nvPr>
            <p:ph type="title"/>
          </p:nvPr>
        </p:nvSpPr>
        <p:spPr/>
        <p:txBody>
          <a:bodyPr>
            <a:normAutofit fontScale="90000"/>
          </a:bodyPr>
          <a:lstStyle/>
          <a:p>
            <a:r>
              <a:rPr lang="en-US" dirty="0"/>
              <a:t>Socialization Specialist name here</a:t>
            </a:r>
          </a:p>
        </p:txBody>
      </p:sp>
      <p:sp>
        <p:nvSpPr>
          <p:cNvPr id="3" name="Picture Placeholder 2">
            <a:extLst>
              <a:ext uri="{FF2B5EF4-FFF2-40B4-BE49-F238E27FC236}">
                <a16:creationId xmlns:a16="http://schemas.microsoft.com/office/drawing/2014/main" id="{2B8987FF-6585-4C54-B72C-753BB3ED48B5}"/>
              </a:ext>
            </a:extLst>
          </p:cNvPr>
          <p:cNvSpPr>
            <a:spLocks noGrp="1"/>
          </p:cNvSpPr>
          <p:nvPr>
            <p:ph type="pic" idx="1"/>
          </p:nvPr>
        </p:nvSpPr>
        <p:spPr/>
      </p:sp>
      <p:sp>
        <p:nvSpPr>
          <p:cNvPr id="4" name="Text Placeholder 3">
            <a:extLst>
              <a:ext uri="{FF2B5EF4-FFF2-40B4-BE49-F238E27FC236}">
                <a16:creationId xmlns:a16="http://schemas.microsoft.com/office/drawing/2014/main" id="{F654EC5E-9834-4E54-85DA-1D746A35588F}"/>
              </a:ext>
            </a:extLst>
          </p:cNvPr>
          <p:cNvSpPr>
            <a:spLocks noGrp="1"/>
          </p:cNvSpPr>
          <p:nvPr>
            <p:ph type="body" sz="half" idx="2"/>
          </p:nvPr>
        </p:nvSpPr>
        <p:spPr/>
        <p:txBody>
          <a:bodyPr/>
          <a:lstStyle/>
          <a:p>
            <a:r>
              <a:rPr lang="en-US" dirty="0"/>
              <a:t>This can be a brief introduction with picture to the right. </a:t>
            </a:r>
          </a:p>
        </p:txBody>
      </p:sp>
    </p:spTree>
    <p:extLst>
      <p:ext uri="{BB962C8B-B14F-4D97-AF65-F5344CB8AC3E}">
        <p14:creationId xmlns:p14="http://schemas.microsoft.com/office/powerpoint/2010/main" val="148286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3F6D9-76CF-43DC-AC41-FD7D33F17293}"/>
              </a:ext>
            </a:extLst>
          </p:cNvPr>
          <p:cNvSpPr>
            <a:spLocks noGrp="1"/>
          </p:cNvSpPr>
          <p:nvPr>
            <p:ph type="title"/>
          </p:nvPr>
        </p:nvSpPr>
        <p:spPr/>
        <p:txBody>
          <a:bodyPr>
            <a:normAutofit fontScale="90000"/>
          </a:bodyPr>
          <a:lstStyle/>
          <a:p>
            <a:r>
              <a:rPr lang="en-US" dirty="0"/>
              <a:t>CFS attending socialization here	</a:t>
            </a:r>
          </a:p>
        </p:txBody>
      </p:sp>
      <p:sp>
        <p:nvSpPr>
          <p:cNvPr id="3" name="Picture Placeholder 2">
            <a:extLst>
              <a:ext uri="{FF2B5EF4-FFF2-40B4-BE49-F238E27FC236}">
                <a16:creationId xmlns:a16="http://schemas.microsoft.com/office/drawing/2014/main" id="{7FB768CD-EE79-49D5-A316-4910DFA3CC63}"/>
              </a:ext>
            </a:extLst>
          </p:cNvPr>
          <p:cNvSpPr>
            <a:spLocks noGrp="1"/>
          </p:cNvSpPr>
          <p:nvPr>
            <p:ph type="pic" idx="1"/>
          </p:nvPr>
        </p:nvSpPr>
        <p:spPr/>
      </p:sp>
      <p:sp>
        <p:nvSpPr>
          <p:cNvPr id="4" name="Text Placeholder 3">
            <a:extLst>
              <a:ext uri="{FF2B5EF4-FFF2-40B4-BE49-F238E27FC236}">
                <a16:creationId xmlns:a16="http://schemas.microsoft.com/office/drawing/2014/main" id="{A7513273-B33E-48DC-B14F-96D3BE5FD495}"/>
              </a:ext>
            </a:extLst>
          </p:cNvPr>
          <p:cNvSpPr>
            <a:spLocks noGrp="1"/>
          </p:cNvSpPr>
          <p:nvPr>
            <p:ph type="body" sz="half" idx="2"/>
          </p:nvPr>
        </p:nvSpPr>
        <p:spPr/>
        <p:txBody>
          <a:bodyPr/>
          <a:lstStyle/>
          <a:p>
            <a:r>
              <a:rPr lang="en-US" dirty="0"/>
              <a:t>This can be a brief introduction about the CFS with a picture (optional)</a:t>
            </a:r>
          </a:p>
        </p:txBody>
      </p:sp>
    </p:spTree>
    <p:extLst>
      <p:ext uri="{BB962C8B-B14F-4D97-AF65-F5344CB8AC3E}">
        <p14:creationId xmlns:p14="http://schemas.microsoft.com/office/powerpoint/2010/main" val="735607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9" name="Rectangle 18">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25" name="Group 24">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26" name="Rectangle 25">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3B037A1D-9371-47C9-BB35-72143C1A5C0F}"/>
              </a:ext>
            </a:extLst>
          </p:cNvPr>
          <p:cNvSpPr>
            <a:spLocks noGrp="1"/>
          </p:cNvSpPr>
          <p:nvPr>
            <p:ph type="title"/>
          </p:nvPr>
        </p:nvSpPr>
        <p:spPr>
          <a:xfrm>
            <a:off x="1000372" y="1209957"/>
            <a:ext cx="3034580" cy="4438087"/>
          </a:xfrm>
        </p:spPr>
        <p:txBody>
          <a:bodyPr vert="horz" lIns="91440" tIns="45720" rIns="91440" bIns="45720" rtlCol="0" anchor="ctr">
            <a:normAutofit/>
          </a:bodyPr>
          <a:lstStyle/>
          <a:p>
            <a:pPr algn="r">
              <a:lnSpc>
                <a:spcPct val="90000"/>
              </a:lnSpc>
            </a:pPr>
            <a:r>
              <a:rPr lang="en-US" sz="2700" dirty="0">
                <a:solidFill>
                  <a:schemeClr val="tx1"/>
                </a:solidFill>
              </a:rPr>
              <a:t>The Remind App</a:t>
            </a:r>
          </a:p>
        </p:txBody>
      </p:sp>
      <p:cxnSp>
        <p:nvCxnSpPr>
          <p:cNvPr id="29" name="Straight Connector 28">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30249EDC-6676-49E2-99E6-F8829D00C901}"/>
              </a:ext>
            </a:extLst>
          </p:cNvPr>
          <p:cNvSpPr>
            <a:spLocks noGrp="1"/>
          </p:cNvSpPr>
          <p:nvPr>
            <p:ph type="body" idx="1"/>
          </p:nvPr>
        </p:nvSpPr>
        <p:spPr>
          <a:xfrm>
            <a:off x="4678424" y="1059025"/>
            <a:ext cx="5302189" cy="4739950"/>
          </a:xfrm>
        </p:spPr>
        <p:txBody>
          <a:bodyPr vert="horz" lIns="91440" tIns="45720" rIns="91440" bIns="45720" rtlCol="0" anchor="ctr">
            <a:normAutofit/>
          </a:bodyPr>
          <a:lstStyle/>
          <a:p>
            <a:pPr>
              <a:buFont typeface="Wingdings 3" charset="2"/>
              <a:buChar char=""/>
            </a:pPr>
            <a:r>
              <a:rPr lang="en-US" dirty="0">
                <a:solidFill>
                  <a:schemeClr val="tx1"/>
                </a:solidFill>
              </a:rPr>
              <a:t>Detailed lesson plan</a:t>
            </a:r>
          </a:p>
          <a:p>
            <a:pPr>
              <a:buFont typeface="Wingdings 3" charset="2"/>
              <a:buChar char=""/>
            </a:pPr>
            <a:r>
              <a:rPr lang="en-US" dirty="0">
                <a:solidFill>
                  <a:schemeClr val="tx1"/>
                </a:solidFill>
              </a:rPr>
              <a:t>Handouts</a:t>
            </a:r>
          </a:p>
          <a:p>
            <a:pPr>
              <a:buFont typeface="Wingdings 3" charset="2"/>
              <a:buChar char=""/>
            </a:pPr>
            <a:r>
              <a:rPr lang="en-US" dirty="0">
                <a:solidFill>
                  <a:schemeClr val="tx1"/>
                </a:solidFill>
              </a:rPr>
              <a:t>Resources</a:t>
            </a:r>
          </a:p>
          <a:p>
            <a:pPr>
              <a:buFont typeface="Wingdings 3" charset="2"/>
              <a:buChar char=""/>
            </a:pPr>
            <a:r>
              <a:rPr lang="en-US" dirty="0">
                <a:solidFill>
                  <a:schemeClr val="tx1"/>
                </a:solidFill>
              </a:rPr>
              <a:t>Most recent Policy Council notes  </a:t>
            </a:r>
          </a:p>
          <a:p>
            <a:pPr>
              <a:buFont typeface="Wingdings 3" charset="2"/>
              <a:buChar char=""/>
            </a:pPr>
            <a:r>
              <a:rPr lang="en-US" dirty="0">
                <a:solidFill>
                  <a:schemeClr val="tx1"/>
                </a:solidFill>
              </a:rPr>
              <a:t>Most recent recall notifications.</a:t>
            </a:r>
          </a:p>
        </p:txBody>
      </p:sp>
    </p:spTree>
    <p:extLst>
      <p:ext uri="{BB962C8B-B14F-4D97-AF65-F5344CB8AC3E}">
        <p14:creationId xmlns:p14="http://schemas.microsoft.com/office/powerpoint/2010/main" val="2210094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229DE712-F7DC-4FEE-B4E1-4FE6CFAD492F}"/>
              </a:ext>
            </a:extLst>
          </p:cNvPr>
          <p:cNvSpPr>
            <a:spLocks noGrp="1"/>
          </p:cNvSpPr>
          <p:nvPr>
            <p:ph type="title"/>
          </p:nvPr>
        </p:nvSpPr>
        <p:spPr>
          <a:xfrm>
            <a:off x="570579" y="1012127"/>
            <a:ext cx="3942822" cy="4833745"/>
          </a:xfrm>
        </p:spPr>
        <p:txBody>
          <a:bodyPr>
            <a:normAutofit/>
          </a:bodyPr>
          <a:lstStyle/>
          <a:p>
            <a:pPr algn="ctr"/>
            <a:r>
              <a:rPr lang="en-US" dirty="0">
                <a:solidFill>
                  <a:srgbClr val="EBEBEB"/>
                </a:solidFill>
              </a:rPr>
              <a:t>Today we will. . .</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AAD6DE86-548F-4C78-9287-211D65FA9D03}"/>
              </a:ext>
            </a:extLst>
          </p:cNvPr>
          <p:cNvGraphicFramePr>
            <a:graphicFrameLocks noGrp="1"/>
          </p:cNvGraphicFramePr>
          <p:nvPr>
            <p:ph idx="1"/>
            <p:extLst>
              <p:ext uri="{D42A27DB-BD31-4B8C-83A1-F6EECF244321}">
                <p14:modId xmlns:p14="http://schemas.microsoft.com/office/powerpoint/2010/main" val="2759885283"/>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6774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FEF92-063A-47CA-9012-AAD3D4ABBFB0}"/>
              </a:ext>
            </a:extLst>
          </p:cNvPr>
          <p:cNvSpPr>
            <a:spLocks noGrp="1"/>
          </p:cNvSpPr>
          <p:nvPr>
            <p:ph type="ctrTitle"/>
          </p:nvPr>
        </p:nvSpPr>
        <p:spPr/>
        <p:txBody>
          <a:bodyPr/>
          <a:lstStyle/>
          <a:p>
            <a:r>
              <a:rPr lang="en-US" dirty="0"/>
              <a:t>Please put your  name and your child’s name in the chat box.</a:t>
            </a:r>
          </a:p>
        </p:txBody>
      </p:sp>
      <p:sp>
        <p:nvSpPr>
          <p:cNvPr id="3" name="Subtitle 2">
            <a:extLst>
              <a:ext uri="{FF2B5EF4-FFF2-40B4-BE49-F238E27FC236}">
                <a16:creationId xmlns:a16="http://schemas.microsoft.com/office/drawing/2014/main" id="{FCA297AE-58F4-41E8-8AF0-617FE7CD2AC0}"/>
              </a:ext>
            </a:extLst>
          </p:cNvPr>
          <p:cNvSpPr>
            <a:spLocks noGrp="1"/>
          </p:cNvSpPr>
          <p:nvPr>
            <p:ph type="subTitle" idx="1"/>
          </p:nvPr>
        </p:nvSpPr>
        <p:spPr/>
        <p:txBody>
          <a:bodyPr/>
          <a:lstStyle/>
          <a:p>
            <a:r>
              <a:rPr lang="en-US" dirty="0"/>
              <a:t>We will count this for attendance.</a:t>
            </a:r>
          </a:p>
        </p:txBody>
      </p:sp>
    </p:spTree>
    <p:extLst>
      <p:ext uri="{BB962C8B-B14F-4D97-AF65-F5344CB8AC3E}">
        <p14:creationId xmlns:p14="http://schemas.microsoft.com/office/powerpoint/2010/main" val="3524571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319AE5D-1A4F-404A-8F3F-B154C3A7E98A}"/>
              </a:ext>
            </a:extLst>
          </p:cNvPr>
          <p:cNvSpPr>
            <a:spLocks noGrp="1"/>
          </p:cNvSpPr>
          <p:nvPr>
            <p:ph type="title"/>
          </p:nvPr>
        </p:nvSpPr>
        <p:spPr>
          <a:xfrm>
            <a:off x="8101241" y="1241266"/>
            <a:ext cx="3441830" cy="3153753"/>
          </a:xfrm>
        </p:spPr>
        <p:txBody>
          <a:bodyPr vert="horz" lIns="91440" tIns="45720" rIns="91440" bIns="45720" rtlCol="0" anchor="b">
            <a:normAutofit/>
          </a:bodyPr>
          <a:lstStyle/>
          <a:p>
            <a:r>
              <a:rPr lang="en-US" sz="5400" b="0" i="0" kern="1200" dirty="0">
                <a:solidFill>
                  <a:srgbClr val="EBEBEB"/>
                </a:solidFill>
                <a:latin typeface="+mj-lt"/>
                <a:ea typeface="+mj-ea"/>
                <a:cs typeface="+mj-cs"/>
              </a:rPr>
              <a:t>		Hello!</a:t>
            </a:r>
            <a:br>
              <a:rPr lang="en-US" sz="5400" b="0" i="0" kern="1200" dirty="0">
                <a:solidFill>
                  <a:srgbClr val="EBEBEB"/>
                </a:solidFill>
                <a:latin typeface="+mj-lt"/>
                <a:ea typeface="+mj-ea"/>
                <a:cs typeface="+mj-cs"/>
              </a:rPr>
            </a:br>
            <a:r>
              <a:rPr lang="en-US" sz="5400" dirty="0">
                <a:solidFill>
                  <a:srgbClr val="EBEBEB"/>
                </a:solidFill>
              </a:rPr>
              <a:t>		Hello!</a:t>
            </a:r>
            <a:endParaRPr lang="en-US" sz="5400" b="0" i="0" kern="1200" dirty="0">
              <a:solidFill>
                <a:srgbClr val="EBEBEB"/>
              </a:solidFill>
              <a:latin typeface="+mj-lt"/>
              <a:ea typeface="+mj-ea"/>
              <a:cs typeface="+mj-cs"/>
            </a:endParaRPr>
          </a:p>
        </p:txBody>
      </p:sp>
      <p:grpSp>
        <p:nvGrpSpPr>
          <p:cNvPr id="15" name="Group 14">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6" name="Rectangle 15">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4" name="Online Media 3" title="Hello Hello! | featuring The Super Simple Puppets">
            <a:hlinkClick r:id="" action="ppaction://media"/>
            <a:extLst>
              <a:ext uri="{FF2B5EF4-FFF2-40B4-BE49-F238E27FC236}">
                <a16:creationId xmlns:a16="http://schemas.microsoft.com/office/drawing/2014/main" id="{E4F082B9-7B5A-44B1-A7CD-580CD50BF224}"/>
              </a:ext>
            </a:extLst>
          </p:cNvPr>
          <p:cNvPicPr>
            <a:picLocks noRot="1" noChangeAspect="1"/>
          </p:cNvPicPr>
          <p:nvPr>
            <a:videoFile r:link="rId1"/>
          </p:nvPr>
        </p:nvPicPr>
        <p:blipFill>
          <a:blip r:embed="rId4"/>
          <a:stretch>
            <a:fillRect/>
          </a:stretch>
        </p:blipFill>
        <p:spPr>
          <a:xfrm>
            <a:off x="1109763" y="1616856"/>
            <a:ext cx="6443180" cy="3624288"/>
          </a:xfrm>
          <a:prstGeom prst="rect">
            <a:avLst/>
          </a:prstGeom>
        </p:spPr>
      </p:pic>
    </p:spTree>
    <p:extLst>
      <p:ext uri="{BB962C8B-B14F-4D97-AF65-F5344CB8AC3E}">
        <p14:creationId xmlns:p14="http://schemas.microsoft.com/office/powerpoint/2010/main" val="19856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F5454-E724-41DC-82C8-E86BF947DF18}"/>
              </a:ext>
            </a:extLst>
          </p:cNvPr>
          <p:cNvSpPr>
            <a:spLocks noGrp="1"/>
          </p:cNvSpPr>
          <p:nvPr>
            <p:ph type="title"/>
          </p:nvPr>
        </p:nvSpPr>
        <p:spPr/>
        <p:txBody>
          <a:bodyPr/>
          <a:lstStyle/>
          <a:p>
            <a:r>
              <a:rPr lang="en-US" dirty="0"/>
              <a:t>Café Question:</a:t>
            </a:r>
            <a:br>
              <a:rPr lang="en-US" dirty="0"/>
            </a:br>
            <a:endParaRPr lang="en-US" dirty="0"/>
          </a:p>
        </p:txBody>
      </p:sp>
      <p:sp>
        <p:nvSpPr>
          <p:cNvPr id="3" name="Text Placeholder 2">
            <a:extLst>
              <a:ext uri="{FF2B5EF4-FFF2-40B4-BE49-F238E27FC236}">
                <a16:creationId xmlns:a16="http://schemas.microsoft.com/office/drawing/2014/main" id="{414925A9-522F-4E7C-A091-07E9E46E3849}"/>
              </a:ext>
            </a:extLst>
          </p:cNvPr>
          <p:cNvSpPr>
            <a:spLocks noGrp="1"/>
          </p:cNvSpPr>
          <p:nvPr>
            <p:ph type="body" idx="1"/>
          </p:nvPr>
        </p:nvSpPr>
        <p:spPr/>
        <p:txBody>
          <a:bodyPr>
            <a:normAutofit lnSpcReduction="10000"/>
          </a:bodyPr>
          <a:lstStyle/>
          <a:p>
            <a:r>
              <a:rPr lang="en-US" dirty="0"/>
              <a:t>Type an inclusion question here for the participants to answer.</a:t>
            </a:r>
          </a:p>
          <a:p>
            <a:endParaRPr lang="en-US" dirty="0"/>
          </a:p>
          <a:p>
            <a:r>
              <a:rPr lang="en-US" dirty="0"/>
              <a:t>Share your name and your child’s name with the group. </a:t>
            </a:r>
          </a:p>
        </p:txBody>
      </p:sp>
    </p:spTree>
    <p:extLst>
      <p:ext uri="{BB962C8B-B14F-4D97-AF65-F5344CB8AC3E}">
        <p14:creationId xmlns:p14="http://schemas.microsoft.com/office/powerpoint/2010/main" val="2050473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B5023-71F9-4DF7-B216-0143EC8E3300}"/>
              </a:ext>
            </a:extLst>
          </p:cNvPr>
          <p:cNvSpPr>
            <a:spLocks noGrp="1"/>
          </p:cNvSpPr>
          <p:nvPr>
            <p:ph type="title"/>
          </p:nvPr>
        </p:nvSpPr>
        <p:spPr/>
        <p:txBody>
          <a:bodyPr/>
          <a:lstStyle/>
          <a:p>
            <a:pPr algn="ctr"/>
            <a:r>
              <a:rPr lang="en-US" dirty="0"/>
              <a:t>Parents as Teachers (PAT) Activity </a:t>
            </a:r>
            <a:br>
              <a:rPr lang="en-US" dirty="0"/>
            </a:br>
            <a:r>
              <a:rPr lang="en-US" sz="3200" b="1" dirty="0">
                <a:solidFill>
                  <a:srgbClr val="FF0000"/>
                </a:solidFill>
              </a:rPr>
              <a:t>(Example)</a:t>
            </a:r>
            <a:endParaRPr lang="en-US" b="1" dirty="0">
              <a:solidFill>
                <a:srgbClr val="FF0000"/>
              </a:solidFill>
            </a:endParaRPr>
          </a:p>
        </p:txBody>
      </p:sp>
      <p:sp>
        <p:nvSpPr>
          <p:cNvPr id="3" name="Text Placeholder 2">
            <a:extLst>
              <a:ext uri="{FF2B5EF4-FFF2-40B4-BE49-F238E27FC236}">
                <a16:creationId xmlns:a16="http://schemas.microsoft.com/office/drawing/2014/main" id="{F4356968-0676-4EA3-A52B-23C80545BB02}"/>
              </a:ext>
            </a:extLst>
          </p:cNvPr>
          <p:cNvSpPr>
            <a:spLocks noGrp="1"/>
          </p:cNvSpPr>
          <p:nvPr>
            <p:ph type="body" sz="half" idx="2"/>
          </p:nvPr>
        </p:nvSpPr>
        <p:spPr>
          <a:xfrm>
            <a:off x="500063" y="3318083"/>
            <a:ext cx="8334374" cy="2857500"/>
          </a:xfrm>
        </p:spPr>
        <p:txBody>
          <a:bodyPr>
            <a:normAutofit/>
          </a:bodyPr>
          <a:lstStyle/>
          <a:p>
            <a:r>
              <a:rPr lang="en-US" sz="3200" b="1" dirty="0"/>
              <a:t>Activity: </a:t>
            </a:r>
            <a:r>
              <a:rPr lang="en-US" sz="2400" dirty="0"/>
              <a:t>Chips in a Can: </a:t>
            </a:r>
            <a:r>
              <a:rPr lang="en-US" dirty="0"/>
              <a:t>Problem Solving &amp; Practicing Eye-hand Coordination.</a:t>
            </a:r>
            <a:r>
              <a:rPr lang="en-US" sz="2400" dirty="0"/>
              <a:t> </a:t>
            </a:r>
            <a:r>
              <a:rPr lang="en-US" sz="1600" dirty="0"/>
              <a:t>(p. 882-883)</a:t>
            </a:r>
          </a:p>
          <a:p>
            <a:r>
              <a:rPr lang="en-US" sz="3200" b="1" dirty="0"/>
              <a:t>Supplies: </a:t>
            </a:r>
            <a:r>
              <a:rPr lang="en-US" b="1" dirty="0"/>
              <a:t>- </a:t>
            </a:r>
            <a:r>
              <a:rPr lang="en-US" dirty="0"/>
              <a:t>Container/box with an opening. 				       				        </a:t>
            </a:r>
            <a:r>
              <a:rPr lang="en-US" b="1" dirty="0"/>
              <a:t>-</a:t>
            </a:r>
            <a:r>
              <a:rPr lang="en-US" dirty="0"/>
              <a:t> 2-3 toys that fit into the container &amp; 								 </a:t>
            </a:r>
            <a:r>
              <a:rPr lang="en-US" b="1" dirty="0"/>
              <a:t>-</a:t>
            </a:r>
            <a:r>
              <a:rPr lang="en-US" dirty="0"/>
              <a:t>1- 2 toys that are a little too big to fit into the 							        container.  </a:t>
            </a:r>
          </a:p>
        </p:txBody>
      </p:sp>
      <p:pic>
        <p:nvPicPr>
          <p:cNvPr id="5" name="Picture 4" descr="A picture containing child, boy, outdoor, person&#10;&#10;Description automatically generated">
            <a:extLst>
              <a:ext uri="{FF2B5EF4-FFF2-40B4-BE49-F238E27FC236}">
                <a16:creationId xmlns:a16="http://schemas.microsoft.com/office/drawing/2014/main" id="{3B4321EA-7691-4B7D-B9AE-386760255C98}"/>
              </a:ext>
            </a:extLst>
          </p:cNvPr>
          <p:cNvPicPr>
            <a:picLocks noChangeAspect="1"/>
          </p:cNvPicPr>
          <p:nvPr/>
        </p:nvPicPr>
        <p:blipFill>
          <a:blip r:embed="rId3"/>
          <a:stretch>
            <a:fillRect/>
          </a:stretch>
        </p:blipFill>
        <p:spPr>
          <a:xfrm>
            <a:off x="8834437" y="3718133"/>
            <a:ext cx="2857500" cy="2857500"/>
          </a:xfrm>
          <a:prstGeom prst="rect">
            <a:avLst/>
          </a:prstGeom>
        </p:spPr>
      </p:pic>
    </p:spTree>
    <p:extLst>
      <p:ext uri="{BB962C8B-B14F-4D97-AF65-F5344CB8AC3E}">
        <p14:creationId xmlns:p14="http://schemas.microsoft.com/office/powerpoint/2010/main" val="15012181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TotalTime>
  <Words>886</Words>
  <Application>Microsoft Office PowerPoint</Application>
  <PresentationFormat>Widescreen</PresentationFormat>
  <Paragraphs>84</Paragraphs>
  <Slides>17</Slides>
  <Notes>3</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Gothic</vt:lpstr>
      <vt:lpstr>Wingdings 3</vt:lpstr>
      <vt:lpstr>Ion Boardroom</vt:lpstr>
      <vt:lpstr>EHS Socialization</vt:lpstr>
      <vt:lpstr>Socialization Specialist name here</vt:lpstr>
      <vt:lpstr>CFS attending socialization here </vt:lpstr>
      <vt:lpstr>The Remind App</vt:lpstr>
      <vt:lpstr>Today we will. . .</vt:lpstr>
      <vt:lpstr>Please put your  name and your child’s name in the chat box.</vt:lpstr>
      <vt:lpstr>  Hello!   Hello!</vt:lpstr>
      <vt:lpstr>Café Question: </vt:lpstr>
      <vt:lpstr>Parents as Teachers (PAT) Activity  (Example)</vt:lpstr>
      <vt:lpstr>Chips in a Can:</vt:lpstr>
      <vt:lpstr>Parenting Behaviors: </vt:lpstr>
      <vt:lpstr>Supporting Learning (Parenting Behavior)</vt:lpstr>
      <vt:lpstr>Literacy: The Itsy-Bitsy Spider </vt:lpstr>
      <vt:lpstr>Development-Centered Parenting</vt:lpstr>
      <vt:lpstr>Healthy Snack Idea:</vt:lpstr>
      <vt:lpstr>Upcoming Community Events</vt:lpstr>
      <vt:lpstr>Closing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EHS Socialization</dc:title>
  <dc:creator>Marissa Larson</dc:creator>
  <cp:lastModifiedBy>Marissa Larson</cp:lastModifiedBy>
  <cp:revision>7</cp:revision>
  <dcterms:created xsi:type="dcterms:W3CDTF">2020-09-17T16:51:14Z</dcterms:created>
  <dcterms:modified xsi:type="dcterms:W3CDTF">2020-11-23T15:24:56Z</dcterms:modified>
</cp:coreProperties>
</file>