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5"/>
  </p:notesMasterIdLst>
  <p:handoutMasterIdLst>
    <p:handoutMasterId r:id="rId16"/>
  </p:handoutMasterIdLst>
  <p:sldIdLst>
    <p:sldId id="496" r:id="rId5"/>
    <p:sldId id="497" r:id="rId6"/>
    <p:sldId id="507" r:id="rId7"/>
    <p:sldId id="509" r:id="rId8"/>
    <p:sldId id="510" r:id="rId9"/>
    <p:sldId id="514" r:id="rId10"/>
    <p:sldId id="513" r:id="rId11"/>
    <p:sldId id="511" r:id="rId12"/>
    <p:sldId id="499" r:id="rId13"/>
    <p:sldId id="51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20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212" y="44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8/6/2021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8/6/2021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8"/>
            <a:ext cx="10515600" cy="41056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04288"/>
            <a:ext cx="5181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04288"/>
            <a:ext cx="5181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nmcaaehs.com/uploads/2/4/0/2/24026312/pat_personal_observation_tool.pdf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9751" y="960120"/>
            <a:ext cx="8715374" cy="2898648"/>
          </a:xfrm>
        </p:spPr>
        <p:txBody>
          <a:bodyPr/>
          <a:lstStyle/>
          <a:p>
            <a:r>
              <a:rPr lang="en-US" sz="5400" dirty="0">
                <a:solidFill>
                  <a:schemeClr val="bg1"/>
                </a:solidFill>
                <a:latin typeface="Century Gothic" panose="020B0502020202020204" pitchFamily="34" charset="0"/>
              </a:rPr>
              <a:t>Visit Preparation &amp; Opening </a:t>
            </a:r>
            <a:endParaRPr lang="en-US" sz="5400" dirty="0"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Parents as Teachers </a:t>
            </a: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3AA02C-5B0C-4720-AFEE-9F4431B74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10</a:t>
            </a:fld>
            <a:endParaRPr lang="en-US" dirty="0"/>
          </a:p>
        </p:txBody>
      </p:sp>
      <p:pic>
        <p:nvPicPr>
          <p:cNvPr id="6" name="Picture 5" descr="Timeline&#10;&#10;Description automatically generated with medium confidence">
            <a:extLst>
              <a:ext uri="{FF2B5EF4-FFF2-40B4-BE49-F238E27FC236}">
                <a16:creationId xmlns:a16="http://schemas.microsoft.com/office/drawing/2014/main" id="{C25CD32C-F110-42DC-8058-ACB8176AA9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51" y="0"/>
            <a:ext cx="5191434" cy="68601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4895C-9A69-4E8A-853F-8A09AC349881}"/>
              </a:ext>
            </a:extLst>
          </p:cNvPr>
          <p:cNvSpPr txBox="1"/>
          <p:nvPr/>
        </p:nvSpPr>
        <p:spPr>
          <a:xfrm>
            <a:off x="6101224" y="4786690"/>
            <a:ext cx="5648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entury Gothic" panose="020B0502020202020204" pitchFamily="34" charset="0"/>
              </a:rPr>
              <a:t>*Items to be completed prior to entering home </a:t>
            </a:r>
          </a:p>
          <a:p>
            <a:endParaRPr lang="en-US" sz="2400" dirty="0"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r>
              <a:rPr lang="en-US" sz="2400" dirty="0">
                <a:highlight>
                  <a:srgbClr val="FF00FF"/>
                </a:highlight>
                <a:latin typeface="Century Gothic" panose="020B0502020202020204" pitchFamily="34" charset="0"/>
              </a:rPr>
              <a:t>*Items to complete at opening of visit and throughout </a:t>
            </a:r>
          </a:p>
        </p:txBody>
      </p:sp>
    </p:spTree>
    <p:extLst>
      <p:ext uri="{BB962C8B-B14F-4D97-AF65-F5344CB8AC3E}">
        <p14:creationId xmlns:p14="http://schemas.microsoft.com/office/powerpoint/2010/main" val="14851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4A1D1-DD07-4DD2-A527-4B1F52D6A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E8896-AA49-4FBF-8BB1-9480E622D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526" y="1564767"/>
            <a:ext cx="6543674" cy="4251960"/>
          </a:xfrm>
        </p:spPr>
        <p:txBody>
          <a:bodyPr>
            <a:norm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 panose="020B0502020202020204" pitchFamily="34" charset="0"/>
              </a:rPr>
              <a:t>PAT Visit Preparation Overview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 panose="020B0502020202020204" pitchFamily="34" charset="0"/>
              </a:rPr>
              <a:t>Breakout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 panose="020B0502020202020204" pitchFamily="34" charset="0"/>
              </a:rPr>
              <a:t>PAT Opening Overview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 panose="020B0502020202020204" pitchFamily="34" charset="0"/>
              </a:rPr>
              <a:t>Breakout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C8496-0D63-4559-BFA5-683F5780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842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>
            <a:extLst>
              <a:ext uri="{FF2B5EF4-FFF2-40B4-BE49-F238E27FC236}">
                <a16:creationId xmlns:a16="http://schemas.microsoft.com/office/drawing/2014/main" id="{AC70A0AD-4A0C-40FD-A774-6B09C1736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>
                <a:latin typeface="Century Gothic" panose="020B0502020202020204" pitchFamily="34" charset="0"/>
              </a:rPr>
              <a:t>Visit Preparation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E4F89-DAE1-40CE-8F5C-C60CF29637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b="1" u="sng" dirty="0">
                <a:latin typeface="Century Gothic" panose="020B0502020202020204" pitchFamily="34" charset="0"/>
              </a:rPr>
              <a:t>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11006E-0A70-4B24-9ECF-5487FD519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b="1" u="sng" dirty="0">
                <a:latin typeface="Century Gothic" panose="020B0502020202020204" pitchFamily="34" charset="0"/>
              </a:rPr>
              <a:t>Consult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31D8CAB-33A0-4094-87E1-8E142A537A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>
                <a:latin typeface="Century Gothic" panose="020B0502020202020204" pitchFamily="34" charset="0"/>
              </a:rPr>
              <a:t>Check 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7F062E-956B-4680-B26F-D1CA5D55B0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Go back to previous personal visit plan, milestones, and personal visit record. </a:t>
            </a:r>
          </a:p>
          <a:p>
            <a:r>
              <a:rPr lang="en-US" dirty="0"/>
              <a:t>Complete the actions or follow-up from last visit.  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96A793-D0F5-4A04-98C7-588A051B52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7"/>
            <a:ext cx="3200400" cy="3153327"/>
          </a:xfrm>
        </p:spPr>
        <p:txBody>
          <a:bodyPr>
            <a:normAutofit/>
          </a:bodyPr>
          <a:lstStyle/>
          <a:p>
            <a:r>
              <a:rPr lang="en-US" dirty="0"/>
              <a:t>Talk with your supervisor, IMH support, coworker for support.</a:t>
            </a:r>
          </a:p>
          <a:p>
            <a:r>
              <a:rPr lang="en-US" dirty="0"/>
              <a:t>Reference Parent Educator Resources and choose 2 key points to share with family. 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8401151-47ED-4A91-BB32-1E8E0B90F77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06181" y="3339547"/>
            <a:ext cx="3200400" cy="2850940"/>
          </a:xfrm>
        </p:spPr>
        <p:txBody>
          <a:bodyPr>
            <a:normAutofit/>
          </a:bodyPr>
          <a:lstStyle/>
          <a:p>
            <a:r>
              <a:rPr lang="en-US" sz="2400" dirty="0"/>
              <a:t>Restat</a:t>
            </a:r>
            <a:r>
              <a:rPr lang="en-US" dirty="0"/>
              <a:t>e to the family what your plan will be for the visit.</a:t>
            </a:r>
          </a:p>
          <a:p>
            <a:r>
              <a:rPr lang="en-US" dirty="0"/>
              <a:t> Touch on PAT activity, and Development Centered Parenting topic.</a:t>
            </a:r>
          </a:p>
          <a:p>
            <a:r>
              <a:rPr lang="en-US" sz="2400" dirty="0"/>
              <a:t>Ask if there is anything else the parent would like to discuss.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99257D-C40D-4533-97A3-C2FB8CB762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150" y="6289878"/>
            <a:ext cx="3048000" cy="385560"/>
          </a:xfrm>
        </p:spPr>
        <p:txBody>
          <a:bodyPr/>
          <a:lstStyle/>
          <a:p>
            <a:r>
              <a:rPr lang="en-US" sz="2000" dirty="0"/>
              <a:t>PAT: Foundational Training Guide Page 73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BA4FBA-41F9-41F5-88B7-F79D63F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32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F55865-FC7E-4C17-A36A-9EC7E16BBD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04312"/>
            <a:ext cx="2743200" cy="365125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https://www.nmcaaehs.com/uploads/2/4/0/2/24026312/pat_personal_observation_tool.pdf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EDA70-0C09-46FB-AB41-284925525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04312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C18C1E5-FB55-42F5-BD6D-9CC153FCDBE6}" type="slidenum">
              <a:rPr lang="en-US" smtClean="0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338311F-6B15-47EB-AA0D-4EEA464676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851" y="690050"/>
            <a:ext cx="9333249" cy="5477899"/>
          </a:xfrm>
          <a:prstGeom prst="rect">
            <a:avLst/>
          </a:prstGeom>
        </p:spPr>
      </p:pic>
      <p:sp>
        <p:nvSpPr>
          <p:cNvPr id="10" name="Date Placeholder 1">
            <a:extLst>
              <a:ext uri="{FF2B5EF4-FFF2-40B4-BE49-F238E27FC236}">
                <a16:creationId xmlns:a16="http://schemas.microsoft.com/office/drawing/2014/main" id="{0EFE8541-AE6B-43EA-9F74-A903C10E6E57}"/>
              </a:ext>
            </a:extLst>
          </p:cNvPr>
          <p:cNvSpPr txBox="1">
            <a:spLocks/>
          </p:cNvSpPr>
          <p:nvPr/>
        </p:nvSpPr>
        <p:spPr>
          <a:xfrm>
            <a:off x="838199" y="6356350"/>
            <a:ext cx="4810125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https://www.nmcaaehs.com/uploads/2/4/0/2/24026312/pat_personal_observation_tool.pdf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33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A9AB88-B55D-462E-8A5C-BA7E1AEFB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4810125" cy="501650"/>
          </a:xfrm>
        </p:spPr>
        <p:txBody>
          <a:bodyPr/>
          <a:lstStyle/>
          <a:p>
            <a:r>
              <a:rPr lang="en-US" dirty="0"/>
              <a:t>https://www.nmcaaehs.com/uploads/2/4/0/2/24026312/pat_personal_observation_tool.pdf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A28DCB-FAD7-450E-B904-4CDF2B95E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5</a:t>
            </a:fld>
            <a:endParaRPr lang="en-US" dirty="0"/>
          </a:p>
        </p:txBody>
      </p:sp>
      <p:pic>
        <p:nvPicPr>
          <p:cNvPr id="7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0D8A530E-0E65-4F8D-8351-5EFB2AC93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767" y="402788"/>
            <a:ext cx="8918575" cy="560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17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EA649-8E75-45E4-80DB-2999E0E8F2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How do you prepare for a home visit?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275A93-268F-4363-BA50-213919BAE4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15-minute breakout </a:t>
            </a:r>
          </a:p>
        </p:txBody>
      </p:sp>
    </p:spTree>
    <p:extLst>
      <p:ext uri="{BB962C8B-B14F-4D97-AF65-F5344CB8AC3E}">
        <p14:creationId xmlns:p14="http://schemas.microsoft.com/office/powerpoint/2010/main" val="845458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>
            <a:extLst>
              <a:ext uri="{FF2B5EF4-FFF2-40B4-BE49-F238E27FC236}">
                <a16:creationId xmlns:a16="http://schemas.microsoft.com/office/drawing/2014/main" id="{AC70A0AD-4A0C-40FD-A774-6B09C1736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>
                <a:latin typeface="Century Gothic" panose="020B0502020202020204" pitchFamily="34" charset="0"/>
              </a:rPr>
              <a:t>Opening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E4F89-DAE1-40CE-8F5C-C60CF29637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600" b="1" u="sng" dirty="0">
                <a:latin typeface="Century Gothic" panose="020B0502020202020204" pitchFamily="34" charset="0"/>
              </a:rPr>
              <a:t>Connect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11006E-0A70-4B24-9ECF-5487FD519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4000" b="1" u="sng" dirty="0">
                <a:latin typeface="Century Gothic" panose="020B0502020202020204" pitchFamily="34" charset="0"/>
              </a:rPr>
              <a:t>Reflect</a:t>
            </a:r>
            <a:r>
              <a:rPr lang="en-US" b="1" u="sng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31D8CAB-33A0-4094-87E1-8E142A537A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>
                <a:latin typeface="Century Gothic" panose="020B0502020202020204" pitchFamily="34" charset="0"/>
              </a:rPr>
              <a:t>Agree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7F062E-956B-4680-B26F-D1CA5D55B0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Connect around something positive you noticed </a:t>
            </a:r>
            <a:r>
              <a:rPr lang="en-US" b="1" dirty="0"/>
              <a:t>about the home, child(ren), or parents </a:t>
            </a:r>
            <a:r>
              <a:rPr lang="en-US" sz="2600" b="1" dirty="0"/>
              <a:t>or</a:t>
            </a:r>
            <a:r>
              <a:rPr lang="en-US" b="1" dirty="0"/>
              <a:t> the result of a positive parenting behavior. </a:t>
            </a:r>
          </a:p>
          <a:p>
            <a:r>
              <a:rPr lang="en-US" dirty="0"/>
              <a:t>Share the results of your follow-up from last visit and ask parents how things went with theirs. </a:t>
            </a:r>
          </a:p>
          <a:p>
            <a:r>
              <a:rPr lang="en-US" dirty="0"/>
              <a:t>Ask the parent what they noticed about their child since the last visit.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96A793-D0F5-4A04-98C7-588A051B52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7" y="3339547"/>
            <a:ext cx="3443859" cy="338192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Reflect on the parents’ and child(ren)’s experience with the activity. </a:t>
            </a:r>
          </a:p>
          <a:p>
            <a:r>
              <a:rPr lang="en-US" dirty="0"/>
              <a:t>Ask: </a:t>
            </a:r>
          </a:p>
          <a:p>
            <a:pPr lvl="1"/>
            <a:r>
              <a:rPr lang="en-US" dirty="0"/>
              <a:t>“What did you notice about your child’s play?”</a:t>
            </a:r>
          </a:p>
          <a:p>
            <a:pPr lvl="1"/>
            <a:r>
              <a:rPr lang="en-US" dirty="0"/>
              <a:t>“How did she check back in with you during play?”</a:t>
            </a:r>
          </a:p>
          <a:p>
            <a:pPr lvl="1"/>
            <a:r>
              <a:rPr lang="en-US" dirty="0"/>
              <a:t>“What are your questions from our last visit?”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8401151-47ED-4A91-BB32-1E8E0B90F77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06181" y="3339547"/>
            <a:ext cx="3200400" cy="2850940"/>
          </a:xfrm>
        </p:spPr>
        <p:txBody>
          <a:bodyPr>
            <a:normAutofit/>
          </a:bodyPr>
          <a:lstStyle/>
          <a:p>
            <a:r>
              <a:rPr lang="en-US" dirty="0"/>
              <a:t>Agree on what will happen during the visit. </a:t>
            </a:r>
          </a:p>
          <a:p>
            <a:pPr lvl="1"/>
            <a:r>
              <a:rPr lang="en-US" dirty="0"/>
              <a:t>“We plan to explore your child’s dev. through _______(PAT Activity).”</a:t>
            </a:r>
          </a:p>
          <a:p>
            <a:pPr lvl="1"/>
            <a:r>
              <a:rPr lang="en-US" dirty="0"/>
              <a:t>“You mentioned from the check in you wanted to discuss _____.”</a:t>
            </a:r>
          </a:p>
          <a:p>
            <a:pPr lvl="1"/>
            <a:r>
              <a:rPr lang="en-US" dirty="0"/>
              <a:t>“What else would you like to talk about or address?”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99257D-C40D-4533-97A3-C2FB8CB762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150" y="6289878"/>
            <a:ext cx="3048000" cy="385560"/>
          </a:xfrm>
        </p:spPr>
        <p:txBody>
          <a:bodyPr/>
          <a:lstStyle/>
          <a:p>
            <a:r>
              <a:rPr lang="en-US" sz="2000" dirty="0"/>
              <a:t>PAT: Foundational Training Guide Page 73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BA4FBA-41F9-41F5-88B7-F79D63F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7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68B7144-6B33-44D2-B6FE-8A0B48493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390525"/>
            <a:ext cx="10909640" cy="151030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  <a:latin typeface="Century Gothic" panose="020B0502020202020204" pitchFamily="34" charset="0"/>
              </a:rPr>
              <a:t>PAT Personal Visit Observation Tool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A5281F-0031-412B-969B-89EC8D62B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2291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>
                <a:hlinkClick r:id="rId2"/>
              </a:rPr>
              <a:t>https://www.nmcaaehs.com/uploads/2/4/0/2/24026312/pat_personal_observation_tool.pdf</a:t>
            </a:r>
            <a:endParaRPr lang="en-US" sz="90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9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5FAE8D-376C-46B1-A376-01B29EA54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2291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C18C1E5-FB55-42F5-BD6D-9CC153FCDBE6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Content Placeholder 1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AF620E81-60FC-4D09-8D2F-F29B6DF2EC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9916" y="3429000"/>
            <a:ext cx="10768958" cy="2257067"/>
          </a:xfrm>
        </p:spPr>
      </p:pic>
    </p:spTree>
    <p:extLst>
      <p:ext uri="{BB962C8B-B14F-4D97-AF65-F5344CB8AC3E}">
        <p14:creationId xmlns:p14="http://schemas.microsoft.com/office/powerpoint/2010/main" val="3884941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53F4F-A16A-4B8B-9227-2EB4EFA02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899" y="2314574"/>
            <a:ext cx="9458325" cy="1881759"/>
          </a:xfrm>
        </p:spPr>
        <p:txBody>
          <a:bodyPr>
            <a:noAutofit/>
          </a:bodyPr>
          <a:lstStyle/>
          <a:p>
            <a:r>
              <a:rPr lang="en-US" sz="360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How do you connect around the last visit, ensuring In-kind hours are collected &amp; reflect on what has happened since the last visit? 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9879B-7534-4AE1-813D-DDCAD3281B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15-minute breakout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3212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CFB608F-E2ED-4AA5-B472-3C2C89444F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A8DA88-2D67-4B30-8205-C5207871128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{B11B779A-29D6-47D3-A5CF-F4F172C9C64A}tf00621257_win32</Template>
  <TotalTime>442</TotalTime>
  <Words>436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The Hand Black</vt:lpstr>
      <vt:lpstr>The Serif Hand Black</vt:lpstr>
      <vt:lpstr>SketchyVTI</vt:lpstr>
      <vt:lpstr>Visit Preparation &amp; Opening </vt:lpstr>
      <vt:lpstr>Agenda</vt:lpstr>
      <vt:lpstr>Visit Preparation</vt:lpstr>
      <vt:lpstr>PowerPoint Presentation</vt:lpstr>
      <vt:lpstr>PowerPoint Presentation</vt:lpstr>
      <vt:lpstr>How do you prepare for a home visit?</vt:lpstr>
      <vt:lpstr>Opening</vt:lpstr>
      <vt:lpstr>PAT Personal Visit Observation Tool </vt:lpstr>
      <vt:lpstr>How do you connect around the last visit, ensuring In-kind hours are collected &amp; reflect on what has happened since the last visit?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Parents as Teachers</dc:title>
  <dc:creator>Marissa Larson</dc:creator>
  <cp:lastModifiedBy>Corey Berden</cp:lastModifiedBy>
  <cp:revision>20</cp:revision>
  <dcterms:created xsi:type="dcterms:W3CDTF">2021-07-19T12:40:21Z</dcterms:created>
  <dcterms:modified xsi:type="dcterms:W3CDTF">2021-08-06T20:55:27Z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