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7" r:id="rId6"/>
    <p:sldId id="269" r:id="rId7"/>
    <p:sldId id="270" r:id="rId8"/>
    <p:sldId id="271" r:id="rId9"/>
    <p:sldId id="289" r:id="rId10"/>
    <p:sldId id="260" r:id="rId11"/>
    <p:sldId id="273" r:id="rId12"/>
    <p:sldId id="287" r:id="rId13"/>
    <p:sldId id="28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D886B-5906-4F8C-AFD0-20AD59ADA112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65A57-C781-4E68-88B0-97716ADA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20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DDEF9-612B-4CFD-9822-500C9F72ED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88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Receptive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DDEF9-612B-4CFD-9822-500C9F72ED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29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Expressive: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DDEF9-612B-4CFD-9822-500C9F72ED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32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Telegraphic speech: articles such as “the” or “a” are not yet present. Thus the name telegraphic speech because it is similar to those language used in telegrams. Typically only have a noun and a </a:t>
            </a:r>
            <a:r>
              <a:rPr lang="en-US" dirty="0" err="1"/>
              <a:t>verbor</a:t>
            </a:r>
            <a:r>
              <a:rPr lang="en-US" dirty="0"/>
              <a:t> a noun and a modifier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Drink juice</a:t>
            </a:r>
          </a:p>
          <a:p>
            <a:r>
              <a:rPr lang="en-US" dirty="0"/>
              <a:t>Where go?</a:t>
            </a:r>
          </a:p>
          <a:p>
            <a:r>
              <a:rPr lang="en-US" dirty="0"/>
              <a:t>My dolly?</a:t>
            </a:r>
          </a:p>
          <a:p>
            <a:r>
              <a:rPr lang="en-US" dirty="0"/>
              <a:t>No bed</a:t>
            </a:r>
          </a:p>
          <a:p>
            <a:endParaRPr lang="en-US" dirty="0"/>
          </a:p>
          <a:p>
            <a:r>
              <a:rPr lang="en-US" dirty="0"/>
              <a:t>Pat page 365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DDEF9-612B-4CFD-9822-500C9F72ED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59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Owl technique provides opportunities for conversations and language practice which supports the 2 </a:t>
            </a:r>
            <a:r>
              <a:rPr lang="en-US" dirty="0" err="1"/>
              <a:t>tsgold</a:t>
            </a:r>
            <a:r>
              <a:rPr lang="en-US" dirty="0"/>
              <a:t> objectives of engages in conversation and speaks clearly. </a:t>
            </a:r>
          </a:p>
          <a:p>
            <a:endParaRPr lang="en-US" dirty="0"/>
          </a:p>
          <a:p>
            <a:r>
              <a:rPr lang="en-US" dirty="0"/>
              <a:t>Speaks clearly and engages in conversation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DDEF9-612B-4CFD-9822-500C9F72ED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69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Twinkle </a:t>
            </a:r>
            <a:r>
              <a:rPr lang="en-US" dirty="0" err="1"/>
              <a:t>twinkle</a:t>
            </a:r>
            <a:r>
              <a:rPr lang="en-US" dirty="0"/>
              <a:t> little star, how I wonder what you </a:t>
            </a:r>
            <a:r>
              <a:rPr lang="en-US" b="1" dirty="0"/>
              <a:t>ARE</a:t>
            </a:r>
          </a:p>
          <a:p>
            <a:endParaRPr lang="en-US" b="1" dirty="0"/>
          </a:p>
          <a:p>
            <a:r>
              <a:rPr lang="en-US" b="1" dirty="0"/>
              <a:t>Up above the world so high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DDEF9-612B-4CFD-9822-500C9F72ED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6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en.org/Helpful-Info/Book-Nook.aspx" TargetMode="External"/><Relationship Id="rId2" Type="http://schemas.openxmlformats.org/officeDocument/2006/relationships/hyperlink" Target="http://www.hanen.org/Home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anen.org/Helpful-Info/Parent-Tips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B73C468-D875-4A8E-A540-E43BF8232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D3F3FF-FED0-4057-94F6-F9F3001A1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1885" y="2421538"/>
            <a:ext cx="5165155" cy="1945325"/>
          </a:xfrm>
        </p:spPr>
        <p:txBody>
          <a:bodyPr>
            <a:normAutofit/>
          </a:bodyPr>
          <a:lstStyle/>
          <a:p>
            <a:r>
              <a:rPr lang="en-US" sz="6700" dirty="0"/>
              <a:t>It Takes Two to talk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96CE8-D09A-4FED-9574-41CBB0FF1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1885" y="4436462"/>
            <a:ext cx="5165155" cy="1794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Hanen Speech and Language Support</a:t>
            </a:r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B4734F2F-19FC-4D35-9BDE-5CEAD57D9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27878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D97A8A26-FD96-4968-A34A-727382AC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7EDDD59-2A37-4CA0-B406-F03473110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1929" y="1333221"/>
            <a:ext cx="3326617" cy="439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947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0E376-40B8-4EDA-8DE4-469853620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464" y="685799"/>
            <a:ext cx="3855720" cy="2157884"/>
          </a:xfrm>
        </p:spPr>
        <p:txBody>
          <a:bodyPr/>
          <a:lstStyle/>
          <a:p>
            <a:pPr algn="ctr"/>
            <a:r>
              <a:rPr lang="en-US" sz="13800" dirty="0"/>
              <a:t>OWL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FD715-8217-49CE-A7C1-8727AEEFE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8073" y="685799"/>
            <a:ext cx="6276109" cy="5908965"/>
          </a:xfrm>
        </p:spPr>
        <p:txBody>
          <a:bodyPr>
            <a:normAutofit lnSpcReduction="10000"/>
          </a:bodyPr>
          <a:lstStyle/>
          <a:p>
            <a:r>
              <a:rPr lang="en-US" sz="2200" b="1" dirty="0"/>
              <a:t>Observe </a:t>
            </a:r>
            <a:r>
              <a:rPr lang="en-US" dirty="0"/>
              <a:t>your child’s body language, actions gestures, and facial expressions to help understand what they may be trying to say or what they are interested in.</a:t>
            </a:r>
          </a:p>
          <a:p>
            <a:r>
              <a:rPr lang="en-US" sz="1900" b="1" dirty="0"/>
              <a:t>Wait</a:t>
            </a:r>
            <a:r>
              <a:rPr lang="en-US" sz="1900" dirty="0"/>
              <a:t>- </a:t>
            </a:r>
            <a:r>
              <a:rPr lang="en-US" dirty="0"/>
              <a:t>Stop talking, lean forward, and look at your child expectantly. </a:t>
            </a:r>
          </a:p>
          <a:p>
            <a:r>
              <a:rPr lang="en-US" dirty="0"/>
              <a:t>	-Count slowly to 10</a:t>
            </a:r>
          </a:p>
          <a:p>
            <a:r>
              <a:rPr lang="en-US" dirty="0"/>
              <a:t>	-The most important part of this stage to remember is to 	give your child enough time to understand that you expect 	her to send you a massage- any message whether is be 	through sounds, words, or gestures. </a:t>
            </a:r>
          </a:p>
          <a:p>
            <a:r>
              <a:rPr lang="en-US" sz="1900" b="1" dirty="0"/>
              <a:t>Listen</a:t>
            </a:r>
            <a:r>
              <a:rPr lang="en-US" dirty="0"/>
              <a:t>: paying close attention  to all your child’s words and sounds. Take care not to interrupt.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Page 20-22 In It Take Two to Talk goes into detail about how to engage your child in the OWL process dependent on their stage of communication. </a:t>
            </a:r>
          </a:p>
        </p:txBody>
      </p:sp>
      <p:pic>
        <p:nvPicPr>
          <p:cNvPr id="1026" name="Picture 2" descr="OWLing is a key Hanen strategy from It Takes Two to Talk - The Hanen  Program for Parents of Childre… | Language development activities, Language  delay, It takes two">
            <a:extLst>
              <a:ext uri="{FF2B5EF4-FFF2-40B4-BE49-F238E27FC236}">
                <a16:creationId xmlns:a16="http://schemas.microsoft.com/office/drawing/2014/main" id="{21381319-CAC8-4455-AADF-517892ABE99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35" y="2458029"/>
            <a:ext cx="3886849" cy="311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156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89B2-4EA0-4802-BE8C-1328394C9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9692"/>
          </a:xfrm>
        </p:spPr>
        <p:txBody>
          <a:bodyPr/>
          <a:lstStyle/>
          <a:p>
            <a:r>
              <a:rPr lang="en-US" dirty="0"/>
              <a:t>Hanen Technique: OWL When Reading </a:t>
            </a: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30C3544A-37FE-40B7-84EE-5D7EEA5A6BB3}"/>
              </a:ext>
            </a:extLst>
          </p:cNvPr>
          <p:cNvGraphicFramePr>
            <a:graphicFrameLocks noGrp="1"/>
          </p:cNvGraphicFramePr>
          <p:nvPr/>
        </p:nvGraphicFramePr>
        <p:xfrm>
          <a:off x="700635" y="1726058"/>
          <a:ext cx="8720766" cy="4510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204">
                  <a:extLst>
                    <a:ext uri="{9D8B030D-6E8A-4147-A177-3AD203B41FA5}">
                      <a16:colId xmlns:a16="http://schemas.microsoft.com/office/drawing/2014/main" val="2180679591"/>
                    </a:ext>
                  </a:extLst>
                </a:gridCol>
                <a:gridCol w="6177562">
                  <a:extLst>
                    <a:ext uri="{9D8B030D-6E8A-4147-A177-3AD203B41FA5}">
                      <a16:colId xmlns:a16="http://schemas.microsoft.com/office/drawing/2014/main" val="710089149"/>
                    </a:ext>
                  </a:extLst>
                </a:gridCol>
              </a:tblGrid>
              <a:tr h="4108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405021"/>
                  </a:ext>
                </a:extLst>
              </a:tr>
              <a:tr h="1643312">
                <a:tc>
                  <a:txBody>
                    <a:bodyPr/>
                    <a:lstStyle/>
                    <a:p>
                      <a:r>
                        <a:rPr lang="en-US" sz="3200" b="1" dirty="0"/>
                        <a:t>O</a:t>
                      </a:r>
                      <a:r>
                        <a:rPr lang="en-US" sz="3200" dirty="0"/>
                        <a:t>bserve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Pause during the book reading and observe your child to see where their focus goes.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Wait for your child to provide a cue based </a:t>
                      </a:r>
                      <a:r>
                        <a:rPr lang="en-US" b="1" dirty="0"/>
                        <a:t>on their stage of development</a:t>
                      </a:r>
                      <a:r>
                        <a:rPr lang="en-US" dirty="0"/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Offer a comment or an open-ended question as a response.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090184"/>
                  </a:ext>
                </a:extLst>
              </a:tr>
              <a:tr h="1027070">
                <a:tc>
                  <a:txBody>
                    <a:bodyPr/>
                    <a:lstStyle/>
                    <a:p>
                      <a:r>
                        <a:rPr lang="en-US" sz="3200" b="1" dirty="0"/>
                        <a:t>W</a:t>
                      </a:r>
                      <a:r>
                        <a:rPr lang="en-US" sz="3200" dirty="0"/>
                        <a:t>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Wait 5-10 seconds for your child to respond to your comment or question.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675118"/>
                  </a:ext>
                </a:extLst>
              </a:tr>
              <a:tr h="1335191">
                <a:tc>
                  <a:txBody>
                    <a:bodyPr/>
                    <a:lstStyle/>
                    <a:p>
                      <a:r>
                        <a:rPr lang="en-US" sz="3200" b="1" dirty="0"/>
                        <a:t>L</a:t>
                      </a:r>
                      <a:r>
                        <a:rPr lang="en-US" sz="3200" dirty="0"/>
                        <a:t>isten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Listen to what they have to say and respond to them with a comment or question.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If your child doesn’t respond, you can offer a response.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Wait and see if they respond again.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043770"/>
                  </a:ext>
                </a:extLst>
              </a:tr>
            </a:tbl>
          </a:graphicData>
        </a:graphic>
      </p:graphicFrame>
      <p:pic>
        <p:nvPicPr>
          <p:cNvPr id="7170" name="Picture 2" descr="Image result for owl image">
            <a:extLst>
              <a:ext uri="{FF2B5EF4-FFF2-40B4-BE49-F238E27FC236}">
                <a16:creationId xmlns:a16="http://schemas.microsoft.com/office/drawing/2014/main" id="{ACA1D653-25CD-43EF-88E1-F99CE2E15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566" y="2758559"/>
            <a:ext cx="2487974" cy="258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owl image">
            <a:extLst>
              <a:ext uri="{FF2B5EF4-FFF2-40B4-BE49-F238E27FC236}">
                <a16:creationId xmlns:a16="http://schemas.microsoft.com/office/drawing/2014/main" id="{D15123B4-A926-446D-BE16-C06486173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991" y="2749034"/>
            <a:ext cx="2487974" cy="258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391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865D1-8A26-4387-B730-9C8DD248F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336" y="773208"/>
            <a:ext cx="5922279" cy="127298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Building conversation through songs</a:t>
            </a:r>
          </a:p>
        </p:txBody>
      </p:sp>
      <p:pic>
        <p:nvPicPr>
          <p:cNvPr id="5" name="Picture 2" descr="Image result for owl image">
            <a:extLst>
              <a:ext uri="{FF2B5EF4-FFF2-40B4-BE49-F238E27FC236}">
                <a16:creationId xmlns:a16="http://schemas.microsoft.com/office/drawing/2014/main" id="{79B23115-2763-4571-BA75-7DE8E266ED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8" r="2" b="2"/>
          <a:stretch/>
        </p:blipFill>
        <p:spPr bwMode="auto">
          <a:xfrm>
            <a:off x="20" y="-17929"/>
            <a:ext cx="4876780" cy="687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65577-FF4D-4B1E-9021-FC9AC976B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28336" y="1914949"/>
            <a:ext cx="6192189" cy="4437803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>
              <a:lnSpc>
                <a:spcPct val="110000"/>
              </a:lnSpc>
              <a:buAutoNum type="arabicPeriod"/>
            </a:pPr>
            <a:r>
              <a:rPr lang="en-US" sz="2700" dirty="0"/>
              <a:t>Choose a song that your child knows well.</a:t>
            </a:r>
          </a:p>
          <a:p>
            <a:pPr marL="342900" indent="-342900">
              <a:lnSpc>
                <a:spcPct val="110000"/>
              </a:lnSpc>
              <a:buAutoNum type="arabicPeriod"/>
            </a:pPr>
            <a:r>
              <a:rPr lang="en-US" sz="2700" dirty="0"/>
              <a:t>Start by singing the song and pause right before the high point or the best part of the song.</a:t>
            </a:r>
          </a:p>
          <a:p>
            <a:pPr marL="342900" indent="-342900">
              <a:lnSpc>
                <a:spcPct val="110000"/>
              </a:lnSpc>
              <a:buAutoNum type="arabicPeriod"/>
            </a:pPr>
            <a:r>
              <a:rPr lang="en-US" sz="2700" dirty="0"/>
              <a:t>Wait 5-10 seconds to see if your child fills in                                   the words or uses a gesture or a sound to keep the song going. </a:t>
            </a:r>
          </a:p>
          <a:p>
            <a:pPr>
              <a:lnSpc>
                <a:spcPct val="110000"/>
              </a:lnSpc>
            </a:pPr>
            <a:r>
              <a:rPr lang="en-US" sz="1700" b="1" u="sng" dirty="0"/>
              <a:t>Tips: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 -Once your child understands, continue adding pauses throughout the song for your child to fill in the blank through gestures, words, or sounds. 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- If your child doesn’t respond, you can fill in the words and add a gesture to emphasize what you're doing. Continue practicing with your child. </a:t>
            </a:r>
          </a:p>
        </p:txBody>
      </p:sp>
    </p:spTree>
    <p:extLst>
      <p:ext uri="{BB962C8B-B14F-4D97-AF65-F5344CB8AC3E}">
        <p14:creationId xmlns:p14="http://schemas.microsoft.com/office/powerpoint/2010/main" val="50992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E87EE-5B51-45AD-8BEF-4D84F6A90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Hanen Resources</a:t>
            </a:r>
            <a:br>
              <a:rPr lang="en-US" dirty="0"/>
            </a:br>
            <a:r>
              <a:rPr lang="en-US" sz="1800" dirty="0">
                <a:hlinkClick r:id="rId2"/>
              </a:rPr>
              <a:t>http://www.hanen.org/Home.aspx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CEAD9-BA4C-456C-BE08-1214C0913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Book Nook: Videos that each about emerging reading skills. </a:t>
            </a:r>
          </a:p>
          <a:p>
            <a:pPr lvl="1"/>
            <a:r>
              <a:rPr lang="en-US" dirty="0">
                <a:hlinkClick r:id="rId3"/>
              </a:rPr>
              <a:t>http://www.hanen.org/Helpful-Info/Book-Nook.aspx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Tips for Parents</a:t>
            </a:r>
          </a:p>
          <a:p>
            <a:pPr lvl="1"/>
            <a:r>
              <a:rPr lang="en-US" dirty="0">
                <a:hlinkClick r:id="rId4"/>
              </a:rPr>
              <a:t>http://www.hanen.org/Helpful-Info/Parent-Tips.aspx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522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A3CA3-C930-4768-B31B-EFBA76682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 Takes Two to Talk Guidebook</a:t>
            </a:r>
            <a:br>
              <a:rPr lang="en-US" dirty="0"/>
            </a:br>
            <a:r>
              <a:rPr lang="en-US" sz="2400" dirty="0"/>
              <a:t>Practical  Guide for Parents of Children with Language Delays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76AD1-ACC0-4666-9FED-17EFF97F7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D4D4D"/>
                </a:solidFill>
                <a:effectLst/>
                <a:latin typeface="Arial" panose="020B0604020202020204" pitchFamily="34" charset="0"/>
              </a:rPr>
              <a:t>Recognize your child’s stage and style of communication so that you know which steps to take next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D4D4D"/>
                </a:solidFill>
                <a:effectLst/>
                <a:latin typeface="Arial" panose="020B0604020202020204" pitchFamily="34" charset="0"/>
              </a:rPr>
              <a:t>Identify what motivates your child to interact with you so you’ll know how to get conversations started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D4D4D"/>
                </a:solidFill>
                <a:effectLst/>
                <a:latin typeface="Arial" panose="020B0604020202020204" pitchFamily="34" charset="0"/>
              </a:rPr>
              <a:t>Adjust everyday routines to help your child take turns and keep interactions going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D4D4D"/>
                </a:solidFill>
                <a:effectLst/>
                <a:latin typeface="Arial" panose="020B0604020202020204" pitchFamily="34" charset="0"/>
              </a:rPr>
              <a:t>Follow your child’s lead to build his confidence and encourage him to communicate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D4D4D"/>
                </a:solidFill>
                <a:effectLst/>
                <a:latin typeface="Arial" panose="020B0604020202020204" pitchFamily="34" charset="0"/>
              </a:rPr>
              <a:t>Add language to interactions with your child to help him understand language and then use it when he is ready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D4D4D"/>
                </a:solidFill>
                <a:effectLst/>
                <a:latin typeface="Arial" panose="020B0604020202020204" pitchFamily="34" charset="0"/>
              </a:rPr>
              <a:t>Tweak the way you play and read books with your child to help him learn language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D4D4D"/>
                </a:solidFill>
                <a:effectLst/>
                <a:latin typeface="Arial" panose="020B0604020202020204" pitchFamily="34" charset="0"/>
              </a:rPr>
              <a:t>Change the way you speak to your child so that he’ll understand and learn new words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0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C44B4-29FE-453E-B6EE-85AE59750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Communication pg.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CC4FE8-9FB0-4474-91A9-AFAF7E3E860B}"/>
              </a:ext>
            </a:extLst>
          </p:cNvPr>
          <p:cNvSpPr txBox="1"/>
          <p:nvPr/>
        </p:nvSpPr>
        <p:spPr>
          <a:xfrm>
            <a:off x="1441174" y="2072640"/>
            <a:ext cx="88509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Black" panose="020B0A04020102020204" pitchFamily="34" charset="0"/>
              </a:rPr>
              <a:t>Discoverer</a:t>
            </a:r>
            <a:r>
              <a:rPr lang="en-US" sz="2400" dirty="0"/>
              <a:t> react to how they feel and to what is happening around them, but do not communicate with a specific purpose in mind.</a:t>
            </a:r>
          </a:p>
          <a:p>
            <a:r>
              <a:rPr lang="en-US" sz="2400" dirty="0"/>
              <a:t>	-Communicates through facial expressions and body 	movements. </a:t>
            </a:r>
          </a:p>
          <a:p>
            <a:r>
              <a:rPr lang="en-US" sz="2400" dirty="0"/>
              <a:t> </a:t>
            </a:r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b="1" dirty="0">
                <a:latin typeface="Arial Black" panose="020B0A04020102020204" pitchFamily="34" charset="0"/>
              </a:rPr>
              <a:t>Communicators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/>
              <a:t>send specific messages without using words.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b="1" dirty="0">
                <a:latin typeface="Arial Black" panose="020B0A04020102020204" pitchFamily="34" charset="0"/>
              </a:rPr>
              <a:t>First Word Users </a:t>
            </a:r>
            <a:r>
              <a:rPr lang="en-US" sz="2400" dirty="0">
                <a:latin typeface="+mj-lt"/>
              </a:rPr>
              <a:t>us</a:t>
            </a:r>
            <a:r>
              <a:rPr lang="en-US" sz="2400" dirty="0"/>
              <a:t>e single words, signs, or pictures. </a:t>
            </a:r>
          </a:p>
          <a:p>
            <a:endParaRPr lang="en-US" sz="2400" dirty="0"/>
          </a:p>
          <a:p>
            <a:r>
              <a:rPr lang="en-US" sz="2400" b="1" dirty="0">
                <a:latin typeface="Arial Black" panose="020B0A04020102020204" pitchFamily="34" charset="0"/>
              </a:rPr>
              <a:t>Combiners</a:t>
            </a:r>
            <a:r>
              <a:rPr lang="en-US" sz="2400" dirty="0"/>
              <a:t> combine words into sentences of two or three words. </a:t>
            </a:r>
          </a:p>
        </p:txBody>
      </p:sp>
    </p:spTree>
    <p:extLst>
      <p:ext uri="{BB962C8B-B14F-4D97-AF65-F5344CB8AC3E}">
        <p14:creationId xmlns:p14="http://schemas.microsoft.com/office/powerpoint/2010/main" val="131961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488911C-0EC7-40A9-9BCB-CA8A66E46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3023EA8-527A-4FA2-A71D-626F91275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60C46CD6-ADBB-41BC-8969-7C707D4332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6C38415-998B-45FB-A12C-BD0B184CB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8D89F71-9459-4318-ACAE-874616C3A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462" y="968188"/>
            <a:ext cx="10194046" cy="48942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930047D5-4D8A-4F06-AC40-27C23D42C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128" y="1060052"/>
            <a:ext cx="5524763" cy="46960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B753CC-E7CC-4F49-A5F5-9CE8CE8E9321}"/>
              </a:ext>
            </a:extLst>
          </p:cNvPr>
          <p:cNvSpPr txBox="1"/>
          <p:nvPr/>
        </p:nvSpPr>
        <p:spPr>
          <a:xfrm>
            <a:off x="4564002" y="6175544"/>
            <a:ext cx="3275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 of It Takes Two To Talk</a:t>
            </a:r>
          </a:p>
        </p:txBody>
      </p:sp>
    </p:spTree>
    <p:extLst>
      <p:ext uri="{BB962C8B-B14F-4D97-AF65-F5344CB8AC3E}">
        <p14:creationId xmlns:p14="http://schemas.microsoft.com/office/powerpoint/2010/main" val="395079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4E0D3-A064-4143-9E88-156D0273AE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Discoverer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126377-D79E-4679-9EB2-C23B2E4B36F9}"/>
              </a:ext>
            </a:extLst>
          </p:cNvPr>
          <p:cNvSpPr txBox="1"/>
          <p:nvPr/>
        </p:nvSpPr>
        <p:spPr>
          <a:xfrm>
            <a:off x="5747304" y="982176"/>
            <a:ext cx="61299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Description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not communicate with a specific purpose in mind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able to understand words yet.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How Discoverer Communicates: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Reacts to how he is feeling and to what is happening around him.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Communicates through facial expressions, body movements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loud and soft sounds.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Discoverers Understand: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Becoming aware of the world around him.</a:t>
            </a:r>
          </a:p>
          <a:p>
            <a:pPr marL="342900" marR="0" indent="-342900"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start to anticipate sounds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Image result for baby">
            <a:extLst>
              <a:ext uri="{FF2B5EF4-FFF2-40B4-BE49-F238E27FC236}">
                <a16:creationId xmlns:a16="http://schemas.microsoft.com/office/drawing/2014/main" id="{9B0841EE-F66A-46FC-8DB7-DD14798CF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42" y="2660117"/>
            <a:ext cx="4103430" cy="279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24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7D3AB-41B7-45D8-BECE-05AAC2B11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58" y="1500809"/>
            <a:ext cx="4375723" cy="576470"/>
          </a:xfrm>
          <a:solidFill>
            <a:srgbClr val="DDA355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Communicator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012A4-D33A-4444-97EF-125A0FEF1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3843" y="698638"/>
            <a:ext cx="5751100" cy="533441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Description: </a:t>
            </a:r>
          </a:p>
          <a:p>
            <a:pPr marL="342900" indent="-3429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 specific messages without using words</a:t>
            </a:r>
          </a:p>
          <a:p>
            <a:pPr>
              <a:lnSpc>
                <a:spcPct val="110000"/>
              </a:lnSpc>
            </a:pPr>
            <a:r>
              <a:rPr 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How Communicator Communicates: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Understands that he can make things happen.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Example: Holds arms out, they know you will pick him up. 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Looking at you, making gestures, pointing, grunting.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ate stage of communicator,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earns to follow the focus of an adult. This allows for language learning opportunities. 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Communicator understands:</a:t>
            </a:r>
            <a:endParaRPr lang="en-US" sz="24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Beginning to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 the common words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being used. </a:t>
            </a:r>
          </a:p>
          <a:p>
            <a:pPr marL="285750" marR="0" indent="-28575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 understanding simple directions. </a:t>
            </a:r>
          </a:p>
          <a:p>
            <a:endParaRPr lang="en-US" dirty="0"/>
          </a:p>
        </p:txBody>
      </p:sp>
      <p:pic>
        <p:nvPicPr>
          <p:cNvPr id="4098" name="Picture 2" descr="Image result for baby reachin up">
            <a:extLst>
              <a:ext uri="{FF2B5EF4-FFF2-40B4-BE49-F238E27FC236}">
                <a16:creationId xmlns:a16="http://schemas.microsoft.com/office/drawing/2014/main" id="{9C50E907-F6C5-45F5-A4BB-44C0C87344F5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63" b="11163"/>
          <a:stretch>
            <a:fillRect/>
          </a:stretch>
        </p:blipFill>
        <p:spPr bwMode="auto">
          <a:xfrm>
            <a:off x="380515" y="2501763"/>
            <a:ext cx="4375723" cy="33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757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9F31B-9558-4474-903D-24CF06FFD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091" y="914400"/>
            <a:ext cx="4583596" cy="954157"/>
          </a:xfrm>
          <a:solidFill>
            <a:srgbClr val="D1514B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First Word Users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F61E7-1EE4-4C5E-8EBB-67F47C929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066800"/>
            <a:ext cx="5953125" cy="509769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Description: </a:t>
            </a: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Uses single words, signs, or pictures.</a:t>
            </a:r>
          </a:p>
          <a:p>
            <a:pPr>
              <a:lnSpc>
                <a:spcPct val="110000"/>
              </a:lnSpc>
            </a:pPr>
            <a:r>
              <a:rPr lang="en-US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First Word Users Communicate: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Imitating words or start to use words by themselves.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 continue to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sounds, words, and gestures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one word to express whole message. </a:t>
            </a:r>
            <a:endParaRPr lang="en-US" sz="2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First Word Users Understand:</a:t>
            </a:r>
          </a:p>
          <a:p>
            <a:pPr marL="285750" marR="0" indent="-28575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Understands simple directions with gestures. 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“get your cup”</a:t>
            </a:r>
            <a:endParaRPr lang="en-US" sz="2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134" name="Picture 14" descr="Image result for toddler signing more">
            <a:extLst>
              <a:ext uri="{FF2B5EF4-FFF2-40B4-BE49-F238E27FC236}">
                <a16:creationId xmlns:a16="http://schemas.microsoft.com/office/drawing/2014/main" id="{CDE60850-E6E6-4B87-9D6D-E493BC5D4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42" y="2676810"/>
            <a:ext cx="4103431" cy="263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67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60051-319D-4397-92DA-6836A0112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1"/>
            <a:ext cx="4469683" cy="1255160"/>
          </a:xfrm>
          <a:solidFill>
            <a:schemeClr val="accent5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Combiners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3E84A5-02EA-4775-B96A-DCFF79537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13783" y="555176"/>
            <a:ext cx="6278217" cy="604440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Description: </a:t>
            </a: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combine words into sentences of two or three words.</a:t>
            </a:r>
          </a:p>
          <a:p>
            <a:pPr>
              <a:lnSpc>
                <a:spcPct val="110000"/>
              </a:lnSpc>
            </a:pPr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Combiners Communicate:</a:t>
            </a:r>
            <a:endParaRPr lang="en-US" sz="20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ften when a child learns about 50 words, they are ready to start combining words. “more juice” or “Mommy up”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tart using less gestures.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Combiners Understand: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Understands many simple directions without the help of gestures.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Combiners can also identity an object not only by its name, but why what you do with it. 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if you ask, “show me what you eat.” He points to his food.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50" name="Picture 6" descr="Image result for toddler talking">
            <a:extLst>
              <a:ext uri="{FF2B5EF4-FFF2-40B4-BE49-F238E27FC236}">
                <a16:creationId xmlns:a16="http://schemas.microsoft.com/office/drawing/2014/main" id="{6A5EB2A1-0927-4963-AE76-C2D78DB5D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42" y="2634743"/>
            <a:ext cx="4469683" cy="25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75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6C04C-0A05-4B62-8D9F-A7C7EA2C5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 your Child Lead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0B133-D565-42ED-A455-C2BC4159D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face to face with your child</a:t>
            </a:r>
          </a:p>
          <a:p>
            <a:pPr lvl="1"/>
            <a:r>
              <a:rPr lang="en-US" dirty="0"/>
              <a:t>When you are face to face, you can connect more easily and share the moment. </a:t>
            </a:r>
          </a:p>
          <a:p>
            <a:pPr lvl="1"/>
            <a:r>
              <a:rPr lang="en-US" dirty="0"/>
              <a:t>Both of you can hear and see each other’s messages better.</a:t>
            </a:r>
          </a:p>
          <a:p>
            <a:pPr lvl="1"/>
            <a:r>
              <a:rPr lang="en-US" dirty="0"/>
              <a:t>It’s easer for you to encourage your child to take the lead. </a:t>
            </a:r>
          </a:p>
        </p:txBody>
      </p:sp>
    </p:spTree>
    <p:extLst>
      <p:ext uri="{BB962C8B-B14F-4D97-AF65-F5344CB8AC3E}">
        <p14:creationId xmlns:p14="http://schemas.microsoft.com/office/powerpoint/2010/main" val="258557303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{8B81B56B-F022-4E7B-8C56-8A1CB689ED8E}tf10001105</Template>
  <TotalTime>7311</TotalTime>
  <Words>1129</Words>
  <Application>Microsoft Office PowerPoint</Application>
  <PresentationFormat>Widescreen</PresentationFormat>
  <Paragraphs>130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Courier New</vt:lpstr>
      <vt:lpstr>Franklin Gothic Book</vt:lpstr>
      <vt:lpstr>Crop</vt:lpstr>
      <vt:lpstr>It Takes Two to talk</vt:lpstr>
      <vt:lpstr>It Takes Two to Talk Guidebook Practical  Guide for Parents of Children with Language Delays</vt:lpstr>
      <vt:lpstr>Stages of Communication pg. 4</vt:lpstr>
      <vt:lpstr>PowerPoint Presentation</vt:lpstr>
      <vt:lpstr>Discoverer</vt:lpstr>
      <vt:lpstr>Communicator</vt:lpstr>
      <vt:lpstr>First Word Users</vt:lpstr>
      <vt:lpstr>Combiners</vt:lpstr>
      <vt:lpstr>Let your Child Lead </vt:lpstr>
      <vt:lpstr>OWL</vt:lpstr>
      <vt:lpstr>Hanen Technique: OWL When Reading </vt:lpstr>
      <vt:lpstr>Building conversation through songs</vt:lpstr>
      <vt:lpstr>Hanen Resources http://www.hanen.org/Home.aspx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hanen</dc:title>
  <dc:creator>Marissa Larson</dc:creator>
  <cp:lastModifiedBy>Marissa Larson</cp:lastModifiedBy>
  <cp:revision>11</cp:revision>
  <dcterms:created xsi:type="dcterms:W3CDTF">2022-01-06T17:16:45Z</dcterms:created>
  <dcterms:modified xsi:type="dcterms:W3CDTF">2022-03-25T13:08:53Z</dcterms:modified>
</cp:coreProperties>
</file>