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64" r:id="rId2"/>
    <p:sldId id="256" r:id="rId3"/>
    <p:sldId id="259" r:id="rId4"/>
    <p:sldId id="265" r:id="rId5"/>
    <p:sldId id="266" r:id="rId6"/>
    <p:sldId id="263" r:id="rId7"/>
    <p:sldId id="267" r:id="rId8"/>
    <p:sldId id="268" r:id="rId9"/>
    <p:sldId id="269" r:id="rId10"/>
    <p:sldId id="270" r:id="rId11"/>
    <p:sldId id="296" r:id="rId12"/>
    <p:sldId id="279" r:id="rId13"/>
    <p:sldId id="280" r:id="rId14"/>
    <p:sldId id="281" r:id="rId15"/>
    <p:sldId id="287" r:id="rId16"/>
    <p:sldId id="288" r:id="rId17"/>
    <p:sldId id="289" r:id="rId18"/>
    <p:sldId id="290" r:id="rId19"/>
    <p:sldId id="291" r:id="rId20"/>
    <p:sldId id="292" r:id="rId21"/>
    <p:sldId id="293" r:id="rId22"/>
    <p:sldId id="294" r:id="rId23"/>
    <p:sldId id="29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8/25/2020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8/25/2020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8/25/2020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8/25/2020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8/25/2020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8/25/2020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F48B093-1C63-40AD-A5D2-C432F5C5487F}"/>
              </a:ext>
            </a:extLst>
          </p:cNvPr>
          <p:cNvSpPr>
            <a:spLocks noGrp="1"/>
          </p:cNvSpPr>
          <p:nvPr>
            <p:ph type="title"/>
          </p:nvPr>
        </p:nvSpPr>
        <p:spPr>
          <a:xfrm>
            <a:off x="2231136" y="467418"/>
            <a:ext cx="7729728" cy="1188720"/>
          </a:xfrm>
          <a:solidFill>
            <a:srgbClr val="FFFFFF"/>
          </a:solidFill>
        </p:spPr>
        <p:txBody>
          <a:bodyPr vert="horz" lIns="274320" tIns="182880" rIns="274320" bIns="182880" rtlCol="0" anchorCtr="1">
            <a:normAutofit/>
          </a:bodyPr>
          <a:lstStyle/>
          <a:p>
            <a:r>
              <a:rPr lang="en-US" kern="1200" cap="all" spc="200" baseline="0">
                <a:latin typeface="+mj-lt"/>
                <a:ea typeface="+mj-ea"/>
                <a:cs typeface="+mj-cs"/>
              </a:rPr>
              <a:t>Welcome</a:t>
            </a:r>
            <a:br>
              <a:rPr lang="en-US" kern="1200" cap="all" spc="200" baseline="0">
                <a:latin typeface="+mj-lt"/>
                <a:ea typeface="+mj-ea"/>
                <a:cs typeface="+mj-cs"/>
              </a:rPr>
            </a:br>
            <a:endParaRPr lang="en-US" kern="1200" cap="all" spc="200" baseline="0">
              <a:latin typeface="+mj-lt"/>
              <a:ea typeface="+mj-ea"/>
              <a:cs typeface="+mj-cs"/>
            </a:endParaRPr>
          </a:p>
        </p:txBody>
      </p:sp>
      <p:sp>
        <p:nvSpPr>
          <p:cNvPr id="5" name="Content Placeholder 4">
            <a:extLst>
              <a:ext uri="{FF2B5EF4-FFF2-40B4-BE49-F238E27FC236}">
                <a16:creationId xmlns:a16="http://schemas.microsoft.com/office/drawing/2014/main" id="{D8D506DB-ACD5-4D18-BEED-143DFDEB51B9}"/>
              </a:ext>
            </a:extLst>
          </p:cNvPr>
          <p:cNvSpPr>
            <a:spLocks noGrp="1"/>
          </p:cNvSpPr>
          <p:nvPr>
            <p:ph idx="1"/>
          </p:nvPr>
        </p:nvSpPr>
        <p:spPr>
          <a:xfrm>
            <a:off x="1706062" y="1747520"/>
            <a:ext cx="8779512" cy="3779520"/>
          </a:xfrm>
        </p:spPr>
        <p:txBody>
          <a:bodyPr>
            <a:normAutofit fontScale="92500" lnSpcReduction="20000"/>
          </a:bodyPr>
          <a:lstStyle/>
          <a:p>
            <a:pPr marL="0" indent="0">
              <a:buNone/>
            </a:pPr>
            <a:r>
              <a:rPr lang="en-US" dirty="0">
                <a:solidFill>
                  <a:srgbClr val="404040"/>
                </a:solidFill>
              </a:rPr>
              <a:t>“</a:t>
            </a:r>
            <a:r>
              <a:rPr lang="en-US" sz="1600" dirty="0">
                <a:solidFill>
                  <a:srgbClr val="404040"/>
                </a:solidFill>
              </a:rPr>
              <a:t>The human capacity for burden is like bamboo, far more flexible than you’d ever believe at first glance.”</a:t>
            </a:r>
          </a:p>
          <a:p>
            <a:pPr marL="0" indent="0">
              <a:buNone/>
            </a:pPr>
            <a:r>
              <a:rPr lang="en-US" sz="1600" dirty="0">
                <a:solidFill>
                  <a:srgbClr val="404040"/>
                </a:solidFill>
              </a:rPr>
              <a:t>As I state in most of my e-mails, if not all of them, thank you for your flexibility in the work we now do.  I think many of us, if not all of us, are continuing to try to understand what our role is . . . If we have been here a few months or a few years, none of us have had to do this work or had the training to do this work the way we are right now.  I thank you for serving your families in the best way you know how as directions, orders, and expectations change constantly.  It feels like “getting by” has been our go to, my hope for the 20-21 school year is intentionality.  The change in the work we do went from 3 weeks to 5 months much too quickly, and beyond intentionality I believe this school year can bring hope and togetherness as we change our thought process, let’s change social distancing, to physical distancing while supporting strong social connections for all.</a:t>
            </a:r>
          </a:p>
          <a:p>
            <a:pPr marL="0" indent="0">
              <a:buNone/>
            </a:pPr>
            <a:r>
              <a:rPr lang="en-US" sz="1600" dirty="0">
                <a:solidFill>
                  <a:srgbClr val="404040"/>
                </a:solidFill>
              </a:rPr>
              <a:t>I apologize that we have not come together earlier, I have missed all of you.  My hope from this meeting is to support all of you though guidance – it is difficult to feel job accomplishment when there are not expectations in place.  There is always space in EHS to think outside of the guidance with your PSC, but this will be our foundation.</a:t>
            </a:r>
          </a:p>
          <a:p>
            <a:pPr marL="0" indent="0">
              <a:buNone/>
            </a:pPr>
            <a:r>
              <a:rPr lang="en-US" sz="1600" dirty="0">
                <a:solidFill>
                  <a:srgbClr val="404040"/>
                </a:solidFill>
              </a:rPr>
              <a:t>I also want to give all of you space to be honest in your feelings today, ask the questions you need and want answered and ask for the support you need to continue through this time.  I know we will continue to strive to get back into the homes, but am realistic enough to know executive orders and NMCAA policies may make this impossible at times and want to be prepared for it.</a:t>
            </a:r>
          </a:p>
          <a:p>
            <a:pPr marL="0" indent="0">
              <a:buNone/>
            </a:pPr>
            <a:endParaRPr lang="en-US" sz="1600" dirty="0">
              <a:solidFill>
                <a:srgbClr val="404040"/>
              </a:solidFill>
            </a:endParaRPr>
          </a:p>
          <a:p>
            <a:pPr marL="0" indent="0">
              <a:buNone/>
            </a:pPr>
            <a:endParaRPr lang="en-US" sz="1600" dirty="0">
              <a:solidFill>
                <a:srgbClr val="404040"/>
              </a:solidFill>
            </a:endParaRPr>
          </a:p>
        </p:txBody>
      </p:sp>
    </p:spTree>
    <p:extLst>
      <p:ext uri="{BB962C8B-B14F-4D97-AF65-F5344CB8AC3E}">
        <p14:creationId xmlns:p14="http://schemas.microsoft.com/office/powerpoint/2010/main" val="713756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BEFEE2B8-CC43-4577-957F-76DBCC00DC6E}"/>
              </a:ext>
            </a:extLst>
          </p:cNvPr>
          <p:cNvSpPr>
            <a:spLocks noChangeArrowheads="1"/>
          </p:cNvSpPr>
          <p:nvPr/>
        </p:nvSpPr>
        <p:spPr bwMode="auto">
          <a:xfrm>
            <a:off x="1069848" y="5900286"/>
            <a:ext cx="10210862" cy="39891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b" anchorCtr="0" compatLnSpc="1">
            <a:prstTxWarp prst="textNoShape">
              <a:avLst/>
            </a:prstTxWarp>
            <a:normAutofit fontScale="70000" lnSpcReduction="20000"/>
          </a:bodyPr>
          <a:lstStyle/>
          <a:p>
            <a:pPr marL="0" marR="0" lvl="0" indent="0" defTabSz="914400" fontAlgn="base">
              <a:lnSpc>
                <a:spcPct val="90000"/>
              </a:lnSpc>
              <a:spcBef>
                <a:spcPct val="0"/>
              </a:spcBef>
              <a:spcAft>
                <a:spcPts val="600"/>
              </a:spcAft>
              <a:buClrTx/>
              <a:buSzTx/>
              <a:tabLst/>
            </a:pPr>
            <a:endParaRPr kumimoji="0" lang="en-US" altLang="en-US" sz="3700" i="0" strike="noStrike" cap="none" spc="-100" normalizeH="0" dirty="0">
              <a:ln>
                <a:noFill/>
              </a:ln>
              <a:solidFill>
                <a:srgbClr val="FFFFFF"/>
              </a:solidFill>
              <a:effectLst/>
              <a:latin typeface="+mj-lt"/>
              <a:ea typeface="+mj-ea"/>
              <a:cs typeface="+mj-cs"/>
            </a:endParaRPr>
          </a:p>
        </p:txBody>
      </p:sp>
      <p:graphicFrame>
        <p:nvGraphicFramePr>
          <p:cNvPr id="4" name="Table 3">
            <a:extLst>
              <a:ext uri="{FF2B5EF4-FFF2-40B4-BE49-F238E27FC236}">
                <a16:creationId xmlns:a16="http://schemas.microsoft.com/office/drawing/2014/main" id="{3F276E5C-9896-4718-8359-788171DEB413}"/>
              </a:ext>
            </a:extLst>
          </p:cNvPr>
          <p:cNvGraphicFramePr>
            <a:graphicFrameLocks noGrp="1"/>
          </p:cNvGraphicFramePr>
          <p:nvPr>
            <p:extLst>
              <p:ext uri="{D42A27DB-BD31-4B8C-83A1-F6EECF244321}">
                <p14:modId xmlns:p14="http://schemas.microsoft.com/office/powerpoint/2010/main" val="3364324590"/>
              </p:ext>
            </p:extLst>
          </p:nvPr>
        </p:nvGraphicFramePr>
        <p:xfrm>
          <a:off x="911290" y="235365"/>
          <a:ext cx="10178569" cy="5571076"/>
        </p:xfrm>
        <a:graphic>
          <a:graphicData uri="http://schemas.openxmlformats.org/drawingml/2006/table">
            <a:tbl>
              <a:tblPr firstRow="1" firstCol="1" bandRow="1">
                <a:tableStyleId>{5C22544A-7EE6-4342-B048-85BDC9FD1C3A}</a:tableStyleId>
              </a:tblPr>
              <a:tblGrid>
                <a:gridCol w="3521412">
                  <a:extLst>
                    <a:ext uri="{9D8B030D-6E8A-4147-A177-3AD203B41FA5}">
                      <a16:colId xmlns:a16="http://schemas.microsoft.com/office/drawing/2014/main" val="104996123"/>
                    </a:ext>
                  </a:extLst>
                </a:gridCol>
                <a:gridCol w="2140029">
                  <a:extLst>
                    <a:ext uri="{9D8B030D-6E8A-4147-A177-3AD203B41FA5}">
                      <a16:colId xmlns:a16="http://schemas.microsoft.com/office/drawing/2014/main" val="3411336704"/>
                    </a:ext>
                  </a:extLst>
                </a:gridCol>
                <a:gridCol w="2175610">
                  <a:extLst>
                    <a:ext uri="{9D8B030D-6E8A-4147-A177-3AD203B41FA5}">
                      <a16:colId xmlns:a16="http://schemas.microsoft.com/office/drawing/2014/main" val="453058297"/>
                    </a:ext>
                  </a:extLst>
                </a:gridCol>
                <a:gridCol w="2341518">
                  <a:extLst>
                    <a:ext uri="{9D8B030D-6E8A-4147-A177-3AD203B41FA5}">
                      <a16:colId xmlns:a16="http://schemas.microsoft.com/office/drawing/2014/main" val="4194428704"/>
                    </a:ext>
                  </a:extLst>
                </a:gridCol>
              </a:tblGrid>
              <a:tr h="397934">
                <a:tc>
                  <a:txBody>
                    <a:bodyPr/>
                    <a:lstStyle/>
                    <a:p>
                      <a:pPr marL="0" marR="0" algn="ctr">
                        <a:lnSpc>
                          <a:spcPct val="107000"/>
                        </a:lnSpc>
                        <a:spcBef>
                          <a:spcPts val="0"/>
                        </a:spcBef>
                        <a:spcAft>
                          <a:spcPts val="0"/>
                        </a:spcAft>
                      </a:pPr>
                      <a:r>
                        <a:rPr lang="en-US" sz="2200" dirty="0">
                          <a:effectLst/>
                        </a:rPr>
                        <a:t>Month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2017-18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2018-19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2019 - 20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extLst>
                  <a:ext uri="{0D108BD9-81ED-4DB2-BD59-A6C34878D82A}">
                    <a16:rowId xmlns:a16="http://schemas.microsoft.com/office/drawing/2014/main" val="3813547519"/>
                  </a:ext>
                </a:extLst>
              </a:tr>
              <a:tr h="397934">
                <a:tc>
                  <a:txBody>
                    <a:bodyPr/>
                    <a:lstStyle/>
                    <a:p>
                      <a:pPr marL="0" marR="0" algn="ctr">
                        <a:lnSpc>
                          <a:spcPct val="107000"/>
                        </a:lnSpc>
                        <a:spcBef>
                          <a:spcPts val="0"/>
                        </a:spcBef>
                        <a:spcAft>
                          <a:spcPts val="0"/>
                        </a:spcAft>
                      </a:pPr>
                      <a:r>
                        <a:rPr lang="en-US" sz="2200" dirty="0">
                          <a:effectLst/>
                        </a:rPr>
                        <a:t>September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73%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74%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67% - 73%?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extLst>
                  <a:ext uri="{0D108BD9-81ED-4DB2-BD59-A6C34878D82A}">
                    <a16:rowId xmlns:a16="http://schemas.microsoft.com/office/drawing/2014/main" val="835397054"/>
                  </a:ext>
                </a:extLst>
              </a:tr>
              <a:tr h="397934">
                <a:tc>
                  <a:txBody>
                    <a:bodyPr/>
                    <a:lstStyle/>
                    <a:p>
                      <a:pPr marL="0" marR="0" algn="ctr">
                        <a:lnSpc>
                          <a:spcPct val="107000"/>
                        </a:lnSpc>
                        <a:spcBef>
                          <a:spcPts val="0"/>
                        </a:spcBef>
                        <a:spcAft>
                          <a:spcPts val="0"/>
                        </a:spcAft>
                      </a:pPr>
                      <a:r>
                        <a:rPr lang="en-US" sz="2200" dirty="0">
                          <a:effectLst/>
                        </a:rPr>
                        <a:t>October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89%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89%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91% - 93%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extLst>
                  <a:ext uri="{0D108BD9-81ED-4DB2-BD59-A6C34878D82A}">
                    <a16:rowId xmlns:a16="http://schemas.microsoft.com/office/drawing/2014/main" val="3860410292"/>
                  </a:ext>
                </a:extLst>
              </a:tr>
              <a:tr h="397934">
                <a:tc>
                  <a:txBody>
                    <a:bodyPr/>
                    <a:lstStyle/>
                    <a:p>
                      <a:pPr marL="0" marR="0" algn="ctr">
                        <a:lnSpc>
                          <a:spcPct val="107000"/>
                        </a:lnSpc>
                        <a:spcBef>
                          <a:spcPts val="0"/>
                        </a:spcBef>
                        <a:spcAft>
                          <a:spcPts val="0"/>
                        </a:spcAft>
                      </a:pPr>
                      <a:r>
                        <a:rPr lang="en-US" sz="2200" dirty="0">
                          <a:effectLst/>
                        </a:rPr>
                        <a:t>November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68%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74%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 71%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extLst>
                  <a:ext uri="{0D108BD9-81ED-4DB2-BD59-A6C34878D82A}">
                    <a16:rowId xmlns:a16="http://schemas.microsoft.com/office/drawing/2014/main" val="3771056313"/>
                  </a:ext>
                </a:extLst>
              </a:tr>
              <a:tr h="397934">
                <a:tc>
                  <a:txBody>
                    <a:bodyPr/>
                    <a:lstStyle/>
                    <a:p>
                      <a:pPr marL="0" marR="0" algn="ctr">
                        <a:lnSpc>
                          <a:spcPct val="107000"/>
                        </a:lnSpc>
                        <a:spcBef>
                          <a:spcPts val="0"/>
                        </a:spcBef>
                        <a:spcAft>
                          <a:spcPts val="0"/>
                        </a:spcAft>
                      </a:pPr>
                      <a:r>
                        <a:rPr lang="en-US" sz="2200" dirty="0">
                          <a:effectLst/>
                        </a:rPr>
                        <a:t>December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54%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60%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63%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extLst>
                  <a:ext uri="{0D108BD9-81ED-4DB2-BD59-A6C34878D82A}">
                    <a16:rowId xmlns:a16="http://schemas.microsoft.com/office/drawing/2014/main" val="3295474821"/>
                  </a:ext>
                </a:extLst>
              </a:tr>
              <a:tr h="397934">
                <a:tc>
                  <a:txBody>
                    <a:bodyPr/>
                    <a:lstStyle/>
                    <a:p>
                      <a:pPr marL="0" marR="0" algn="ctr">
                        <a:lnSpc>
                          <a:spcPct val="107000"/>
                        </a:lnSpc>
                        <a:spcBef>
                          <a:spcPts val="0"/>
                        </a:spcBef>
                        <a:spcAft>
                          <a:spcPts val="0"/>
                        </a:spcAft>
                      </a:pPr>
                      <a:r>
                        <a:rPr lang="en-US" sz="2200" dirty="0">
                          <a:effectLst/>
                        </a:rPr>
                        <a:t>January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85%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71%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84%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extLst>
                  <a:ext uri="{0D108BD9-81ED-4DB2-BD59-A6C34878D82A}">
                    <a16:rowId xmlns:a16="http://schemas.microsoft.com/office/drawing/2014/main" val="2374001640"/>
                  </a:ext>
                </a:extLst>
              </a:tr>
              <a:tr h="397934">
                <a:tc>
                  <a:txBody>
                    <a:bodyPr/>
                    <a:lstStyle/>
                    <a:p>
                      <a:pPr marL="0" marR="0" algn="ctr">
                        <a:lnSpc>
                          <a:spcPct val="107000"/>
                        </a:lnSpc>
                        <a:spcBef>
                          <a:spcPts val="0"/>
                        </a:spcBef>
                        <a:spcAft>
                          <a:spcPts val="0"/>
                        </a:spcAft>
                      </a:pPr>
                      <a:r>
                        <a:rPr lang="en-US" sz="2200" dirty="0">
                          <a:effectLst/>
                        </a:rPr>
                        <a:t>February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67%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70%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 73%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extLst>
                  <a:ext uri="{0D108BD9-81ED-4DB2-BD59-A6C34878D82A}">
                    <a16:rowId xmlns:a16="http://schemas.microsoft.com/office/drawing/2014/main" val="2074936320"/>
                  </a:ext>
                </a:extLst>
              </a:tr>
              <a:tr h="397934">
                <a:tc>
                  <a:txBody>
                    <a:bodyPr/>
                    <a:lstStyle/>
                    <a:p>
                      <a:pPr marL="0" marR="0" algn="ctr">
                        <a:lnSpc>
                          <a:spcPct val="107000"/>
                        </a:lnSpc>
                        <a:spcBef>
                          <a:spcPts val="0"/>
                        </a:spcBef>
                        <a:spcAft>
                          <a:spcPts val="0"/>
                        </a:spcAft>
                      </a:pPr>
                      <a:r>
                        <a:rPr lang="en-US" sz="2200" dirty="0">
                          <a:effectLst/>
                        </a:rPr>
                        <a:t>March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70%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75%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 COVID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extLst>
                  <a:ext uri="{0D108BD9-81ED-4DB2-BD59-A6C34878D82A}">
                    <a16:rowId xmlns:a16="http://schemas.microsoft.com/office/drawing/2014/main" val="1701300324"/>
                  </a:ext>
                </a:extLst>
              </a:tr>
              <a:tr h="397934">
                <a:tc>
                  <a:txBody>
                    <a:bodyPr/>
                    <a:lstStyle/>
                    <a:p>
                      <a:pPr marL="0" marR="0" algn="ctr">
                        <a:lnSpc>
                          <a:spcPct val="107000"/>
                        </a:lnSpc>
                        <a:spcBef>
                          <a:spcPts val="0"/>
                        </a:spcBef>
                        <a:spcAft>
                          <a:spcPts val="0"/>
                        </a:spcAft>
                      </a:pPr>
                      <a:r>
                        <a:rPr lang="en-US" sz="2200" dirty="0">
                          <a:effectLst/>
                        </a:rPr>
                        <a:t>April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86%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81%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 COVID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extLst>
                  <a:ext uri="{0D108BD9-81ED-4DB2-BD59-A6C34878D82A}">
                    <a16:rowId xmlns:a16="http://schemas.microsoft.com/office/drawing/2014/main" val="2160938645"/>
                  </a:ext>
                </a:extLst>
              </a:tr>
              <a:tr h="397934">
                <a:tc>
                  <a:txBody>
                    <a:bodyPr/>
                    <a:lstStyle/>
                    <a:p>
                      <a:pPr marL="0" marR="0" algn="ctr">
                        <a:lnSpc>
                          <a:spcPct val="107000"/>
                        </a:lnSpc>
                        <a:spcBef>
                          <a:spcPts val="0"/>
                        </a:spcBef>
                        <a:spcAft>
                          <a:spcPts val="0"/>
                        </a:spcAft>
                      </a:pPr>
                      <a:r>
                        <a:rPr lang="en-US" sz="2200" dirty="0">
                          <a:effectLst/>
                        </a:rPr>
                        <a:t>May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76%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85%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 COVID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extLst>
                  <a:ext uri="{0D108BD9-81ED-4DB2-BD59-A6C34878D82A}">
                    <a16:rowId xmlns:a16="http://schemas.microsoft.com/office/drawing/2014/main" val="1054345593"/>
                  </a:ext>
                </a:extLst>
              </a:tr>
              <a:tr h="397934">
                <a:tc>
                  <a:txBody>
                    <a:bodyPr/>
                    <a:lstStyle/>
                    <a:p>
                      <a:pPr marL="0" marR="0" algn="ctr">
                        <a:lnSpc>
                          <a:spcPct val="107000"/>
                        </a:lnSpc>
                        <a:spcBef>
                          <a:spcPts val="0"/>
                        </a:spcBef>
                        <a:spcAft>
                          <a:spcPts val="0"/>
                        </a:spcAft>
                      </a:pPr>
                      <a:r>
                        <a:rPr lang="en-US" sz="2200" dirty="0">
                          <a:effectLst/>
                        </a:rPr>
                        <a:t>June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81%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76%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 COVID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extLst>
                  <a:ext uri="{0D108BD9-81ED-4DB2-BD59-A6C34878D82A}">
                    <a16:rowId xmlns:a16="http://schemas.microsoft.com/office/drawing/2014/main" val="3387596052"/>
                  </a:ext>
                </a:extLst>
              </a:tr>
              <a:tr h="397934">
                <a:tc>
                  <a:txBody>
                    <a:bodyPr/>
                    <a:lstStyle/>
                    <a:p>
                      <a:pPr marL="0" marR="0" algn="ctr">
                        <a:lnSpc>
                          <a:spcPct val="107000"/>
                        </a:lnSpc>
                        <a:spcBef>
                          <a:spcPts val="0"/>
                        </a:spcBef>
                        <a:spcAft>
                          <a:spcPts val="0"/>
                        </a:spcAft>
                      </a:pPr>
                      <a:r>
                        <a:rPr lang="en-US" sz="2200" dirty="0">
                          <a:effectLst/>
                        </a:rPr>
                        <a:t>July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77%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70%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 118 visits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extLst>
                  <a:ext uri="{0D108BD9-81ED-4DB2-BD59-A6C34878D82A}">
                    <a16:rowId xmlns:a16="http://schemas.microsoft.com/office/drawing/2014/main" val="67669022"/>
                  </a:ext>
                </a:extLst>
              </a:tr>
              <a:tr h="397934">
                <a:tc>
                  <a:txBody>
                    <a:bodyPr/>
                    <a:lstStyle/>
                    <a:p>
                      <a:pPr marL="0" marR="0" algn="ctr">
                        <a:lnSpc>
                          <a:spcPct val="107000"/>
                        </a:lnSpc>
                        <a:spcBef>
                          <a:spcPts val="0"/>
                        </a:spcBef>
                        <a:spcAft>
                          <a:spcPts val="0"/>
                        </a:spcAft>
                      </a:pPr>
                      <a:r>
                        <a:rPr lang="en-US" sz="2200" dirty="0">
                          <a:effectLst/>
                        </a:rPr>
                        <a:t>August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60%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79%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extLst>
                  <a:ext uri="{0D108BD9-81ED-4DB2-BD59-A6C34878D82A}">
                    <a16:rowId xmlns:a16="http://schemas.microsoft.com/office/drawing/2014/main" val="1408413017"/>
                  </a:ext>
                </a:extLst>
              </a:tr>
              <a:tr h="397934">
                <a:tc>
                  <a:txBody>
                    <a:bodyPr/>
                    <a:lstStyle/>
                    <a:p>
                      <a:pPr marL="0" marR="0" algn="ctr">
                        <a:lnSpc>
                          <a:spcPct val="107000"/>
                        </a:lnSpc>
                        <a:spcBef>
                          <a:spcPts val="0"/>
                        </a:spcBef>
                        <a:spcAft>
                          <a:spcPts val="0"/>
                        </a:spcAft>
                      </a:pPr>
                      <a:r>
                        <a:rPr lang="en-US" sz="2200" dirty="0">
                          <a:effectLst/>
                        </a:rPr>
                        <a:t>Yearly average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74%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rPr>
                        <a:t>75%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NA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417" marR="107417" marT="0" marB="0"/>
                </a:tc>
                <a:extLst>
                  <a:ext uri="{0D108BD9-81ED-4DB2-BD59-A6C34878D82A}">
                    <a16:rowId xmlns:a16="http://schemas.microsoft.com/office/drawing/2014/main" val="50480649"/>
                  </a:ext>
                </a:extLst>
              </a:tr>
            </a:tbl>
          </a:graphicData>
        </a:graphic>
      </p:graphicFrame>
    </p:spTree>
    <p:extLst>
      <p:ext uri="{BB962C8B-B14F-4D97-AF65-F5344CB8AC3E}">
        <p14:creationId xmlns:p14="http://schemas.microsoft.com/office/powerpoint/2010/main" val="2077313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A66935-05D2-43F4-9306-1C3DD42CBC75}"/>
              </a:ext>
            </a:extLst>
          </p:cNvPr>
          <p:cNvSpPr>
            <a:spLocks noGrp="1"/>
          </p:cNvSpPr>
          <p:nvPr>
            <p:ph type="title"/>
          </p:nvPr>
        </p:nvSpPr>
        <p:spPr/>
        <p:txBody>
          <a:bodyPr/>
          <a:lstStyle/>
          <a:p>
            <a:r>
              <a:rPr lang="en-US" dirty="0"/>
              <a:t>Attendance note:</a:t>
            </a:r>
          </a:p>
        </p:txBody>
      </p:sp>
      <p:sp>
        <p:nvSpPr>
          <p:cNvPr id="3" name="Subtitle 2">
            <a:extLst>
              <a:ext uri="{FF2B5EF4-FFF2-40B4-BE49-F238E27FC236}">
                <a16:creationId xmlns:a16="http://schemas.microsoft.com/office/drawing/2014/main" id="{AC517914-9B07-49CD-888B-091D852881CC}"/>
              </a:ext>
            </a:extLst>
          </p:cNvPr>
          <p:cNvSpPr>
            <a:spLocks noGrp="1"/>
          </p:cNvSpPr>
          <p:nvPr>
            <p:ph idx="1"/>
          </p:nvPr>
        </p:nvSpPr>
        <p:spPr>
          <a:solidFill>
            <a:schemeClr val="accent2"/>
          </a:solidFill>
          <a:ln w="190500" cap="sq" cmpd="thinThick">
            <a:solidFill>
              <a:schemeClr val="accent2"/>
            </a:solidFill>
            <a:miter lim="800000"/>
          </a:ln>
        </p:spPr>
        <p:txBody>
          <a:bodyPr wrap="square" anchor="ctr">
            <a:normAutofit/>
          </a:bodyPr>
          <a:lstStyle/>
          <a:p>
            <a:r>
              <a:rPr lang="en-US" dirty="0">
                <a:solidFill>
                  <a:schemeClr val="tx1"/>
                </a:solidFill>
              </a:rPr>
              <a:t>Remember that attendance must be documented in Child Plus DAILY to support safety measures, but it will also support accuracy in our data; when I look in later months, our attendance is always higher because staff have been late in putting it in.  So . . . Every day will support safety AND improve our data!</a:t>
            </a:r>
            <a:endParaRPr lang="en-US" sz="1800" dirty="0">
              <a:solidFill>
                <a:schemeClr val="tx1"/>
              </a:solidFill>
            </a:endParaRPr>
          </a:p>
        </p:txBody>
      </p:sp>
    </p:spTree>
    <p:extLst>
      <p:ext uri="{BB962C8B-B14F-4D97-AF65-F5344CB8AC3E}">
        <p14:creationId xmlns:p14="http://schemas.microsoft.com/office/powerpoint/2010/main" val="1334355459"/>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6CA8FB2-2882-4FE9-A50A-A8A666275909}"/>
              </a:ext>
            </a:extLst>
          </p:cNvPr>
          <p:cNvGraphicFramePr>
            <a:graphicFrameLocks noGrp="1"/>
          </p:cNvGraphicFramePr>
          <p:nvPr>
            <p:extLst>
              <p:ext uri="{D42A27DB-BD31-4B8C-83A1-F6EECF244321}">
                <p14:modId xmlns:p14="http://schemas.microsoft.com/office/powerpoint/2010/main" val="3927768628"/>
              </p:ext>
            </p:extLst>
          </p:nvPr>
        </p:nvGraphicFramePr>
        <p:xfrm>
          <a:off x="801539" y="986782"/>
          <a:ext cx="10588927" cy="4884438"/>
        </p:xfrm>
        <a:graphic>
          <a:graphicData uri="http://schemas.openxmlformats.org/drawingml/2006/table">
            <a:tbl>
              <a:tblPr firstRow="1" firstCol="1" bandRow="1">
                <a:tableStyleId>{5C22544A-7EE6-4342-B048-85BDC9FD1C3A}</a:tableStyleId>
              </a:tblPr>
              <a:tblGrid>
                <a:gridCol w="1520416">
                  <a:extLst>
                    <a:ext uri="{9D8B030D-6E8A-4147-A177-3AD203B41FA5}">
                      <a16:colId xmlns:a16="http://schemas.microsoft.com/office/drawing/2014/main" val="1260246948"/>
                    </a:ext>
                  </a:extLst>
                </a:gridCol>
                <a:gridCol w="1370708">
                  <a:extLst>
                    <a:ext uri="{9D8B030D-6E8A-4147-A177-3AD203B41FA5}">
                      <a16:colId xmlns:a16="http://schemas.microsoft.com/office/drawing/2014/main" val="1313293445"/>
                    </a:ext>
                  </a:extLst>
                </a:gridCol>
                <a:gridCol w="1163759">
                  <a:extLst>
                    <a:ext uri="{9D8B030D-6E8A-4147-A177-3AD203B41FA5}">
                      <a16:colId xmlns:a16="http://schemas.microsoft.com/office/drawing/2014/main" val="2431563699"/>
                    </a:ext>
                  </a:extLst>
                </a:gridCol>
                <a:gridCol w="1251557">
                  <a:extLst>
                    <a:ext uri="{9D8B030D-6E8A-4147-A177-3AD203B41FA5}">
                      <a16:colId xmlns:a16="http://schemas.microsoft.com/office/drawing/2014/main" val="1191629552"/>
                    </a:ext>
                  </a:extLst>
                </a:gridCol>
                <a:gridCol w="1099912">
                  <a:extLst>
                    <a:ext uri="{9D8B030D-6E8A-4147-A177-3AD203B41FA5}">
                      <a16:colId xmlns:a16="http://schemas.microsoft.com/office/drawing/2014/main" val="1409363061"/>
                    </a:ext>
                  </a:extLst>
                </a:gridCol>
                <a:gridCol w="1366305">
                  <a:extLst>
                    <a:ext uri="{9D8B030D-6E8A-4147-A177-3AD203B41FA5}">
                      <a16:colId xmlns:a16="http://schemas.microsoft.com/office/drawing/2014/main" val="2068381792"/>
                    </a:ext>
                  </a:extLst>
                </a:gridCol>
                <a:gridCol w="1366305">
                  <a:extLst>
                    <a:ext uri="{9D8B030D-6E8A-4147-A177-3AD203B41FA5}">
                      <a16:colId xmlns:a16="http://schemas.microsoft.com/office/drawing/2014/main" val="1119782484"/>
                    </a:ext>
                  </a:extLst>
                </a:gridCol>
                <a:gridCol w="1449965">
                  <a:extLst>
                    <a:ext uri="{9D8B030D-6E8A-4147-A177-3AD203B41FA5}">
                      <a16:colId xmlns:a16="http://schemas.microsoft.com/office/drawing/2014/main" val="1047240915"/>
                    </a:ext>
                  </a:extLst>
                </a:gridCol>
              </a:tblGrid>
              <a:tr h="667962">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Complete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Holiday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Bad Weather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No one Home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Staff Cancelled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Family Cancelled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Not Scheduled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extLst>
                  <a:ext uri="{0D108BD9-81ED-4DB2-BD59-A6C34878D82A}">
                    <a16:rowId xmlns:a16="http://schemas.microsoft.com/office/drawing/2014/main" val="1033095591"/>
                  </a:ext>
                </a:extLst>
              </a:tr>
              <a:tr h="351373">
                <a:tc>
                  <a:txBody>
                    <a:bodyPr/>
                    <a:lstStyle/>
                    <a:p>
                      <a:pPr marL="0" marR="0" algn="l">
                        <a:lnSpc>
                          <a:spcPct val="107000"/>
                        </a:lnSpc>
                        <a:spcBef>
                          <a:spcPts val="0"/>
                        </a:spcBef>
                        <a:spcAft>
                          <a:spcPts val="0"/>
                        </a:spcAft>
                      </a:pPr>
                      <a:r>
                        <a:rPr lang="en-US" sz="1900" dirty="0">
                          <a:effectLst/>
                        </a:rPr>
                        <a:t>September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73%</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3%</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3%</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14%</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12%</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extLst>
                  <a:ext uri="{0D108BD9-81ED-4DB2-BD59-A6C34878D82A}">
                    <a16:rowId xmlns:a16="http://schemas.microsoft.com/office/drawing/2014/main" val="3170269287"/>
                  </a:ext>
                </a:extLst>
              </a:tr>
              <a:tr h="351373">
                <a:tc>
                  <a:txBody>
                    <a:bodyPr/>
                    <a:lstStyle/>
                    <a:p>
                      <a:pPr marL="0" marR="0" algn="l">
                        <a:lnSpc>
                          <a:spcPct val="107000"/>
                        </a:lnSpc>
                        <a:spcBef>
                          <a:spcPts val="0"/>
                        </a:spcBef>
                        <a:spcAft>
                          <a:spcPts val="0"/>
                        </a:spcAft>
                      </a:pPr>
                      <a:r>
                        <a:rPr lang="en-US" sz="1900" dirty="0">
                          <a:effectLst/>
                        </a:rPr>
                        <a:t>October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93%</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2%</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3%</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18%</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3%</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extLst>
                  <a:ext uri="{0D108BD9-81ED-4DB2-BD59-A6C34878D82A}">
                    <a16:rowId xmlns:a16="http://schemas.microsoft.com/office/drawing/2014/main" val="1867915662"/>
                  </a:ext>
                </a:extLst>
              </a:tr>
              <a:tr h="351373">
                <a:tc>
                  <a:txBody>
                    <a:bodyPr/>
                    <a:lstStyle/>
                    <a:p>
                      <a:pPr marL="0" marR="0" algn="l">
                        <a:lnSpc>
                          <a:spcPct val="107000"/>
                        </a:lnSpc>
                        <a:spcBef>
                          <a:spcPts val="0"/>
                        </a:spcBef>
                        <a:spcAft>
                          <a:spcPts val="0"/>
                        </a:spcAft>
                      </a:pPr>
                      <a:r>
                        <a:rPr lang="en-US" sz="1900" dirty="0">
                          <a:effectLst/>
                        </a:rPr>
                        <a:t>November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71%</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1%</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1%</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4%</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3%</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22%</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3%</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extLst>
                  <a:ext uri="{0D108BD9-81ED-4DB2-BD59-A6C34878D82A}">
                    <a16:rowId xmlns:a16="http://schemas.microsoft.com/office/drawing/2014/main" val="1138714499"/>
                  </a:ext>
                </a:extLst>
              </a:tr>
              <a:tr h="351373">
                <a:tc>
                  <a:txBody>
                    <a:bodyPr/>
                    <a:lstStyle/>
                    <a:p>
                      <a:pPr marL="0" marR="0" algn="l">
                        <a:lnSpc>
                          <a:spcPct val="107000"/>
                        </a:lnSpc>
                        <a:spcBef>
                          <a:spcPts val="0"/>
                        </a:spcBef>
                        <a:spcAft>
                          <a:spcPts val="0"/>
                        </a:spcAft>
                      </a:pPr>
                      <a:r>
                        <a:rPr lang="en-US" sz="1900" dirty="0">
                          <a:effectLst/>
                        </a:rPr>
                        <a:t>December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63%</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11%</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1%</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2%</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1%</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22%</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7%</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extLst>
                  <a:ext uri="{0D108BD9-81ED-4DB2-BD59-A6C34878D82A}">
                    <a16:rowId xmlns:a16="http://schemas.microsoft.com/office/drawing/2014/main" val="2128571634"/>
                  </a:ext>
                </a:extLst>
              </a:tr>
              <a:tr h="351373">
                <a:tc>
                  <a:txBody>
                    <a:bodyPr/>
                    <a:lstStyle/>
                    <a:p>
                      <a:pPr marL="0" marR="0" algn="l">
                        <a:lnSpc>
                          <a:spcPct val="107000"/>
                        </a:lnSpc>
                        <a:spcBef>
                          <a:spcPts val="0"/>
                        </a:spcBef>
                        <a:spcAft>
                          <a:spcPts val="0"/>
                        </a:spcAft>
                      </a:pPr>
                      <a:r>
                        <a:rPr lang="en-US" sz="1900" dirty="0">
                          <a:effectLst/>
                        </a:rPr>
                        <a:t>January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84%</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2%</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3%</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25%</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2%</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extLst>
                  <a:ext uri="{0D108BD9-81ED-4DB2-BD59-A6C34878D82A}">
                    <a16:rowId xmlns:a16="http://schemas.microsoft.com/office/drawing/2014/main" val="1738042625"/>
                  </a:ext>
                </a:extLst>
              </a:tr>
              <a:tr h="351373">
                <a:tc>
                  <a:txBody>
                    <a:bodyPr/>
                    <a:lstStyle/>
                    <a:p>
                      <a:pPr marL="0" marR="0" algn="l">
                        <a:lnSpc>
                          <a:spcPct val="107000"/>
                        </a:lnSpc>
                        <a:spcBef>
                          <a:spcPts val="0"/>
                        </a:spcBef>
                        <a:spcAft>
                          <a:spcPts val="0"/>
                        </a:spcAft>
                      </a:pPr>
                      <a:r>
                        <a:rPr lang="en-US" sz="1900" dirty="0">
                          <a:effectLst/>
                        </a:rPr>
                        <a:t>February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73%</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1%</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2%</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5%</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18%</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1%</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extLst>
                  <a:ext uri="{0D108BD9-81ED-4DB2-BD59-A6C34878D82A}">
                    <a16:rowId xmlns:a16="http://schemas.microsoft.com/office/drawing/2014/main" val="35499574"/>
                  </a:ext>
                </a:extLst>
              </a:tr>
              <a:tr h="351373">
                <a:tc>
                  <a:txBody>
                    <a:bodyPr/>
                    <a:lstStyle/>
                    <a:p>
                      <a:pPr marL="0" marR="0" algn="l">
                        <a:lnSpc>
                          <a:spcPct val="107000"/>
                        </a:lnSpc>
                        <a:spcBef>
                          <a:spcPts val="0"/>
                        </a:spcBef>
                        <a:spcAft>
                          <a:spcPts val="0"/>
                        </a:spcAft>
                      </a:pPr>
                      <a:r>
                        <a:rPr lang="en-US" sz="1900" dirty="0">
                          <a:effectLst/>
                        </a:rPr>
                        <a:t>March</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COVID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extLst>
                  <a:ext uri="{0D108BD9-81ED-4DB2-BD59-A6C34878D82A}">
                    <a16:rowId xmlns:a16="http://schemas.microsoft.com/office/drawing/2014/main" val="3338152384"/>
                  </a:ext>
                </a:extLst>
              </a:tr>
              <a:tr h="351373">
                <a:tc>
                  <a:txBody>
                    <a:bodyPr/>
                    <a:lstStyle/>
                    <a:p>
                      <a:pPr marL="0" marR="0" algn="l">
                        <a:lnSpc>
                          <a:spcPct val="107000"/>
                        </a:lnSpc>
                        <a:spcBef>
                          <a:spcPts val="0"/>
                        </a:spcBef>
                        <a:spcAft>
                          <a:spcPts val="0"/>
                        </a:spcAft>
                      </a:pPr>
                      <a:r>
                        <a:rPr lang="en-US" sz="1900" dirty="0">
                          <a:effectLst/>
                        </a:rPr>
                        <a:t>April</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COVID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extLst>
                  <a:ext uri="{0D108BD9-81ED-4DB2-BD59-A6C34878D82A}">
                    <a16:rowId xmlns:a16="http://schemas.microsoft.com/office/drawing/2014/main" val="4040777306"/>
                  </a:ext>
                </a:extLst>
              </a:tr>
              <a:tr h="351373">
                <a:tc>
                  <a:txBody>
                    <a:bodyPr/>
                    <a:lstStyle/>
                    <a:p>
                      <a:pPr marL="0" marR="0" algn="l">
                        <a:lnSpc>
                          <a:spcPct val="107000"/>
                        </a:lnSpc>
                        <a:spcBef>
                          <a:spcPts val="0"/>
                        </a:spcBef>
                        <a:spcAft>
                          <a:spcPts val="0"/>
                        </a:spcAft>
                      </a:pPr>
                      <a:r>
                        <a:rPr lang="en-US" sz="1900" dirty="0">
                          <a:effectLst/>
                        </a:rPr>
                        <a:t>May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COVID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extLst>
                  <a:ext uri="{0D108BD9-81ED-4DB2-BD59-A6C34878D82A}">
                    <a16:rowId xmlns:a16="http://schemas.microsoft.com/office/drawing/2014/main" val="1723876932"/>
                  </a:ext>
                </a:extLst>
              </a:tr>
              <a:tr h="351373">
                <a:tc>
                  <a:txBody>
                    <a:bodyPr/>
                    <a:lstStyle/>
                    <a:p>
                      <a:pPr marL="0" marR="0" algn="l">
                        <a:lnSpc>
                          <a:spcPct val="107000"/>
                        </a:lnSpc>
                        <a:spcBef>
                          <a:spcPts val="0"/>
                        </a:spcBef>
                        <a:spcAft>
                          <a:spcPts val="0"/>
                        </a:spcAft>
                      </a:pPr>
                      <a:r>
                        <a:rPr lang="en-US" sz="1900" dirty="0">
                          <a:effectLst/>
                        </a:rPr>
                        <a:t>June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COVID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extLst>
                  <a:ext uri="{0D108BD9-81ED-4DB2-BD59-A6C34878D82A}">
                    <a16:rowId xmlns:a16="http://schemas.microsoft.com/office/drawing/2014/main" val="4050950751"/>
                  </a:ext>
                </a:extLst>
              </a:tr>
              <a:tr h="351373">
                <a:tc>
                  <a:txBody>
                    <a:bodyPr/>
                    <a:lstStyle/>
                    <a:p>
                      <a:pPr marL="0" marR="0" algn="l">
                        <a:lnSpc>
                          <a:spcPct val="107000"/>
                        </a:lnSpc>
                        <a:spcBef>
                          <a:spcPts val="0"/>
                        </a:spcBef>
                        <a:spcAft>
                          <a:spcPts val="0"/>
                        </a:spcAft>
                      </a:pPr>
                      <a:r>
                        <a:rPr lang="en-US" sz="1900" dirty="0">
                          <a:effectLst/>
                        </a:rPr>
                        <a:t>July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118 visits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extLst>
                  <a:ext uri="{0D108BD9-81ED-4DB2-BD59-A6C34878D82A}">
                    <a16:rowId xmlns:a16="http://schemas.microsoft.com/office/drawing/2014/main" val="140720525"/>
                  </a:ext>
                </a:extLst>
              </a:tr>
              <a:tr h="351373">
                <a:tc>
                  <a:txBody>
                    <a:bodyPr/>
                    <a:lstStyle/>
                    <a:p>
                      <a:pPr marL="0" marR="0" algn="l">
                        <a:lnSpc>
                          <a:spcPct val="107000"/>
                        </a:lnSpc>
                        <a:spcBef>
                          <a:spcPts val="0"/>
                        </a:spcBef>
                        <a:spcAft>
                          <a:spcPts val="0"/>
                        </a:spcAft>
                      </a:pPr>
                      <a:r>
                        <a:rPr lang="en-US" sz="1900" dirty="0">
                          <a:effectLst/>
                        </a:rPr>
                        <a:t>August</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tc>
                  <a:txBody>
                    <a:bodyPr/>
                    <a:lstStyle/>
                    <a:p>
                      <a:pPr marL="0" marR="0" algn="l">
                        <a:lnSpc>
                          <a:spcPct val="107000"/>
                        </a:lnSpc>
                        <a:spcBef>
                          <a:spcPts val="0"/>
                        </a:spcBef>
                        <a:spcAft>
                          <a:spcPts val="0"/>
                        </a:spcAft>
                      </a:pPr>
                      <a:r>
                        <a:rPr lang="en-US" sz="19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5108" marR="95108" marT="0" marB="0"/>
                </a:tc>
                <a:extLst>
                  <a:ext uri="{0D108BD9-81ED-4DB2-BD59-A6C34878D82A}">
                    <a16:rowId xmlns:a16="http://schemas.microsoft.com/office/drawing/2014/main" val="1932715467"/>
                  </a:ext>
                </a:extLst>
              </a:tr>
            </a:tbl>
          </a:graphicData>
        </a:graphic>
      </p:graphicFrame>
    </p:spTree>
    <p:extLst>
      <p:ext uri="{BB962C8B-B14F-4D97-AF65-F5344CB8AC3E}">
        <p14:creationId xmlns:p14="http://schemas.microsoft.com/office/powerpoint/2010/main" val="112549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41CFC40-1321-4E48-88F2-6E0E5A9BB5C3}"/>
              </a:ext>
            </a:extLst>
          </p:cNvPr>
          <p:cNvGraphicFramePr>
            <a:graphicFrameLocks noGrp="1"/>
          </p:cNvGraphicFramePr>
          <p:nvPr>
            <p:extLst>
              <p:ext uri="{D42A27DB-BD31-4B8C-83A1-F6EECF244321}">
                <p14:modId xmlns:p14="http://schemas.microsoft.com/office/powerpoint/2010/main" val="2768150724"/>
              </p:ext>
            </p:extLst>
          </p:nvPr>
        </p:nvGraphicFramePr>
        <p:xfrm>
          <a:off x="643467" y="1450219"/>
          <a:ext cx="10905068" cy="3957564"/>
        </p:xfrm>
        <a:graphic>
          <a:graphicData uri="http://schemas.openxmlformats.org/drawingml/2006/table">
            <a:tbl>
              <a:tblPr firstRow="1" firstCol="1" bandRow="1">
                <a:noFill/>
                <a:tableStyleId>{5C22544A-7EE6-4342-B048-85BDC9FD1C3A}</a:tableStyleId>
              </a:tblPr>
              <a:tblGrid>
                <a:gridCol w="2565972">
                  <a:extLst>
                    <a:ext uri="{9D8B030D-6E8A-4147-A177-3AD203B41FA5}">
                      <a16:colId xmlns:a16="http://schemas.microsoft.com/office/drawing/2014/main" val="3021985006"/>
                    </a:ext>
                  </a:extLst>
                </a:gridCol>
                <a:gridCol w="2125173">
                  <a:extLst>
                    <a:ext uri="{9D8B030D-6E8A-4147-A177-3AD203B41FA5}">
                      <a16:colId xmlns:a16="http://schemas.microsoft.com/office/drawing/2014/main" val="4112080894"/>
                    </a:ext>
                  </a:extLst>
                </a:gridCol>
                <a:gridCol w="2008877">
                  <a:extLst>
                    <a:ext uri="{9D8B030D-6E8A-4147-A177-3AD203B41FA5}">
                      <a16:colId xmlns:a16="http://schemas.microsoft.com/office/drawing/2014/main" val="805051018"/>
                    </a:ext>
                  </a:extLst>
                </a:gridCol>
                <a:gridCol w="1967496">
                  <a:extLst>
                    <a:ext uri="{9D8B030D-6E8A-4147-A177-3AD203B41FA5}">
                      <a16:colId xmlns:a16="http://schemas.microsoft.com/office/drawing/2014/main" val="2581579472"/>
                    </a:ext>
                  </a:extLst>
                </a:gridCol>
                <a:gridCol w="2237550">
                  <a:extLst>
                    <a:ext uri="{9D8B030D-6E8A-4147-A177-3AD203B41FA5}">
                      <a16:colId xmlns:a16="http://schemas.microsoft.com/office/drawing/2014/main" val="2076842128"/>
                    </a:ext>
                  </a:extLst>
                </a:gridCol>
              </a:tblGrid>
              <a:tr h="666352">
                <a:tc>
                  <a:txBody>
                    <a:bodyPr/>
                    <a:lstStyle/>
                    <a:p>
                      <a:pPr marL="0" marR="0" algn="l">
                        <a:lnSpc>
                          <a:spcPct val="107000"/>
                        </a:lnSpc>
                        <a:spcBef>
                          <a:spcPts val="0"/>
                        </a:spcBef>
                        <a:spcAft>
                          <a:spcPts val="0"/>
                        </a:spcAft>
                      </a:pPr>
                      <a:r>
                        <a:rPr lang="en-US" sz="2000" b="1" dirty="0">
                          <a:solidFill>
                            <a:schemeClr val="tx1">
                              <a:lumMod val="75000"/>
                              <a:lumOff val="25000"/>
                            </a:schemeClr>
                          </a:solidFill>
                          <a:effectLst/>
                        </a:rPr>
                        <a:t> </a:t>
                      </a:r>
                      <a:endParaRPr lang="en-US" sz="20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58359" marR="155016" marT="155016" marB="155016">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marL="0" marR="0" algn="l">
                        <a:lnSpc>
                          <a:spcPct val="107000"/>
                        </a:lnSpc>
                        <a:spcBef>
                          <a:spcPts val="0"/>
                        </a:spcBef>
                        <a:spcAft>
                          <a:spcPts val="0"/>
                        </a:spcAft>
                      </a:pPr>
                      <a:r>
                        <a:rPr lang="en-US" sz="2000" dirty="0">
                          <a:solidFill>
                            <a:schemeClr val="tx1">
                              <a:lumMod val="75000"/>
                              <a:lumOff val="25000"/>
                            </a:schemeClr>
                          </a:solidFill>
                          <a:effectLst/>
                        </a:rPr>
                        <a:t>Fall</a:t>
                      </a:r>
                      <a:endParaRPr lang="en-US"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58359" marR="155016" marT="155016" marB="155016">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marL="0" marR="0" algn="l">
                        <a:lnSpc>
                          <a:spcPct val="107000"/>
                        </a:lnSpc>
                        <a:spcBef>
                          <a:spcPts val="0"/>
                        </a:spcBef>
                        <a:spcAft>
                          <a:spcPts val="0"/>
                        </a:spcAft>
                      </a:pPr>
                      <a:r>
                        <a:rPr lang="en-US" sz="2000" dirty="0">
                          <a:solidFill>
                            <a:schemeClr val="tx1">
                              <a:lumMod val="75000"/>
                              <a:lumOff val="25000"/>
                            </a:schemeClr>
                          </a:solidFill>
                          <a:effectLst/>
                        </a:rPr>
                        <a:t>Winter</a:t>
                      </a:r>
                      <a:endParaRPr lang="en-US"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58359" marR="155016" marT="155016" marB="155016">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marL="0" marR="0" algn="l">
                        <a:lnSpc>
                          <a:spcPct val="107000"/>
                        </a:lnSpc>
                        <a:spcBef>
                          <a:spcPts val="0"/>
                        </a:spcBef>
                        <a:spcAft>
                          <a:spcPts val="0"/>
                        </a:spcAft>
                      </a:pPr>
                      <a:r>
                        <a:rPr lang="en-US" sz="2000" dirty="0">
                          <a:solidFill>
                            <a:schemeClr val="tx1">
                              <a:lumMod val="75000"/>
                              <a:lumOff val="25000"/>
                            </a:schemeClr>
                          </a:solidFill>
                          <a:effectLst/>
                        </a:rPr>
                        <a:t>Spring</a:t>
                      </a:r>
                      <a:endParaRPr lang="en-US"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58359" marR="155016" marT="155016" marB="155016">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marL="0" marR="0" algn="l">
                        <a:lnSpc>
                          <a:spcPct val="107000"/>
                        </a:lnSpc>
                        <a:spcBef>
                          <a:spcPts val="0"/>
                        </a:spcBef>
                        <a:spcAft>
                          <a:spcPts val="0"/>
                        </a:spcAft>
                      </a:pPr>
                      <a:r>
                        <a:rPr lang="en-US" sz="2000" dirty="0">
                          <a:solidFill>
                            <a:schemeClr val="tx1">
                              <a:lumMod val="75000"/>
                              <a:lumOff val="25000"/>
                            </a:schemeClr>
                          </a:solidFill>
                          <a:effectLst/>
                        </a:rPr>
                        <a:t>Summer</a:t>
                      </a:r>
                      <a:endParaRPr lang="en-US" sz="2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58359" marR="155016" marT="155016" marB="155016">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extLst>
                  <a:ext uri="{0D108BD9-81ED-4DB2-BD59-A6C34878D82A}">
                    <a16:rowId xmlns:a16="http://schemas.microsoft.com/office/drawing/2014/main" val="3914350611"/>
                  </a:ext>
                </a:extLst>
              </a:tr>
              <a:tr h="555042">
                <a:tc>
                  <a:txBody>
                    <a:bodyPr/>
                    <a:lstStyle/>
                    <a:p>
                      <a:pPr marL="0" marR="0" algn="l">
                        <a:lnSpc>
                          <a:spcPct val="107000"/>
                        </a:lnSpc>
                        <a:spcBef>
                          <a:spcPts val="0"/>
                        </a:spcBef>
                        <a:spcAft>
                          <a:spcPts val="0"/>
                        </a:spcAft>
                      </a:pPr>
                      <a:r>
                        <a:rPr lang="en-US" sz="1600" b="1" dirty="0">
                          <a:solidFill>
                            <a:schemeClr val="tx1">
                              <a:lumMod val="75000"/>
                              <a:lumOff val="25000"/>
                            </a:schemeClr>
                          </a:solidFill>
                          <a:effectLst/>
                        </a:rPr>
                        <a:t>Medical Home</a:t>
                      </a:r>
                      <a:endParaRPr lang="en-US" sz="16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58359" marR="134347" marT="134347" marB="134347">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79%</a:t>
                      </a:r>
                    </a:p>
                  </a:txBody>
                  <a:tcPr marL="258359" marR="134347" marT="134347" marB="134347">
                    <a:lnL w="19050" cap="flat" cmpd="sng" algn="ctr">
                      <a:solidFill>
                        <a:srgbClr val="FFFFFF"/>
                      </a:solid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89%</a:t>
                      </a:r>
                    </a:p>
                  </a:txBody>
                  <a:tcPr marL="258359" marR="134347" marT="134347" marB="134347">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COVID</a:t>
                      </a:r>
                    </a:p>
                  </a:txBody>
                  <a:tcPr marL="258359" marR="134347" marT="134347" marB="134347">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76%</a:t>
                      </a:r>
                    </a:p>
                  </a:txBody>
                  <a:tcPr marL="258359" marR="134347" marT="134347" marB="134347">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3296017296"/>
                  </a:ext>
                </a:extLst>
              </a:tr>
              <a:tr h="555042">
                <a:tc>
                  <a:txBody>
                    <a:bodyPr/>
                    <a:lstStyle/>
                    <a:p>
                      <a:pPr marL="0" marR="0" algn="l">
                        <a:lnSpc>
                          <a:spcPct val="107000"/>
                        </a:lnSpc>
                        <a:spcBef>
                          <a:spcPts val="0"/>
                        </a:spcBef>
                        <a:spcAft>
                          <a:spcPts val="0"/>
                        </a:spcAft>
                      </a:pPr>
                      <a:r>
                        <a:rPr lang="en-US" sz="1600" b="1" dirty="0">
                          <a:solidFill>
                            <a:schemeClr val="tx1">
                              <a:lumMod val="75000"/>
                              <a:lumOff val="25000"/>
                            </a:schemeClr>
                          </a:solidFill>
                          <a:effectLst/>
                        </a:rPr>
                        <a:t>Health Coverage</a:t>
                      </a:r>
                      <a:endParaRPr lang="en-US" sz="16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58359" marR="134347" marT="134347" marB="134347">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89%</a:t>
                      </a:r>
                    </a:p>
                  </a:txBody>
                  <a:tcPr marL="258359" marR="134347" marT="134347" marB="134347">
                    <a:lnL w="19050" cap="flat" cmpd="sng" algn="ctr">
                      <a:solidFill>
                        <a:srgbClr val="FFFFFF"/>
                      </a:solid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94%</a:t>
                      </a:r>
                    </a:p>
                  </a:txBody>
                  <a:tcPr marL="258359" marR="134347" marT="134347" marB="134347">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COVID</a:t>
                      </a:r>
                    </a:p>
                  </a:txBody>
                  <a:tcPr marL="258359" marR="134347" marT="134347" marB="134347">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95%</a:t>
                      </a:r>
                    </a:p>
                  </a:txBody>
                  <a:tcPr marL="258359" marR="134347" marT="134347" marB="134347">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2062225416"/>
                  </a:ext>
                </a:extLst>
              </a:tr>
              <a:tr h="555042">
                <a:tc>
                  <a:txBody>
                    <a:bodyPr/>
                    <a:lstStyle/>
                    <a:p>
                      <a:pPr marL="0" marR="0" algn="l">
                        <a:lnSpc>
                          <a:spcPct val="107000"/>
                        </a:lnSpc>
                        <a:spcBef>
                          <a:spcPts val="0"/>
                        </a:spcBef>
                        <a:spcAft>
                          <a:spcPts val="0"/>
                        </a:spcAft>
                      </a:pPr>
                      <a:r>
                        <a:rPr lang="en-US" sz="1600" b="1" dirty="0">
                          <a:solidFill>
                            <a:schemeClr val="tx1">
                              <a:lumMod val="75000"/>
                              <a:lumOff val="25000"/>
                            </a:schemeClr>
                          </a:solidFill>
                          <a:effectLst/>
                        </a:rPr>
                        <a:t>Dental Home</a:t>
                      </a:r>
                      <a:endParaRPr lang="en-US" sz="16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58359" marR="134347" marT="134347" marB="134347">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33%</a:t>
                      </a:r>
                    </a:p>
                  </a:txBody>
                  <a:tcPr marL="258359" marR="134347" marT="134347" marB="134347">
                    <a:lnL w="19050" cap="flat" cmpd="sng" algn="ctr">
                      <a:solidFill>
                        <a:srgbClr val="FFFFFF"/>
                      </a:solid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35%</a:t>
                      </a:r>
                    </a:p>
                  </a:txBody>
                  <a:tcPr marL="258359" marR="134347" marT="134347" marB="134347">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COVID</a:t>
                      </a:r>
                    </a:p>
                  </a:txBody>
                  <a:tcPr marL="258359" marR="134347" marT="134347" marB="134347">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30%</a:t>
                      </a:r>
                    </a:p>
                  </a:txBody>
                  <a:tcPr marL="258359" marR="134347" marT="134347" marB="134347">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1579488582"/>
                  </a:ext>
                </a:extLst>
              </a:tr>
              <a:tr h="813043">
                <a:tc>
                  <a:txBody>
                    <a:bodyPr/>
                    <a:lstStyle/>
                    <a:p>
                      <a:pPr marL="0" marR="0" algn="l">
                        <a:lnSpc>
                          <a:spcPct val="107000"/>
                        </a:lnSpc>
                        <a:spcBef>
                          <a:spcPts val="0"/>
                        </a:spcBef>
                        <a:spcAft>
                          <a:spcPts val="0"/>
                        </a:spcAft>
                      </a:pPr>
                      <a:r>
                        <a:rPr lang="en-US" sz="1600" b="1" dirty="0">
                          <a:solidFill>
                            <a:schemeClr val="tx1">
                              <a:lumMod val="75000"/>
                              <a:lumOff val="25000"/>
                            </a:schemeClr>
                          </a:solidFill>
                          <a:effectLst/>
                        </a:rPr>
                        <a:t>Hearing Screenings Up to Date</a:t>
                      </a:r>
                      <a:endParaRPr lang="en-US" sz="16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58359" marR="134347" marT="134347" marB="134347">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84%</a:t>
                      </a:r>
                    </a:p>
                  </a:txBody>
                  <a:tcPr marL="258359" marR="134347" marT="134347" marB="134347">
                    <a:lnL w="19050" cap="flat" cmpd="sng" algn="ctr">
                      <a:solidFill>
                        <a:srgbClr val="FFFFFF"/>
                      </a:solid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95%</a:t>
                      </a:r>
                    </a:p>
                  </a:txBody>
                  <a:tcPr marL="258359" marR="134347" marT="134347" marB="134347">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COVID</a:t>
                      </a:r>
                    </a:p>
                  </a:txBody>
                  <a:tcPr marL="258359" marR="134347" marT="134347" marB="134347">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81%</a:t>
                      </a:r>
                    </a:p>
                  </a:txBody>
                  <a:tcPr marL="258359" marR="134347" marT="134347" marB="134347">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1458323439"/>
                  </a:ext>
                </a:extLst>
              </a:tr>
              <a:tr h="813043">
                <a:tc>
                  <a:txBody>
                    <a:bodyPr/>
                    <a:lstStyle/>
                    <a:p>
                      <a:pPr marL="0" marR="0" algn="l">
                        <a:lnSpc>
                          <a:spcPct val="107000"/>
                        </a:lnSpc>
                        <a:spcBef>
                          <a:spcPts val="0"/>
                        </a:spcBef>
                        <a:spcAft>
                          <a:spcPts val="0"/>
                        </a:spcAft>
                      </a:pPr>
                      <a:r>
                        <a:rPr lang="en-US" sz="1600" b="1" dirty="0">
                          <a:solidFill>
                            <a:schemeClr val="tx1">
                              <a:lumMod val="75000"/>
                              <a:lumOff val="25000"/>
                            </a:schemeClr>
                          </a:solidFill>
                          <a:effectLst/>
                        </a:rPr>
                        <a:t>Vision Screenings Up to Date</a:t>
                      </a:r>
                      <a:endParaRPr lang="en-US" sz="16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58359" marR="134347" marT="134347" marB="134347">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84%</a:t>
                      </a:r>
                    </a:p>
                  </a:txBody>
                  <a:tcPr marL="258359" marR="134347" marT="134347" marB="134347">
                    <a:lnL w="19050" cap="flat" cmpd="sng" algn="ctr">
                      <a:solidFill>
                        <a:srgbClr val="FFFFFF"/>
                      </a:solidFill>
                      <a:prstDash val="solid"/>
                    </a:lnL>
                    <a:lnR w="12700" cmpd="sng">
                      <a:noFill/>
                      <a:prstDash val="solid"/>
                    </a:lnR>
                    <a:lnT w="19050" cap="flat" cmpd="sng" algn="ctr">
                      <a:solidFill>
                        <a:srgbClr val="FFFFFF"/>
                      </a:solidFill>
                      <a:prstDash val="solid"/>
                    </a:lnT>
                    <a:lnB w="12700" cmpd="sng">
                      <a:noFill/>
                      <a:prstDash val="solid"/>
                    </a:lnB>
                    <a:solidFill>
                      <a:srgbClr val="B4BCBE">
                        <a:alpha val="34902"/>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94%</a:t>
                      </a:r>
                    </a:p>
                  </a:txBody>
                  <a:tcPr marL="258359" marR="134347" marT="134347" marB="134347">
                    <a:lnL w="12700" cmpd="sng">
                      <a:noFill/>
                      <a:prstDash val="solid"/>
                    </a:lnL>
                    <a:lnR w="12700" cmpd="sng">
                      <a:noFill/>
                      <a:prstDash val="solid"/>
                    </a:lnR>
                    <a:lnT w="19050" cap="flat" cmpd="sng" algn="ctr">
                      <a:solidFill>
                        <a:srgbClr val="FFFFFF"/>
                      </a:solidFill>
                      <a:prstDash val="solid"/>
                    </a:lnT>
                    <a:lnB w="12700" cmpd="sng">
                      <a:noFill/>
                      <a:prstDash val="solid"/>
                    </a:lnB>
                    <a:solidFill>
                      <a:srgbClr val="B4BCBE">
                        <a:alpha val="34902"/>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COVID</a:t>
                      </a:r>
                    </a:p>
                  </a:txBody>
                  <a:tcPr marL="258359" marR="134347" marT="134347" marB="134347">
                    <a:lnL w="12700" cmpd="sng">
                      <a:noFill/>
                      <a:prstDash val="solid"/>
                    </a:lnL>
                    <a:lnR w="12700" cmpd="sng">
                      <a:noFill/>
                      <a:prstDash val="solid"/>
                    </a:lnR>
                    <a:lnT w="19050" cap="flat" cmpd="sng" algn="ctr">
                      <a:solidFill>
                        <a:srgbClr val="FFFFFF"/>
                      </a:solidFill>
                      <a:prstDash val="solid"/>
                    </a:lnT>
                    <a:lnB w="12700" cmpd="sng">
                      <a:noFill/>
                      <a:prstDash val="solid"/>
                    </a:lnB>
                    <a:solidFill>
                      <a:srgbClr val="B4BCBE">
                        <a:alpha val="34902"/>
                      </a:srgbClr>
                    </a:solidFill>
                  </a:tcPr>
                </a:tc>
                <a:tc>
                  <a:txBody>
                    <a:bodyPr/>
                    <a:lstStyle/>
                    <a:p>
                      <a:pPr marL="0" marR="0" algn="l">
                        <a:lnSpc>
                          <a:spcPct val="107000"/>
                        </a:lnSpc>
                        <a:spcBef>
                          <a:spcPts val="0"/>
                        </a:spcBef>
                        <a:spcAft>
                          <a:spcPts val="0"/>
                        </a:spcAft>
                      </a:pPr>
                      <a:r>
                        <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81%</a:t>
                      </a:r>
                    </a:p>
                  </a:txBody>
                  <a:tcPr marL="258359" marR="134347" marT="134347" marB="134347">
                    <a:lnL w="12700" cmpd="sng">
                      <a:noFill/>
                      <a:prstDash val="solid"/>
                    </a:lnL>
                    <a:lnR w="12700" cmpd="sng">
                      <a:noFill/>
                      <a:prstDash val="solid"/>
                    </a:lnR>
                    <a:lnT w="19050" cap="flat" cmpd="sng" algn="ctr">
                      <a:solidFill>
                        <a:srgbClr val="FFFFFF"/>
                      </a:solidFill>
                      <a:prstDash val="solid"/>
                    </a:lnT>
                    <a:lnB w="12700" cmpd="sng">
                      <a:noFill/>
                      <a:prstDash val="solid"/>
                    </a:lnB>
                    <a:solidFill>
                      <a:srgbClr val="B4BCBE">
                        <a:alpha val="34902"/>
                      </a:srgbClr>
                    </a:solidFill>
                  </a:tcPr>
                </a:tc>
                <a:extLst>
                  <a:ext uri="{0D108BD9-81ED-4DB2-BD59-A6C34878D82A}">
                    <a16:rowId xmlns:a16="http://schemas.microsoft.com/office/drawing/2014/main" val="4196731477"/>
                  </a:ext>
                </a:extLst>
              </a:tr>
            </a:tbl>
          </a:graphicData>
        </a:graphic>
      </p:graphicFrame>
    </p:spTree>
    <p:extLst>
      <p:ext uri="{BB962C8B-B14F-4D97-AF65-F5344CB8AC3E}">
        <p14:creationId xmlns:p14="http://schemas.microsoft.com/office/powerpoint/2010/main" val="634955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95668F22-00B8-4BFD-A267-513E3EB99AE1}"/>
              </a:ext>
            </a:extLst>
          </p:cNvPr>
          <p:cNvSpPr>
            <a:spLocks noChangeArrowheads="1"/>
          </p:cNvSpPr>
          <p:nvPr/>
        </p:nvSpPr>
        <p:spPr bwMode="auto">
          <a:xfrm>
            <a:off x="9883566" y="2833786"/>
            <a:ext cx="154029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spcBef>
                <a:spcPct val="0"/>
              </a:spcBef>
              <a:spcAft>
                <a:spcPts val="600"/>
              </a:spcAft>
              <a:buClrTx/>
              <a:buSzTx/>
              <a:buFontTx/>
              <a:buNone/>
              <a:tabLst/>
            </a:pPr>
            <a:r>
              <a:rPr kumimoji="0" lang="en-US" altLang="en-US" sz="14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Family Partnership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4" name="Table 3">
            <a:extLst>
              <a:ext uri="{FF2B5EF4-FFF2-40B4-BE49-F238E27FC236}">
                <a16:creationId xmlns:a16="http://schemas.microsoft.com/office/drawing/2014/main" id="{38E46FD5-9CDA-4287-BE2A-54A0F8FFDAB5}"/>
              </a:ext>
            </a:extLst>
          </p:cNvPr>
          <p:cNvGraphicFramePr>
            <a:graphicFrameLocks noGrp="1"/>
          </p:cNvGraphicFramePr>
          <p:nvPr>
            <p:extLst>
              <p:ext uri="{D42A27DB-BD31-4B8C-83A1-F6EECF244321}">
                <p14:modId xmlns:p14="http://schemas.microsoft.com/office/powerpoint/2010/main" val="3839541927"/>
              </p:ext>
            </p:extLst>
          </p:nvPr>
        </p:nvGraphicFramePr>
        <p:xfrm>
          <a:off x="643467" y="1428469"/>
          <a:ext cx="10905068" cy="4001064"/>
        </p:xfrm>
        <a:graphic>
          <a:graphicData uri="http://schemas.openxmlformats.org/drawingml/2006/table">
            <a:tbl>
              <a:tblPr firstRow="1" firstCol="1" bandRow="1">
                <a:noFill/>
                <a:tableStyleId>{8EC20E35-A176-4012-BC5E-935CFFF8708E}</a:tableStyleId>
              </a:tblPr>
              <a:tblGrid>
                <a:gridCol w="2939956">
                  <a:extLst>
                    <a:ext uri="{9D8B030D-6E8A-4147-A177-3AD203B41FA5}">
                      <a16:colId xmlns:a16="http://schemas.microsoft.com/office/drawing/2014/main" val="4074840019"/>
                    </a:ext>
                  </a:extLst>
                </a:gridCol>
                <a:gridCol w="1538056">
                  <a:extLst>
                    <a:ext uri="{9D8B030D-6E8A-4147-A177-3AD203B41FA5}">
                      <a16:colId xmlns:a16="http://schemas.microsoft.com/office/drawing/2014/main" val="3133053545"/>
                    </a:ext>
                  </a:extLst>
                </a:gridCol>
                <a:gridCol w="2100329">
                  <a:extLst>
                    <a:ext uri="{9D8B030D-6E8A-4147-A177-3AD203B41FA5}">
                      <a16:colId xmlns:a16="http://schemas.microsoft.com/office/drawing/2014/main" val="1617199460"/>
                    </a:ext>
                  </a:extLst>
                </a:gridCol>
                <a:gridCol w="2065028">
                  <a:extLst>
                    <a:ext uri="{9D8B030D-6E8A-4147-A177-3AD203B41FA5}">
                      <a16:colId xmlns:a16="http://schemas.microsoft.com/office/drawing/2014/main" val="2348133544"/>
                    </a:ext>
                  </a:extLst>
                </a:gridCol>
                <a:gridCol w="2261699">
                  <a:extLst>
                    <a:ext uri="{9D8B030D-6E8A-4147-A177-3AD203B41FA5}">
                      <a16:colId xmlns:a16="http://schemas.microsoft.com/office/drawing/2014/main" val="2703736002"/>
                    </a:ext>
                  </a:extLst>
                </a:gridCol>
              </a:tblGrid>
              <a:tr h="887232">
                <a:tc>
                  <a:txBody>
                    <a:bodyPr/>
                    <a:lstStyle/>
                    <a:p>
                      <a:pPr marL="0" marR="0">
                        <a:lnSpc>
                          <a:spcPct val="107000"/>
                        </a:lnSpc>
                        <a:spcBef>
                          <a:spcPts val="0"/>
                        </a:spcBef>
                        <a:spcAft>
                          <a:spcPts val="0"/>
                        </a:spcAft>
                      </a:pPr>
                      <a:r>
                        <a:rPr lang="en-US" sz="2500" b="0" cap="all" spc="150" dirty="0">
                          <a:solidFill>
                            <a:schemeClr val="lt1"/>
                          </a:solidFill>
                          <a:effectLst/>
                        </a:rPr>
                        <a:t> </a:t>
                      </a:r>
                      <a:endParaRPr lang="en-US" sz="2500" b="0" cap="all" spc="150" dirty="0">
                        <a:solidFill>
                          <a:schemeClr val="lt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7849" marR="217849" marT="217849" marB="217849">
                    <a:lnL w="12700" cmpd="sng">
                      <a:noFill/>
                    </a:lnL>
                    <a:lnR w="12700" cmpd="sng">
                      <a:noFill/>
                    </a:lnR>
                    <a:lnT w="12700" cmpd="sng">
                      <a:noFill/>
                    </a:lnT>
                    <a:lnB w="38100" cmpd="sng">
                      <a:noFill/>
                    </a:lnB>
                    <a:solidFill>
                      <a:srgbClr val="505356"/>
                    </a:solidFill>
                  </a:tcPr>
                </a:tc>
                <a:tc>
                  <a:txBody>
                    <a:bodyPr/>
                    <a:lstStyle/>
                    <a:p>
                      <a:pPr marL="0" marR="0" algn="ctr">
                        <a:lnSpc>
                          <a:spcPct val="107000"/>
                        </a:lnSpc>
                        <a:spcBef>
                          <a:spcPts val="0"/>
                        </a:spcBef>
                        <a:spcAft>
                          <a:spcPts val="0"/>
                        </a:spcAft>
                      </a:pPr>
                      <a:r>
                        <a:rPr lang="en-US" sz="2500" b="0" cap="all" spc="150" dirty="0">
                          <a:solidFill>
                            <a:schemeClr val="lt1"/>
                          </a:solidFill>
                          <a:effectLst/>
                        </a:rPr>
                        <a:t>Fall</a:t>
                      </a:r>
                      <a:endParaRPr lang="en-US" sz="2500" b="0" cap="all" spc="150" dirty="0">
                        <a:solidFill>
                          <a:schemeClr val="lt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7849" marR="217849" marT="217849" marB="217849">
                    <a:lnL w="12700" cmpd="sng">
                      <a:noFill/>
                    </a:lnL>
                    <a:lnR w="12700" cmpd="sng">
                      <a:noFill/>
                    </a:lnR>
                    <a:lnT w="12700" cmpd="sng">
                      <a:noFill/>
                    </a:lnT>
                    <a:lnB w="38100" cmpd="sng">
                      <a:noFill/>
                    </a:lnB>
                    <a:solidFill>
                      <a:srgbClr val="505356"/>
                    </a:solidFill>
                  </a:tcPr>
                </a:tc>
                <a:tc>
                  <a:txBody>
                    <a:bodyPr/>
                    <a:lstStyle/>
                    <a:p>
                      <a:pPr marL="0" marR="0" algn="ctr">
                        <a:lnSpc>
                          <a:spcPct val="107000"/>
                        </a:lnSpc>
                        <a:spcBef>
                          <a:spcPts val="0"/>
                        </a:spcBef>
                        <a:spcAft>
                          <a:spcPts val="0"/>
                        </a:spcAft>
                      </a:pPr>
                      <a:r>
                        <a:rPr lang="en-US" sz="2500" b="0" cap="all" spc="150" dirty="0">
                          <a:solidFill>
                            <a:schemeClr val="lt1"/>
                          </a:solidFill>
                          <a:effectLst/>
                        </a:rPr>
                        <a:t>Winter</a:t>
                      </a:r>
                      <a:endParaRPr lang="en-US" sz="2500" b="0" cap="all" spc="150" dirty="0">
                        <a:solidFill>
                          <a:schemeClr val="lt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7849" marR="217849" marT="217849" marB="217849">
                    <a:lnL w="12700" cmpd="sng">
                      <a:noFill/>
                    </a:lnL>
                    <a:lnR w="12700" cmpd="sng">
                      <a:noFill/>
                    </a:lnR>
                    <a:lnT w="12700" cmpd="sng">
                      <a:noFill/>
                    </a:lnT>
                    <a:lnB w="38100" cmpd="sng">
                      <a:noFill/>
                    </a:lnB>
                    <a:solidFill>
                      <a:srgbClr val="505356"/>
                    </a:solidFill>
                  </a:tcPr>
                </a:tc>
                <a:tc>
                  <a:txBody>
                    <a:bodyPr/>
                    <a:lstStyle/>
                    <a:p>
                      <a:pPr marL="0" marR="0" algn="ctr">
                        <a:lnSpc>
                          <a:spcPct val="107000"/>
                        </a:lnSpc>
                        <a:spcBef>
                          <a:spcPts val="0"/>
                        </a:spcBef>
                        <a:spcAft>
                          <a:spcPts val="0"/>
                        </a:spcAft>
                      </a:pPr>
                      <a:r>
                        <a:rPr lang="en-US" sz="2500" b="0" cap="all" spc="150" dirty="0">
                          <a:solidFill>
                            <a:schemeClr val="lt1"/>
                          </a:solidFill>
                          <a:effectLst/>
                        </a:rPr>
                        <a:t>Spring</a:t>
                      </a:r>
                      <a:endParaRPr lang="en-US" sz="2500" b="0" cap="all" spc="150" dirty="0">
                        <a:solidFill>
                          <a:schemeClr val="lt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7849" marR="217849" marT="217849" marB="217849">
                    <a:lnL w="12700" cmpd="sng">
                      <a:noFill/>
                    </a:lnL>
                    <a:lnR w="12700" cmpd="sng">
                      <a:noFill/>
                    </a:lnR>
                    <a:lnT w="12700" cmpd="sng">
                      <a:noFill/>
                    </a:lnT>
                    <a:lnB w="38100" cmpd="sng">
                      <a:noFill/>
                    </a:lnB>
                    <a:solidFill>
                      <a:srgbClr val="505356"/>
                    </a:solidFill>
                  </a:tcPr>
                </a:tc>
                <a:tc>
                  <a:txBody>
                    <a:bodyPr/>
                    <a:lstStyle/>
                    <a:p>
                      <a:pPr marL="0" marR="0" algn="ctr">
                        <a:lnSpc>
                          <a:spcPct val="107000"/>
                        </a:lnSpc>
                        <a:spcBef>
                          <a:spcPts val="0"/>
                        </a:spcBef>
                        <a:spcAft>
                          <a:spcPts val="0"/>
                        </a:spcAft>
                      </a:pPr>
                      <a:r>
                        <a:rPr lang="en-US" sz="2500" b="0" cap="all" spc="150" dirty="0">
                          <a:solidFill>
                            <a:schemeClr val="lt1"/>
                          </a:solidFill>
                          <a:effectLst/>
                        </a:rPr>
                        <a:t>Summer</a:t>
                      </a:r>
                      <a:endParaRPr lang="en-US" sz="2500" b="0" cap="all" spc="150" dirty="0">
                        <a:solidFill>
                          <a:schemeClr val="lt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7849" marR="217849" marT="217849" marB="217849">
                    <a:lnL w="12700" cmpd="sng">
                      <a:noFill/>
                    </a:lnL>
                    <a:lnR w="12700" cmpd="sng">
                      <a:noFill/>
                    </a:lnR>
                    <a:lnT w="12700" cmpd="sng">
                      <a:noFill/>
                    </a:lnT>
                    <a:lnB w="38100" cmpd="sng">
                      <a:noFill/>
                    </a:lnB>
                    <a:solidFill>
                      <a:srgbClr val="505356"/>
                    </a:solidFill>
                  </a:tcPr>
                </a:tc>
                <a:extLst>
                  <a:ext uri="{0D108BD9-81ED-4DB2-BD59-A6C34878D82A}">
                    <a16:rowId xmlns:a16="http://schemas.microsoft.com/office/drawing/2014/main" val="3390814658"/>
                  </a:ext>
                </a:extLst>
              </a:tr>
              <a:tr h="1150163">
                <a:tc>
                  <a:txBody>
                    <a:bodyPr/>
                    <a:lstStyle/>
                    <a:p>
                      <a:pPr marL="0" marR="0">
                        <a:lnSpc>
                          <a:spcPct val="107000"/>
                        </a:lnSpc>
                        <a:spcBef>
                          <a:spcPts val="0"/>
                        </a:spcBef>
                        <a:spcAft>
                          <a:spcPts val="0"/>
                        </a:spcAft>
                      </a:pPr>
                      <a:r>
                        <a:rPr lang="en-US" sz="2100" b="1" cap="none" spc="0" dirty="0">
                          <a:solidFill>
                            <a:schemeClr val="tx1"/>
                          </a:solidFill>
                          <a:effectLst/>
                        </a:rPr>
                        <a:t>In Goal Setting Process</a:t>
                      </a:r>
                      <a:endParaRPr lang="en-US" sz="21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7849" marR="217849" marT="217849" marB="217849">
                    <a:lnL w="12700" cmpd="sng">
                      <a:noFill/>
                      <a:prstDash val="solid"/>
                    </a:lnL>
                    <a:lnR w="12700" cmpd="sng">
                      <a:noFill/>
                      <a:prstDash val="solid"/>
                    </a:lnR>
                    <a:lnT w="38100" cmpd="sng">
                      <a:noFill/>
                    </a:lnT>
                    <a:lnB w="12700" cmpd="sng">
                      <a:noFill/>
                      <a:prstDash val="solid"/>
                    </a:lnB>
                    <a:noFill/>
                  </a:tcPr>
                </a:tc>
                <a:tc>
                  <a:txBody>
                    <a:bodyPr/>
                    <a:lstStyle/>
                    <a:p>
                      <a:pPr marL="0" marR="0" algn="ctr">
                        <a:lnSpc>
                          <a:spcPct val="107000"/>
                        </a:lnSpc>
                        <a:spcBef>
                          <a:spcPts val="0"/>
                        </a:spcBef>
                        <a:spcAft>
                          <a:spcPts val="0"/>
                        </a:spcAft>
                      </a:pPr>
                      <a:r>
                        <a:rPr lang="en-US" sz="2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71%</a:t>
                      </a:r>
                    </a:p>
                  </a:txBody>
                  <a:tcPr marL="217849" marR="217849" marT="217849" marB="217849">
                    <a:lnL w="12700" cmpd="sng">
                      <a:noFill/>
                      <a:prstDash val="solid"/>
                    </a:lnL>
                    <a:lnR w="12700" cmpd="sng">
                      <a:noFill/>
                      <a:prstDash val="solid"/>
                    </a:lnR>
                    <a:lnT w="38100" cmpd="sng">
                      <a:noFill/>
                    </a:lnT>
                    <a:lnB w="12700" cmpd="sng">
                      <a:noFill/>
                      <a:prstDash val="solid"/>
                    </a:lnB>
                    <a:noFill/>
                  </a:tcPr>
                </a:tc>
                <a:tc>
                  <a:txBody>
                    <a:bodyPr/>
                    <a:lstStyle/>
                    <a:p>
                      <a:pPr marL="0" marR="0" algn="ctr">
                        <a:lnSpc>
                          <a:spcPct val="107000"/>
                        </a:lnSpc>
                        <a:spcBef>
                          <a:spcPts val="0"/>
                        </a:spcBef>
                        <a:spcAft>
                          <a:spcPts val="0"/>
                        </a:spcAft>
                      </a:pPr>
                      <a:r>
                        <a:rPr lang="en-US" sz="2100" cap="none" spc="0" dirty="0">
                          <a:solidFill>
                            <a:schemeClr val="tx1"/>
                          </a:solidFill>
                          <a:effectLst/>
                        </a:rPr>
                        <a:t>85%</a:t>
                      </a:r>
                      <a:endParaRPr lang="en-US" sz="2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7849" marR="217849" marT="217849" marB="217849">
                    <a:lnL w="12700" cmpd="sng">
                      <a:noFill/>
                      <a:prstDash val="solid"/>
                    </a:lnL>
                    <a:lnR w="12700" cmpd="sng">
                      <a:noFill/>
                      <a:prstDash val="solid"/>
                    </a:lnR>
                    <a:lnT w="38100" cmpd="sng">
                      <a:noFill/>
                    </a:lnT>
                    <a:lnB w="12700" cmpd="sng">
                      <a:noFill/>
                      <a:prstDash val="solid"/>
                    </a:lnB>
                    <a:noFill/>
                  </a:tcPr>
                </a:tc>
                <a:tc>
                  <a:txBody>
                    <a:bodyPr/>
                    <a:lstStyle/>
                    <a:p>
                      <a:pPr marL="0" marR="0" algn="ctr">
                        <a:lnSpc>
                          <a:spcPct val="107000"/>
                        </a:lnSpc>
                        <a:spcBef>
                          <a:spcPts val="0"/>
                        </a:spcBef>
                        <a:spcAft>
                          <a:spcPts val="0"/>
                        </a:spcAft>
                      </a:pPr>
                      <a:r>
                        <a:rPr lang="en-US" sz="2100" cap="none" spc="0" dirty="0">
                          <a:solidFill>
                            <a:schemeClr val="tx1"/>
                          </a:solidFill>
                          <a:effectLst/>
                        </a:rPr>
                        <a:t>COVID</a:t>
                      </a:r>
                      <a:endParaRPr lang="en-US" sz="2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7849" marR="217849" marT="217849" marB="217849">
                    <a:lnL w="12700" cmpd="sng">
                      <a:noFill/>
                      <a:prstDash val="solid"/>
                    </a:lnL>
                    <a:lnR w="12700" cmpd="sng">
                      <a:noFill/>
                      <a:prstDash val="solid"/>
                    </a:lnR>
                    <a:lnT w="38100" cmpd="sng">
                      <a:noFill/>
                    </a:lnT>
                    <a:lnB w="12700" cmpd="sng">
                      <a:noFill/>
                      <a:prstDash val="solid"/>
                    </a:lnB>
                    <a:noFill/>
                  </a:tcPr>
                </a:tc>
                <a:tc>
                  <a:txBody>
                    <a:bodyPr/>
                    <a:lstStyle/>
                    <a:p>
                      <a:pPr marL="0" marR="0" algn="ctr">
                        <a:lnSpc>
                          <a:spcPct val="107000"/>
                        </a:lnSpc>
                        <a:spcBef>
                          <a:spcPts val="0"/>
                        </a:spcBef>
                        <a:spcAft>
                          <a:spcPts val="0"/>
                        </a:spcAft>
                      </a:pPr>
                      <a:r>
                        <a:rPr lang="en-US" sz="2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69%</a:t>
                      </a:r>
                    </a:p>
                  </a:txBody>
                  <a:tcPr marL="217849" marR="217849" marT="217849" marB="217849">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2661071964"/>
                  </a:ext>
                </a:extLst>
              </a:tr>
              <a:tr h="1150163">
                <a:tc>
                  <a:txBody>
                    <a:bodyPr/>
                    <a:lstStyle/>
                    <a:p>
                      <a:pPr marL="0" marR="0">
                        <a:lnSpc>
                          <a:spcPct val="107000"/>
                        </a:lnSpc>
                        <a:spcBef>
                          <a:spcPts val="0"/>
                        </a:spcBef>
                        <a:spcAft>
                          <a:spcPts val="0"/>
                        </a:spcAft>
                      </a:pPr>
                      <a:r>
                        <a:rPr lang="en-US" sz="2100" b="1" cap="none" spc="0" dirty="0">
                          <a:solidFill>
                            <a:schemeClr val="tx1"/>
                          </a:solidFill>
                          <a:effectLst/>
                        </a:rPr>
                        <a:t>Active Partnership Agreement</a:t>
                      </a:r>
                      <a:endParaRPr lang="en-US" sz="21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7849" marR="217849" marT="217849" marB="217849">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lgn="ctr">
                        <a:lnSpc>
                          <a:spcPct val="107000"/>
                        </a:lnSpc>
                        <a:spcBef>
                          <a:spcPts val="0"/>
                        </a:spcBef>
                        <a:spcAft>
                          <a:spcPts val="0"/>
                        </a:spcAft>
                      </a:pPr>
                      <a:r>
                        <a:rPr lang="en-US" sz="2100" cap="none" spc="0" dirty="0">
                          <a:solidFill>
                            <a:schemeClr val="tx1"/>
                          </a:solidFill>
                          <a:effectLst/>
                        </a:rPr>
                        <a:t>68%</a:t>
                      </a:r>
                      <a:endParaRPr lang="en-US" sz="2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7849" marR="217849" marT="217849" marB="217849">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lgn="ctr">
                        <a:lnSpc>
                          <a:spcPct val="107000"/>
                        </a:lnSpc>
                        <a:spcBef>
                          <a:spcPts val="0"/>
                        </a:spcBef>
                        <a:spcAft>
                          <a:spcPts val="0"/>
                        </a:spcAft>
                      </a:pPr>
                      <a:r>
                        <a:rPr lang="en-US" sz="2100" cap="none" spc="0" dirty="0">
                          <a:solidFill>
                            <a:schemeClr val="tx1"/>
                          </a:solidFill>
                          <a:effectLst/>
                        </a:rPr>
                        <a:t>85%</a:t>
                      </a:r>
                      <a:endParaRPr lang="en-US" sz="2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7849" marR="217849" marT="217849" marB="217849">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lgn="ctr">
                        <a:lnSpc>
                          <a:spcPct val="107000"/>
                        </a:lnSpc>
                        <a:spcBef>
                          <a:spcPts val="0"/>
                        </a:spcBef>
                        <a:spcAft>
                          <a:spcPts val="0"/>
                        </a:spcAft>
                      </a:pPr>
                      <a:r>
                        <a:rPr lang="en-US" sz="2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COVID</a:t>
                      </a:r>
                    </a:p>
                  </a:txBody>
                  <a:tcPr marL="217849" marR="217849" marT="217849" marB="217849">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lgn="ctr">
                        <a:lnSpc>
                          <a:spcPct val="107000"/>
                        </a:lnSpc>
                        <a:spcBef>
                          <a:spcPts val="0"/>
                        </a:spcBef>
                        <a:spcAft>
                          <a:spcPts val="0"/>
                        </a:spcAft>
                      </a:pPr>
                      <a:r>
                        <a:rPr lang="en-US" sz="2100" cap="none" spc="0" dirty="0">
                          <a:solidFill>
                            <a:schemeClr val="tx1"/>
                          </a:solidFill>
                          <a:effectLst/>
                        </a:rPr>
                        <a:t>70%</a:t>
                      </a:r>
                      <a:endParaRPr lang="en-US" sz="2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7849" marR="217849" marT="217849" marB="217849">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2065352350"/>
                  </a:ext>
                </a:extLst>
              </a:tr>
              <a:tr h="813506">
                <a:tc>
                  <a:txBody>
                    <a:bodyPr/>
                    <a:lstStyle/>
                    <a:p>
                      <a:pPr marL="0" marR="0">
                        <a:lnSpc>
                          <a:spcPct val="107000"/>
                        </a:lnSpc>
                        <a:spcBef>
                          <a:spcPts val="0"/>
                        </a:spcBef>
                        <a:spcAft>
                          <a:spcPts val="0"/>
                        </a:spcAft>
                      </a:pPr>
                      <a:r>
                        <a:rPr lang="en-US" sz="2100" b="1" cap="none" spc="0" dirty="0">
                          <a:solidFill>
                            <a:schemeClr val="tx1"/>
                          </a:solidFill>
                          <a:effectLst/>
                        </a:rPr>
                        <a:t>Need Identified</a:t>
                      </a:r>
                      <a:endParaRPr lang="en-US" sz="21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7849" marR="217849" marT="217849" marB="217849">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2100" cap="none" spc="0" dirty="0">
                          <a:solidFill>
                            <a:schemeClr val="tx1"/>
                          </a:solidFill>
                          <a:effectLst/>
                        </a:rPr>
                        <a:t>78%</a:t>
                      </a:r>
                      <a:endParaRPr lang="en-US" sz="2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7849" marR="217849" marT="217849" marB="217849">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2100" cap="none" spc="0" dirty="0">
                          <a:solidFill>
                            <a:schemeClr val="tx1"/>
                          </a:solidFill>
                          <a:effectLst/>
                        </a:rPr>
                        <a:t>88%</a:t>
                      </a:r>
                      <a:endParaRPr lang="en-US" sz="2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7849" marR="217849" marT="217849" marB="217849">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2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COVID</a:t>
                      </a:r>
                    </a:p>
                  </a:txBody>
                  <a:tcPr marL="217849" marR="217849" marT="217849" marB="217849">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2100" cap="none" spc="0" dirty="0">
                          <a:solidFill>
                            <a:schemeClr val="tx1"/>
                          </a:solidFill>
                          <a:effectLst/>
                        </a:rPr>
                        <a:t>85%</a:t>
                      </a:r>
                      <a:endParaRPr lang="en-US" sz="2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7849" marR="217849" marT="217849" marB="217849">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689806320"/>
                  </a:ext>
                </a:extLst>
              </a:tr>
            </a:tbl>
          </a:graphicData>
        </a:graphic>
      </p:graphicFrame>
    </p:spTree>
    <p:extLst>
      <p:ext uri="{BB962C8B-B14F-4D97-AF65-F5344CB8AC3E}">
        <p14:creationId xmlns:p14="http://schemas.microsoft.com/office/powerpoint/2010/main" val="1003391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3FA2054-21D7-43F6-A46B-2E38EB58FE00}"/>
              </a:ext>
            </a:extLst>
          </p:cNvPr>
          <p:cNvGraphicFramePr>
            <a:graphicFrameLocks noGrp="1"/>
          </p:cNvGraphicFramePr>
          <p:nvPr>
            <p:extLst>
              <p:ext uri="{D42A27DB-BD31-4B8C-83A1-F6EECF244321}">
                <p14:modId xmlns:p14="http://schemas.microsoft.com/office/powerpoint/2010/main" val="764300056"/>
              </p:ext>
            </p:extLst>
          </p:nvPr>
        </p:nvGraphicFramePr>
        <p:xfrm>
          <a:off x="710584" y="643467"/>
          <a:ext cx="11562698" cy="5571070"/>
        </p:xfrm>
        <a:graphic>
          <a:graphicData uri="http://schemas.openxmlformats.org/drawingml/2006/table">
            <a:tbl>
              <a:tblPr firstRow="1" firstCol="1" lastRow="1" lastCol="1" bandRow="1" bandCol="1"/>
              <a:tblGrid>
                <a:gridCol w="2700036">
                  <a:extLst>
                    <a:ext uri="{9D8B030D-6E8A-4147-A177-3AD203B41FA5}">
                      <a16:colId xmlns:a16="http://schemas.microsoft.com/office/drawing/2014/main" val="2023239451"/>
                    </a:ext>
                  </a:extLst>
                </a:gridCol>
                <a:gridCol w="1192317">
                  <a:extLst>
                    <a:ext uri="{9D8B030D-6E8A-4147-A177-3AD203B41FA5}">
                      <a16:colId xmlns:a16="http://schemas.microsoft.com/office/drawing/2014/main" val="3964671797"/>
                    </a:ext>
                  </a:extLst>
                </a:gridCol>
                <a:gridCol w="1079242">
                  <a:extLst>
                    <a:ext uri="{9D8B030D-6E8A-4147-A177-3AD203B41FA5}">
                      <a16:colId xmlns:a16="http://schemas.microsoft.com/office/drawing/2014/main" val="138142725"/>
                    </a:ext>
                  </a:extLst>
                </a:gridCol>
                <a:gridCol w="1079242">
                  <a:extLst>
                    <a:ext uri="{9D8B030D-6E8A-4147-A177-3AD203B41FA5}">
                      <a16:colId xmlns:a16="http://schemas.microsoft.com/office/drawing/2014/main" val="848650805"/>
                    </a:ext>
                  </a:extLst>
                </a:gridCol>
                <a:gridCol w="1080530">
                  <a:extLst>
                    <a:ext uri="{9D8B030D-6E8A-4147-A177-3AD203B41FA5}">
                      <a16:colId xmlns:a16="http://schemas.microsoft.com/office/drawing/2014/main" val="2688539291"/>
                    </a:ext>
                  </a:extLst>
                </a:gridCol>
                <a:gridCol w="1192317">
                  <a:extLst>
                    <a:ext uri="{9D8B030D-6E8A-4147-A177-3AD203B41FA5}">
                      <a16:colId xmlns:a16="http://schemas.microsoft.com/office/drawing/2014/main" val="3107495869"/>
                    </a:ext>
                  </a:extLst>
                </a:gridCol>
                <a:gridCol w="1079242">
                  <a:extLst>
                    <a:ext uri="{9D8B030D-6E8A-4147-A177-3AD203B41FA5}">
                      <a16:colId xmlns:a16="http://schemas.microsoft.com/office/drawing/2014/main" val="2473351220"/>
                    </a:ext>
                  </a:extLst>
                </a:gridCol>
                <a:gridCol w="1079242">
                  <a:extLst>
                    <a:ext uri="{9D8B030D-6E8A-4147-A177-3AD203B41FA5}">
                      <a16:colId xmlns:a16="http://schemas.microsoft.com/office/drawing/2014/main" val="2069843471"/>
                    </a:ext>
                  </a:extLst>
                </a:gridCol>
                <a:gridCol w="1080530">
                  <a:extLst>
                    <a:ext uri="{9D8B030D-6E8A-4147-A177-3AD203B41FA5}">
                      <a16:colId xmlns:a16="http://schemas.microsoft.com/office/drawing/2014/main" val="2356369926"/>
                    </a:ext>
                  </a:extLst>
                </a:gridCol>
              </a:tblGrid>
              <a:tr h="1351078">
                <a:tc>
                  <a:txBody>
                    <a:bodyPr/>
                    <a:lstStyle/>
                    <a:p>
                      <a:pPr marL="0" marR="0" algn="l" fontAlgn="ctr">
                        <a:lnSpc>
                          <a:spcPct val="107000"/>
                        </a:lnSpc>
                        <a:spcBef>
                          <a:spcPts val="0"/>
                        </a:spcBef>
                        <a:spcAft>
                          <a:spcPts val="0"/>
                        </a:spcAft>
                      </a:pPr>
                      <a:r>
                        <a:rPr lang="en-US" sz="2300" b="0" i="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400" b="0" i="0" u="none" strike="noStrike" dirty="0">
                        <a:effectLst/>
                        <a:latin typeface="Arial" panose="020B0604020202020204" pitchFamily="34" charset="0"/>
                      </a:endParaRPr>
                    </a:p>
                  </a:txBody>
                  <a:tcPr marL="129565" marR="129565" marT="17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marL="0" marR="0" algn="ctr" fontAlgn="ctr">
                        <a:lnSpc>
                          <a:spcPct val="107000"/>
                        </a:lnSpc>
                        <a:spcBef>
                          <a:spcPts val="0"/>
                        </a:spcBef>
                        <a:spcAft>
                          <a:spcPts val="0"/>
                        </a:spcAft>
                      </a:pPr>
                      <a:r>
                        <a:rPr lang="en-US" sz="23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indicators below expectations</a:t>
                      </a:r>
                      <a:endParaRPr lang="en-US" sz="3400" b="0" i="0" u="none" strike="noStrike" dirty="0">
                        <a:effectLst/>
                        <a:latin typeface="Arial" panose="020B0604020202020204" pitchFamily="34" charset="0"/>
                      </a:endParaRPr>
                    </a:p>
                    <a:p>
                      <a:pPr marL="0" marR="0" algn="ctr" fontAlgn="ctr">
                        <a:lnSpc>
                          <a:spcPct val="107000"/>
                        </a:lnSpc>
                        <a:spcBef>
                          <a:spcPts val="0"/>
                        </a:spcBef>
                        <a:spcAft>
                          <a:spcPts val="0"/>
                        </a:spcAft>
                      </a:pPr>
                      <a:r>
                        <a:rPr lang="en-US" sz="2300" b="0" i="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400" b="0" i="0" u="none" strike="noStrike" dirty="0">
                        <a:effectLst/>
                        <a:latin typeface="Arial" panose="020B0604020202020204" pitchFamily="34" charset="0"/>
                      </a:endParaRPr>
                    </a:p>
                  </a:txBody>
                  <a:tcPr marL="172754" marR="172754" marT="86377" marB="863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fontAlgn="ctr">
                        <a:lnSpc>
                          <a:spcPct val="107000"/>
                        </a:lnSpc>
                        <a:spcBef>
                          <a:spcPts val="0"/>
                        </a:spcBef>
                        <a:spcAft>
                          <a:spcPts val="0"/>
                        </a:spcAft>
                      </a:pPr>
                      <a:r>
                        <a:rPr lang="en-US" sz="23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indicators at/above expectations</a:t>
                      </a:r>
                      <a:endParaRPr lang="en-US" sz="3400" b="0" i="0" u="none" strike="noStrike" dirty="0">
                        <a:effectLst/>
                        <a:latin typeface="Arial" panose="020B0604020202020204" pitchFamily="34" charset="0"/>
                      </a:endParaRPr>
                    </a:p>
                  </a:txBody>
                  <a:tcPr marL="172754" marR="172754" marT="86377" marB="863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98890813"/>
                  </a:ext>
                </a:extLst>
              </a:tr>
              <a:tr h="456838">
                <a:tc>
                  <a:txBody>
                    <a:bodyPr/>
                    <a:lstStyle/>
                    <a:p>
                      <a:pPr marL="0" marR="0" algn="l" fontAlgn="t">
                        <a:lnSpc>
                          <a:spcPct val="107000"/>
                        </a:lnSpc>
                        <a:spcBef>
                          <a:spcPts val="0"/>
                        </a:spcBef>
                        <a:spcAft>
                          <a:spcPts val="0"/>
                        </a:spcAft>
                      </a:pPr>
                      <a:r>
                        <a:rPr lang="en-US" sz="23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Date</a:t>
                      </a:r>
                      <a:endParaRPr lang="en-US" sz="3400" b="0" i="0" u="none" strike="noStrike" dirty="0">
                        <a:effectLst/>
                        <a:latin typeface="Arial" panose="020B0604020202020204" pitchFamily="34" charset="0"/>
                      </a:endParaRP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l" fontAlgn="t">
                        <a:lnSpc>
                          <a:spcPct val="107000"/>
                        </a:lnSpc>
                        <a:spcBef>
                          <a:spcPts val="0"/>
                        </a:spcBef>
                        <a:spcAft>
                          <a:spcPts val="0"/>
                        </a:spcAft>
                      </a:pPr>
                      <a:r>
                        <a:rPr lang="en-US" sz="23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11/30</a:t>
                      </a:r>
                      <a:endParaRPr lang="en-US" sz="3400" b="0" i="0" u="none" strike="noStrike" dirty="0">
                        <a:effectLst/>
                        <a:latin typeface="Arial" panose="020B0604020202020204" pitchFamily="34" charset="0"/>
                      </a:endParaRP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23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2/28</a:t>
                      </a:r>
                      <a:endParaRPr lang="en-US" sz="3400" b="0" i="0" u="none" strike="noStrike" dirty="0">
                        <a:effectLst/>
                        <a:latin typeface="Arial" panose="020B0604020202020204" pitchFamily="34" charset="0"/>
                      </a:endParaRP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23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5/31</a:t>
                      </a:r>
                      <a:endParaRPr lang="en-US" sz="3400" b="0" i="0" u="none" strike="noStrike" dirty="0">
                        <a:effectLst/>
                        <a:latin typeface="Arial" panose="020B0604020202020204" pitchFamily="34" charset="0"/>
                      </a:endParaRP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23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8/31</a:t>
                      </a:r>
                      <a:endParaRPr lang="en-US" sz="3400" b="0" i="0" u="none" strike="noStrike" dirty="0">
                        <a:effectLst/>
                        <a:latin typeface="Arial" panose="020B0604020202020204" pitchFamily="34" charset="0"/>
                      </a:endParaRP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23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11/30</a:t>
                      </a:r>
                      <a:endParaRPr lang="en-US" sz="3400" b="0" i="0" u="none" strike="noStrike" dirty="0">
                        <a:effectLst/>
                        <a:latin typeface="Arial" panose="020B0604020202020204" pitchFamily="34" charset="0"/>
                      </a:endParaRP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l" fontAlgn="t">
                        <a:lnSpc>
                          <a:spcPct val="107000"/>
                        </a:lnSpc>
                        <a:spcBef>
                          <a:spcPts val="0"/>
                        </a:spcBef>
                        <a:spcAft>
                          <a:spcPts val="0"/>
                        </a:spcAft>
                      </a:pPr>
                      <a:r>
                        <a:rPr lang="en-US" sz="23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2/28</a:t>
                      </a:r>
                      <a:endParaRPr lang="en-US" sz="3400" b="0" i="0" u="none" strike="noStrike" dirty="0">
                        <a:effectLst/>
                        <a:latin typeface="Arial" panose="020B0604020202020204" pitchFamily="34" charset="0"/>
                      </a:endParaRP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l" fontAlgn="t">
                        <a:lnSpc>
                          <a:spcPct val="107000"/>
                        </a:lnSpc>
                        <a:spcBef>
                          <a:spcPts val="0"/>
                        </a:spcBef>
                        <a:spcAft>
                          <a:spcPts val="0"/>
                        </a:spcAft>
                      </a:pPr>
                      <a:r>
                        <a:rPr lang="en-US" sz="23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5/31</a:t>
                      </a:r>
                      <a:endParaRPr lang="en-US" sz="3400" b="0" i="0" u="none" strike="noStrike" dirty="0">
                        <a:effectLst/>
                        <a:latin typeface="Arial" panose="020B0604020202020204" pitchFamily="34" charset="0"/>
                      </a:endParaRP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l" fontAlgn="t">
                        <a:lnSpc>
                          <a:spcPct val="107000"/>
                        </a:lnSpc>
                        <a:spcBef>
                          <a:spcPts val="0"/>
                        </a:spcBef>
                        <a:spcAft>
                          <a:spcPts val="0"/>
                        </a:spcAft>
                      </a:pPr>
                      <a:r>
                        <a:rPr lang="en-US" sz="23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8/31</a:t>
                      </a:r>
                      <a:endParaRPr lang="en-US" sz="3400" b="0" i="0" u="none" strike="noStrike" dirty="0">
                        <a:effectLst/>
                        <a:latin typeface="Arial" panose="020B0604020202020204" pitchFamily="34" charset="0"/>
                      </a:endParaRP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892928479"/>
                  </a:ext>
                </a:extLst>
              </a:tr>
              <a:tr h="456838">
                <a:tc>
                  <a:txBody>
                    <a:bodyPr/>
                    <a:lstStyle/>
                    <a:p>
                      <a:pPr marL="0" marR="0" algn="l" fontAlgn="t">
                        <a:lnSpc>
                          <a:spcPct val="107000"/>
                        </a:lnSpc>
                        <a:spcBef>
                          <a:spcPts val="0"/>
                        </a:spcBef>
                        <a:spcAft>
                          <a:spcPts val="0"/>
                        </a:spcAft>
                      </a:pPr>
                      <a:r>
                        <a:rPr lang="en-US" sz="23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Social-Emotional</a:t>
                      </a:r>
                      <a:endParaRPr lang="en-US" sz="3400" b="0" i="0" u="none" strike="noStrike" dirty="0">
                        <a:effectLst/>
                        <a:latin typeface="Arial" panose="020B0604020202020204" pitchFamily="34" charset="0"/>
                      </a:endParaRP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14%</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10%</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9%</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COVID</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Times New Roman" panose="02020603050405020304" pitchFamily="18" charset="0"/>
                          <a:cs typeface="Times New Roman" panose="02020603050405020304" pitchFamily="18" charset="0"/>
                        </a:rPr>
                        <a:t>86%</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Arial" panose="020B0604020202020204" pitchFamily="34" charset="0"/>
                        </a:rPr>
                        <a:t>90%</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Arial" panose="020B0604020202020204" pitchFamily="34" charset="0"/>
                        </a:rPr>
                        <a:t>91%</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Arial" panose="020B0604020202020204" pitchFamily="34" charset="0"/>
                        </a:rPr>
                        <a:t>COVID</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4170522653"/>
                  </a:ext>
                </a:extLst>
              </a:tr>
              <a:tr h="826579">
                <a:tc>
                  <a:txBody>
                    <a:bodyPr/>
                    <a:lstStyle/>
                    <a:p>
                      <a:pPr marL="0" marR="0" algn="l" fontAlgn="t">
                        <a:lnSpc>
                          <a:spcPct val="107000"/>
                        </a:lnSpc>
                        <a:spcBef>
                          <a:spcPts val="0"/>
                        </a:spcBef>
                        <a:spcAft>
                          <a:spcPts val="0"/>
                        </a:spcAft>
                      </a:pPr>
                      <a:r>
                        <a:rPr lang="en-US" sz="23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Perceptual, Motor, Physical</a:t>
                      </a:r>
                      <a:endParaRPr lang="en-US" sz="3400" b="0" i="0" u="none" strike="noStrike" dirty="0">
                        <a:effectLst/>
                        <a:latin typeface="Arial" panose="020B0604020202020204" pitchFamily="34" charset="0"/>
                      </a:endParaRP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7%</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5%</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4%</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COVID</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Times New Roman" panose="02020603050405020304" pitchFamily="18" charset="0"/>
                          <a:cs typeface="Times New Roman" panose="02020603050405020304" pitchFamily="18" charset="0"/>
                        </a:rPr>
                        <a:t>93%</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Arial" panose="020B0604020202020204" pitchFamily="34" charset="0"/>
                        </a:rPr>
                        <a:t>95%</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Arial" panose="020B0604020202020204" pitchFamily="34" charset="0"/>
                        </a:rPr>
                        <a:t>96%</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Arial" panose="020B0604020202020204" pitchFamily="34" charset="0"/>
                        </a:rPr>
                        <a:t>COVID</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241185905"/>
                  </a:ext>
                </a:extLst>
              </a:tr>
              <a:tr h="826579">
                <a:tc>
                  <a:txBody>
                    <a:bodyPr/>
                    <a:lstStyle/>
                    <a:p>
                      <a:pPr marL="0" marR="0" algn="l" fontAlgn="t">
                        <a:lnSpc>
                          <a:spcPct val="107000"/>
                        </a:lnSpc>
                        <a:spcBef>
                          <a:spcPts val="0"/>
                        </a:spcBef>
                        <a:spcAft>
                          <a:spcPts val="0"/>
                        </a:spcAft>
                      </a:pPr>
                      <a:r>
                        <a:rPr lang="en-US" sz="23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Approaches to Learning</a:t>
                      </a:r>
                      <a:endParaRPr lang="en-US" sz="3400" b="0" i="0" u="none" strike="noStrike" dirty="0">
                        <a:effectLst/>
                        <a:latin typeface="Arial" panose="020B0604020202020204" pitchFamily="34" charset="0"/>
                      </a:endParaRP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8%</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5%</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5%</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COVID</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Times New Roman" panose="02020603050405020304" pitchFamily="18" charset="0"/>
                          <a:cs typeface="Times New Roman" panose="02020603050405020304" pitchFamily="18" charset="0"/>
                        </a:rPr>
                        <a:t>92%</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Arial" panose="020B0604020202020204" pitchFamily="34" charset="0"/>
                        </a:rPr>
                        <a:t>95%</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Arial" panose="020B0604020202020204" pitchFamily="34" charset="0"/>
                        </a:rPr>
                        <a:t>95%</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Arial" panose="020B0604020202020204" pitchFamily="34" charset="0"/>
                        </a:rPr>
                        <a:t>COVID</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4080734324"/>
                  </a:ext>
                </a:extLst>
              </a:tr>
              <a:tr h="456838">
                <a:tc>
                  <a:txBody>
                    <a:bodyPr/>
                    <a:lstStyle/>
                    <a:p>
                      <a:pPr marL="0" marR="0" algn="l" fontAlgn="t">
                        <a:lnSpc>
                          <a:spcPct val="107000"/>
                        </a:lnSpc>
                        <a:spcBef>
                          <a:spcPts val="0"/>
                        </a:spcBef>
                        <a:spcAft>
                          <a:spcPts val="0"/>
                        </a:spcAft>
                      </a:pPr>
                      <a:r>
                        <a:rPr lang="en-US" sz="23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Cognitive</a:t>
                      </a:r>
                      <a:endParaRPr lang="en-US" sz="3400" b="0" i="0" u="none" strike="noStrike" dirty="0">
                        <a:effectLst/>
                        <a:latin typeface="Arial" panose="020B0604020202020204" pitchFamily="34" charset="0"/>
                      </a:endParaRP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6%</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5%</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4%</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COVID</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Times New Roman" panose="02020603050405020304" pitchFamily="18" charset="0"/>
                          <a:cs typeface="Times New Roman" panose="02020603050405020304" pitchFamily="18" charset="0"/>
                        </a:rPr>
                        <a:t>94%</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Arial" panose="020B0604020202020204" pitchFamily="34" charset="0"/>
                        </a:rPr>
                        <a:t>95%</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Arial" panose="020B0604020202020204" pitchFamily="34" charset="0"/>
                        </a:rPr>
                        <a:t>96%</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Arial" panose="020B0604020202020204" pitchFamily="34" charset="0"/>
                        </a:rPr>
                        <a:t>COVID</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707062942"/>
                  </a:ext>
                </a:extLst>
              </a:tr>
              <a:tr h="1196320">
                <a:tc>
                  <a:txBody>
                    <a:bodyPr/>
                    <a:lstStyle/>
                    <a:p>
                      <a:pPr marL="0" marR="0" algn="l" fontAlgn="t">
                        <a:lnSpc>
                          <a:spcPct val="107000"/>
                        </a:lnSpc>
                        <a:spcBef>
                          <a:spcPts val="0"/>
                        </a:spcBef>
                        <a:spcAft>
                          <a:spcPts val="0"/>
                        </a:spcAft>
                      </a:pPr>
                      <a:r>
                        <a:rPr lang="en-US" sz="23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Communication, Language and Literacy</a:t>
                      </a:r>
                      <a:endParaRPr lang="en-US" sz="3400" b="0" i="0" u="none" strike="noStrike" dirty="0">
                        <a:effectLst/>
                        <a:latin typeface="Arial" panose="020B0604020202020204" pitchFamily="34" charset="0"/>
                      </a:endParaRP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13%</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11%</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9%</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1800" b="0" i="0" u="none" strike="noStrike" dirty="0">
                          <a:solidFill>
                            <a:schemeClr val="tx1"/>
                          </a:solidFill>
                          <a:effectLst/>
                          <a:latin typeface="Arial" panose="020B0604020202020204" pitchFamily="34" charset="0"/>
                          <a:cs typeface="Arial" panose="020B0604020202020204" pitchFamily="34" charset="0"/>
                        </a:rPr>
                        <a:t>COVID</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Times New Roman" panose="02020603050405020304" pitchFamily="18" charset="0"/>
                          <a:cs typeface="Times New Roman" panose="02020603050405020304" pitchFamily="18" charset="0"/>
                        </a:rPr>
                        <a:t>87%</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Arial" panose="020B0604020202020204" pitchFamily="34" charset="0"/>
                        </a:rPr>
                        <a:t>89%</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Arial" panose="020B0604020202020204" pitchFamily="34" charset="0"/>
                        </a:rPr>
                        <a:t>91%</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l" fontAlgn="t">
                        <a:lnSpc>
                          <a:spcPct val="107000"/>
                        </a:lnSpc>
                        <a:spcBef>
                          <a:spcPts val="0"/>
                        </a:spcBef>
                        <a:spcAft>
                          <a:spcPts val="0"/>
                        </a:spcAft>
                      </a:pPr>
                      <a:r>
                        <a:rPr lang="en-US" sz="2000" b="0" i="0" u="none" strike="noStrike" dirty="0">
                          <a:solidFill>
                            <a:schemeClr val="tx1"/>
                          </a:solidFill>
                          <a:effectLst/>
                          <a:latin typeface="Arial" panose="020B0604020202020204" pitchFamily="34" charset="0"/>
                        </a:rPr>
                        <a:t>COVID</a:t>
                      </a:r>
                    </a:p>
                  </a:txBody>
                  <a:tcPr marL="129565" marR="129565" marT="17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754284792"/>
                  </a:ext>
                </a:extLst>
              </a:tr>
            </a:tbl>
          </a:graphicData>
        </a:graphic>
      </p:graphicFrame>
    </p:spTree>
    <p:extLst>
      <p:ext uri="{BB962C8B-B14F-4D97-AF65-F5344CB8AC3E}">
        <p14:creationId xmlns:p14="http://schemas.microsoft.com/office/powerpoint/2010/main" val="4211014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B928A-FC9E-4FB9-8D06-14B9E592AD02}"/>
              </a:ext>
            </a:extLst>
          </p:cNvPr>
          <p:cNvSpPr>
            <a:spLocks noGrp="1"/>
          </p:cNvSpPr>
          <p:nvPr>
            <p:ph type="title"/>
          </p:nvPr>
        </p:nvSpPr>
        <p:spPr/>
        <p:txBody>
          <a:bodyPr/>
          <a:lstStyle/>
          <a:p>
            <a:r>
              <a:rPr lang="en-US" dirty="0"/>
              <a:t>Thoughts on data</a:t>
            </a:r>
          </a:p>
        </p:txBody>
      </p:sp>
      <p:sp>
        <p:nvSpPr>
          <p:cNvPr id="3" name="Content Placeholder 2">
            <a:extLst>
              <a:ext uri="{FF2B5EF4-FFF2-40B4-BE49-F238E27FC236}">
                <a16:creationId xmlns:a16="http://schemas.microsoft.com/office/drawing/2014/main" id="{04FF5A27-4B92-4CEA-A922-25966BE6DA22}"/>
              </a:ext>
            </a:extLst>
          </p:cNvPr>
          <p:cNvSpPr>
            <a:spLocks noGrp="1"/>
          </p:cNvSpPr>
          <p:nvPr>
            <p:ph idx="1"/>
          </p:nvPr>
        </p:nvSpPr>
        <p:spPr/>
        <p:txBody>
          <a:bodyPr/>
          <a:lstStyle/>
          <a:p>
            <a:r>
              <a:rPr lang="en-US" dirty="0"/>
              <a:t>Strengths?</a:t>
            </a:r>
          </a:p>
          <a:p>
            <a:r>
              <a:rPr lang="en-US" dirty="0"/>
              <a:t>How might COVID have impacted the data?</a:t>
            </a:r>
          </a:p>
        </p:txBody>
      </p:sp>
    </p:spTree>
    <p:extLst>
      <p:ext uri="{BB962C8B-B14F-4D97-AF65-F5344CB8AC3E}">
        <p14:creationId xmlns:p14="http://schemas.microsoft.com/office/powerpoint/2010/main" val="1014872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E2534-A58D-4264-9D69-E52A1C06AE16}"/>
              </a:ext>
            </a:extLst>
          </p:cNvPr>
          <p:cNvSpPr>
            <a:spLocks noGrp="1"/>
          </p:cNvSpPr>
          <p:nvPr>
            <p:ph type="title"/>
          </p:nvPr>
        </p:nvSpPr>
        <p:spPr/>
        <p:txBody>
          <a:bodyPr/>
          <a:lstStyle/>
          <a:p>
            <a:r>
              <a:rPr lang="en-US" dirty="0"/>
              <a:t>Quality improvement grant</a:t>
            </a:r>
          </a:p>
        </p:txBody>
      </p:sp>
      <p:sp>
        <p:nvSpPr>
          <p:cNvPr id="3" name="Content Placeholder 2">
            <a:extLst>
              <a:ext uri="{FF2B5EF4-FFF2-40B4-BE49-F238E27FC236}">
                <a16:creationId xmlns:a16="http://schemas.microsoft.com/office/drawing/2014/main" id="{1D3ABD2C-580D-4FD1-8E6D-7BEFA0EBA8F6}"/>
              </a:ext>
            </a:extLst>
          </p:cNvPr>
          <p:cNvSpPr>
            <a:spLocks noGrp="1"/>
          </p:cNvSpPr>
          <p:nvPr>
            <p:ph idx="1"/>
          </p:nvPr>
        </p:nvSpPr>
        <p:spPr/>
        <p:txBody>
          <a:bodyPr/>
          <a:lstStyle/>
          <a:p>
            <a:r>
              <a:rPr lang="en-US" dirty="0"/>
              <a:t>Raises were applied this past spring</a:t>
            </a:r>
          </a:p>
          <a:p>
            <a:r>
              <a:rPr lang="en-US" dirty="0"/>
              <a:t>Will be posting for two EHS socialization specialists</a:t>
            </a:r>
          </a:p>
          <a:p>
            <a:r>
              <a:rPr lang="en-US" dirty="0"/>
              <a:t>Ordering phones for all staff (have not ordered yet)</a:t>
            </a:r>
          </a:p>
          <a:p>
            <a:r>
              <a:rPr lang="en-US" dirty="0"/>
              <a:t>Will be hiring an FES mentor (PT FES/PT Mentor for FES)</a:t>
            </a:r>
          </a:p>
          <a:p>
            <a:r>
              <a:rPr lang="en-US" dirty="0"/>
              <a:t>Will be hiring an FES – unsure what area</a:t>
            </a:r>
          </a:p>
          <a:p>
            <a:r>
              <a:rPr lang="en-US" dirty="0"/>
              <a:t>Petoskey HS will go from half day to full day</a:t>
            </a:r>
          </a:p>
          <a:p>
            <a:r>
              <a:rPr lang="en-US" dirty="0"/>
              <a:t>Thoughts/Questions?</a:t>
            </a:r>
          </a:p>
        </p:txBody>
      </p:sp>
    </p:spTree>
    <p:extLst>
      <p:ext uri="{BB962C8B-B14F-4D97-AF65-F5344CB8AC3E}">
        <p14:creationId xmlns:p14="http://schemas.microsoft.com/office/powerpoint/2010/main" val="4079500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63733C-0949-4D7E-8EC6-4F69BD1CA7F0}"/>
              </a:ext>
            </a:extLst>
          </p:cNvPr>
          <p:cNvSpPr>
            <a:spLocks noGrp="1"/>
          </p:cNvSpPr>
          <p:nvPr>
            <p:ph type="title"/>
          </p:nvPr>
        </p:nvSpPr>
        <p:spPr>
          <a:xfrm>
            <a:off x="2231136" y="467418"/>
            <a:ext cx="7729728" cy="1188720"/>
          </a:xfrm>
          <a:solidFill>
            <a:srgbClr val="FFFFFF"/>
          </a:solidFill>
        </p:spPr>
        <p:txBody>
          <a:bodyPr>
            <a:normAutofit/>
          </a:bodyPr>
          <a:lstStyle/>
          <a:p>
            <a:r>
              <a:rPr lang="en-US" sz="2600"/>
              <a:t>Small group – working from home and working with families virtually</a:t>
            </a:r>
          </a:p>
        </p:txBody>
      </p:sp>
      <p:sp>
        <p:nvSpPr>
          <p:cNvPr id="3" name="Content Placeholder 2">
            <a:extLst>
              <a:ext uri="{FF2B5EF4-FFF2-40B4-BE49-F238E27FC236}">
                <a16:creationId xmlns:a16="http://schemas.microsoft.com/office/drawing/2014/main" id="{8DF1BFD8-1085-42D3-87AC-FFFEAAADBE51}"/>
              </a:ext>
            </a:extLst>
          </p:cNvPr>
          <p:cNvSpPr>
            <a:spLocks noGrp="1"/>
          </p:cNvSpPr>
          <p:nvPr>
            <p:ph idx="1"/>
          </p:nvPr>
        </p:nvSpPr>
        <p:spPr>
          <a:xfrm>
            <a:off x="1706062" y="2291262"/>
            <a:ext cx="8779512" cy="2879256"/>
          </a:xfrm>
        </p:spPr>
        <p:txBody>
          <a:bodyPr>
            <a:normAutofit lnSpcReduction="10000"/>
          </a:bodyPr>
          <a:lstStyle/>
          <a:p>
            <a:pPr marL="0" indent="0">
              <a:lnSpc>
                <a:spcPct val="90000"/>
              </a:lnSpc>
              <a:buNone/>
            </a:pPr>
            <a:r>
              <a:rPr lang="en-US" sz="1300" dirty="0">
                <a:solidFill>
                  <a:srgbClr val="404040"/>
                </a:solidFill>
              </a:rPr>
              <a:t>I want to take time to talk about working from home and working with families virtually – all of you have had a wide variety of experiences to share</a:t>
            </a:r>
          </a:p>
          <a:p>
            <a:pPr>
              <a:lnSpc>
                <a:spcPct val="90000"/>
              </a:lnSpc>
            </a:pPr>
            <a:r>
              <a:rPr lang="en-US" sz="1300" dirty="0">
                <a:solidFill>
                  <a:srgbClr val="404040"/>
                </a:solidFill>
              </a:rPr>
              <a:t>Choose a notetaker </a:t>
            </a:r>
          </a:p>
          <a:p>
            <a:pPr>
              <a:lnSpc>
                <a:spcPct val="90000"/>
              </a:lnSpc>
            </a:pPr>
            <a:r>
              <a:rPr lang="en-US" sz="1300" dirty="0">
                <a:solidFill>
                  <a:srgbClr val="404040"/>
                </a:solidFill>
              </a:rPr>
              <a:t>Choose a presenter for large group</a:t>
            </a:r>
          </a:p>
          <a:p>
            <a:pPr marL="0" indent="0">
              <a:lnSpc>
                <a:spcPct val="90000"/>
              </a:lnSpc>
              <a:buNone/>
            </a:pPr>
            <a:r>
              <a:rPr lang="en-US" sz="1300" dirty="0">
                <a:solidFill>
                  <a:srgbClr val="404040"/>
                </a:solidFill>
              </a:rPr>
              <a:t>These are guiding questions/thoughts – you may go in a different direction</a:t>
            </a:r>
          </a:p>
          <a:p>
            <a:pPr lvl="1">
              <a:lnSpc>
                <a:spcPct val="90000"/>
              </a:lnSpc>
            </a:pPr>
            <a:r>
              <a:rPr lang="en-US" sz="1300" dirty="0">
                <a:solidFill>
                  <a:srgbClr val="404040"/>
                </a:solidFill>
              </a:rPr>
              <a:t>Success Stories</a:t>
            </a:r>
          </a:p>
          <a:p>
            <a:pPr lvl="1">
              <a:lnSpc>
                <a:spcPct val="90000"/>
              </a:lnSpc>
            </a:pPr>
            <a:r>
              <a:rPr lang="en-US" sz="1300" dirty="0">
                <a:solidFill>
                  <a:srgbClr val="404040"/>
                </a:solidFill>
              </a:rPr>
              <a:t>Funny Stories</a:t>
            </a:r>
          </a:p>
          <a:p>
            <a:pPr lvl="1">
              <a:lnSpc>
                <a:spcPct val="90000"/>
              </a:lnSpc>
            </a:pPr>
            <a:r>
              <a:rPr lang="en-US" sz="1300" dirty="0">
                <a:solidFill>
                  <a:srgbClr val="404040"/>
                </a:solidFill>
              </a:rPr>
              <a:t>What you have learned about yourself</a:t>
            </a:r>
          </a:p>
          <a:p>
            <a:pPr lvl="1">
              <a:lnSpc>
                <a:spcPct val="90000"/>
              </a:lnSpc>
            </a:pPr>
            <a:r>
              <a:rPr lang="en-US" sz="1300" dirty="0">
                <a:solidFill>
                  <a:srgbClr val="404040"/>
                </a:solidFill>
              </a:rPr>
              <a:t>Challenges</a:t>
            </a:r>
          </a:p>
          <a:p>
            <a:pPr lvl="1">
              <a:lnSpc>
                <a:spcPct val="90000"/>
              </a:lnSpc>
            </a:pPr>
            <a:r>
              <a:rPr lang="en-US" sz="1300" dirty="0">
                <a:solidFill>
                  <a:srgbClr val="404040"/>
                </a:solidFill>
              </a:rPr>
              <a:t>Supports you need</a:t>
            </a:r>
          </a:p>
          <a:p>
            <a:pPr>
              <a:lnSpc>
                <a:spcPct val="90000"/>
              </a:lnSpc>
            </a:pPr>
            <a:endParaRPr lang="en-US" sz="1300" dirty="0">
              <a:solidFill>
                <a:srgbClr val="404040"/>
              </a:solidFill>
            </a:endParaRPr>
          </a:p>
        </p:txBody>
      </p:sp>
    </p:spTree>
    <p:extLst>
      <p:ext uri="{BB962C8B-B14F-4D97-AF65-F5344CB8AC3E}">
        <p14:creationId xmlns:p14="http://schemas.microsoft.com/office/powerpoint/2010/main" val="1388132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47D24-3B53-4CB3-8280-D0F825EDC385}"/>
              </a:ext>
            </a:extLst>
          </p:cNvPr>
          <p:cNvSpPr>
            <a:spLocks noGrp="1"/>
          </p:cNvSpPr>
          <p:nvPr>
            <p:ph type="title"/>
          </p:nvPr>
        </p:nvSpPr>
        <p:spPr/>
        <p:txBody>
          <a:bodyPr/>
          <a:lstStyle/>
          <a:p>
            <a:r>
              <a:rPr lang="en-US" dirty="0"/>
              <a:t>Large Group</a:t>
            </a:r>
          </a:p>
        </p:txBody>
      </p:sp>
      <p:sp>
        <p:nvSpPr>
          <p:cNvPr id="3" name="Content Placeholder 2">
            <a:extLst>
              <a:ext uri="{FF2B5EF4-FFF2-40B4-BE49-F238E27FC236}">
                <a16:creationId xmlns:a16="http://schemas.microsoft.com/office/drawing/2014/main" id="{24A553AF-3573-4986-8ABD-CF05DE632C21}"/>
              </a:ext>
            </a:extLst>
          </p:cNvPr>
          <p:cNvSpPr>
            <a:spLocks noGrp="1"/>
          </p:cNvSpPr>
          <p:nvPr>
            <p:ph idx="1"/>
          </p:nvPr>
        </p:nvSpPr>
        <p:spPr/>
        <p:txBody>
          <a:bodyPr/>
          <a:lstStyle/>
          <a:p>
            <a:pPr marL="0" indent="0">
              <a:buNone/>
            </a:pPr>
            <a:r>
              <a:rPr lang="en-US" dirty="0"/>
              <a:t>What are some thoughts you want to share with the group for us to think about or stories we might enjoy.</a:t>
            </a:r>
          </a:p>
        </p:txBody>
      </p:sp>
    </p:spTree>
    <p:extLst>
      <p:ext uri="{BB962C8B-B14F-4D97-AF65-F5344CB8AC3E}">
        <p14:creationId xmlns:p14="http://schemas.microsoft.com/office/powerpoint/2010/main" val="208206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4FA56A0-6326-4460-B312-7F774E9EFCAC}"/>
              </a:ext>
            </a:extLst>
          </p:cNvPr>
          <p:cNvSpPr>
            <a:spLocks noGrp="1"/>
          </p:cNvSpPr>
          <p:nvPr>
            <p:ph type="subTitle" idx="1"/>
          </p:nvPr>
        </p:nvSpPr>
        <p:spPr>
          <a:xfrm>
            <a:off x="1600200" y="1282084"/>
            <a:ext cx="8991600" cy="5118715"/>
          </a:xfrm>
        </p:spPr>
        <p:txBody>
          <a:bodyPr>
            <a:normAutofit lnSpcReduction="10000"/>
          </a:bodyPr>
          <a:lstStyle/>
          <a:p>
            <a:pPr marL="342900" indent="-342900" algn="l">
              <a:buFont typeface="Arial" panose="020B0604020202020204" pitchFamily="34" charset="0"/>
              <a:buChar char="•"/>
            </a:pPr>
            <a:r>
              <a:rPr lang="en-US" dirty="0">
                <a:solidFill>
                  <a:schemeClr val="bg1"/>
                </a:solidFill>
              </a:rPr>
              <a:t>Name</a:t>
            </a:r>
          </a:p>
          <a:p>
            <a:pPr marL="342900" indent="-342900" algn="l">
              <a:buFont typeface="Arial" panose="020B0604020202020204" pitchFamily="34" charset="0"/>
              <a:buChar char="•"/>
            </a:pPr>
            <a:r>
              <a:rPr lang="en-US" dirty="0">
                <a:solidFill>
                  <a:schemeClr val="bg1"/>
                </a:solidFill>
              </a:rPr>
              <a:t>Position </a:t>
            </a:r>
          </a:p>
          <a:p>
            <a:pPr marL="342900" indent="-342900" algn="l">
              <a:buFont typeface="Arial" panose="020B0604020202020204" pitchFamily="34" charset="0"/>
              <a:buChar char="•"/>
            </a:pPr>
            <a:r>
              <a:rPr lang="en-US" dirty="0">
                <a:solidFill>
                  <a:schemeClr val="bg1"/>
                </a:solidFill>
              </a:rPr>
              <a:t>How long you have been with NMCAA</a:t>
            </a:r>
          </a:p>
          <a:p>
            <a:pPr marL="342900" indent="-342900" algn="l">
              <a:buFont typeface="Arial" panose="020B0604020202020204" pitchFamily="34" charset="0"/>
              <a:buChar char="•"/>
            </a:pPr>
            <a:r>
              <a:rPr lang="en-US" dirty="0">
                <a:solidFill>
                  <a:schemeClr val="bg1"/>
                </a:solidFill>
              </a:rPr>
              <a:t>County/counties you serve</a:t>
            </a:r>
          </a:p>
          <a:p>
            <a:pPr marL="342900" indent="-342900" algn="l">
              <a:buFont typeface="Arial" panose="020B0604020202020204" pitchFamily="34" charset="0"/>
              <a:buChar char="•"/>
            </a:pPr>
            <a:r>
              <a:rPr lang="en-US" dirty="0">
                <a:solidFill>
                  <a:schemeClr val="bg1"/>
                </a:solidFill>
              </a:rPr>
              <a:t>Favorite ice cream</a:t>
            </a:r>
          </a:p>
          <a:p>
            <a:pPr marL="342900" indent="-342900" algn="l">
              <a:buFont typeface="Arial" panose="020B0604020202020204" pitchFamily="34" charset="0"/>
              <a:buChar char="•"/>
            </a:pPr>
            <a:r>
              <a:rPr lang="en-US" dirty="0">
                <a:solidFill>
                  <a:schemeClr val="bg1"/>
                </a:solidFill>
              </a:rPr>
              <a:t>Lead PSC/Coach introductions</a:t>
            </a:r>
          </a:p>
          <a:p>
            <a:pPr marL="342900" indent="-342900" algn="l">
              <a:buFont typeface="Arial" panose="020B0604020202020204" pitchFamily="34" charset="0"/>
              <a:buChar char="•"/>
            </a:pPr>
            <a:r>
              <a:rPr lang="en-US" dirty="0">
                <a:solidFill>
                  <a:schemeClr val="bg1"/>
                </a:solidFill>
              </a:rPr>
              <a:t>Introduce Marissa – Focus Friend</a:t>
            </a:r>
          </a:p>
          <a:p>
            <a:pPr marL="342900" indent="-342900" algn="l">
              <a:buFont typeface="Arial" panose="020B0604020202020204" pitchFamily="34" charset="0"/>
              <a:buChar char="•"/>
            </a:pPr>
            <a:r>
              <a:rPr lang="en-US" dirty="0">
                <a:solidFill>
                  <a:schemeClr val="bg1"/>
                </a:solidFill>
              </a:rPr>
              <a:t>Rebecca –  will support us by taking notes!  Introduce self lead her team in intros</a:t>
            </a:r>
          </a:p>
          <a:p>
            <a:pPr marL="342900" indent="-342900" algn="l">
              <a:buFont typeface="Arial" panose="020B0604020202020204" pitchFamily="34" charset="0"/>
              <a:buChar char="•"/>
            </a:pPr>
            <a:r>
              <a:rPr lang="en-US" dirty="0">
                <a:solidFill>
                  <a:schemeClr val="bg1"/>
                </a:solidFill>
              </a:rPr>
              <a:t>Emily – will support us with the parking lot – please use the chat box for questions and she will add them to our parking lot - Introduce self and then lead her team in introductions</a:t>
            </a:r>
          </a:p>
          <a:p>
            <a:pPr marL="342900" indent="-342900" algn="l">
              <a:buFont typeface="Arial" panose="020B0604020202020204" pitchFamily="34" charset="0"/>
              <a:buChar char="•"/>
            </a:pPr>
            <a:r>
              <a:rPr lang="en-US" dirty="0">
                <a:solidFill>
                  <a:schemeClr val="bg1"/>
                </a:solidFill>
              </a:rPr>
              <a:t>Tara – will support us through tech, making sure Zoom is doing what we need it to!  will introduce herself then lead her staff</a:t>
            </a:r>
          </a:p>
        </p:txBody>
      </p:sp>
      <p:sp>
        <p:nvSpPr>
          <p:cNvPr id="5" name="Title 4">
            <a:extLst>
              <a:ext uri="{FF2B5EF4-FFF2-40B4-BE49-F238E27FC236}">
                <a16:creationId xmlns:a16="http://schemas.microsoft.com/office/drawing/2014/main" id="{C152A41A-6D86-43BE-A00F-4E16ECF1160C}"/>
              </a:ext>
            </a:extLst>
          </p:cNvPr>
          <p:cNvSpPr>
            <a:spLocks noGrp="1"/>
          </p:cNvSpPr>
          <p:nvPr>
            <p:ph type="ctrTitle"/>
          </p:nvPr>
        </p:nvSpPr>
        <p:spPr>
          <a:xfrm>
            <a:off x="1600200" y="317634"/>
            <a:ext cx="8991600" cy="827772"/>
          </a:xfrm>
        </p:spPr>
        <p:txBody>
          <a:bodyPr>
            <a:normAutofit fontScale="90000"/>
          </a:bodyPr>
          <a:lstStyle/>
          <a:p>
            <a:r>
              <a:rPr lang="en-US" dirty="0"/>
              <a:t>Introductions</a:t>
            </a:r>
          </a:p>
        </p:txBody>
      </p:sp>
    </p:spTree>
    <p:extLst>
      <p:ext uri="{BB962C8B-B14F-4D97-AF65-F5344CB8AC3E}">
        <p14:creationId xmlns:p14="http://schemas.microsoft.com/office/powerpoint/2010/main" val="1252532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00C507-8127-4159-853E-404BA0A8E63B}"/>
              </a:ext>
            </a:extLst>
          </p:cNvPr>
          <p:cNvSpPr>
            <a:spLocks noGrp="1"/>
          </p:cNvSpPr>
          <p:nvPr>
            <p:ph type="ctrTitle"/>
          </p:nvPr>
        </p:nvSpPr>
        <p:spPr/>
        <p:txBody>
          <a:bodyPr/>
          <a:lstStyle/>
          <a:p>
            <a:r>
              <a:rPr lang="en-US" dirty="0"/>
              <a:t>Break</a:t>
            </a:r>
          </a:p>
        </p:txBody>
      </p:sp>
      <p:sp>
        <p:nvSpPr>
          <p:cNvPr id="5" name="Subtitle 4">
            <a:extLst>
              <a:ext uri="{FF2B5EF4-FFF2-40B4-BE49-F238E27FC236}">
                <a16:creationId xmlns:a16="http://schemas.microsoft.com/office/drawing/2014/main" id="{0BF0FEB0-D48C-48FE-806A-A7656834A88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35579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31E4E-C6CD-4924-9B8F-08A8BF89DD94}"/>
              </a:ext>
            </a:extLst>
          </p:cNvPr>
          <p:cNvSpPr>
            <a:spLocks noGrp="1"/>
          </p:cNvSpPr>
          <p:nvPr>
            <p:ph type="title"/>
          </p:nvPr>
        </p:nvSpPr>
        <p:spPr/>
        <p:txBody>
          <a:bodyPr/>
          <a:lstStyle/>
          <a:p>
            <a:r>
              <a:rPr lang="en-US" dirty="0"/>
              <a:t>Open Conversation</a:t>
            </a:r>
          </a:p>
        </p:txBody>
      </p:sp>
      <p:sp>
        <p:nvSpPr>
          <p:cNvPr id="3" name="Content Placeholder 2">
            <a:extLst>
              <a:ext uri="{FF2B5EF4-FFF2-40B4-BE49-F238E27FC236}">
                <a16:creationId xmlns:a16="http://schemas.microsoft.com/office/drawing/2014/main" id="{B6E2F2CA-88BD-4D39-BF58-D8C54B9E2F5B}"/>
              </a:ext>
            </a:extLst>
          </p:cNvPr>
          <p:cNvSpPr>
            <a:spLocks noGrp="1"/>
          </p:cNvSpPr>
          <p:nvPr>
            <p:ph idx="1"/>
          </p:nvPr>
        </p:nvSpPr>
        <p:spPr/>
        <p:txBody>
          <a:bodyPr/>
          <a:lstStyle/>
          <a:p>
            <a:pPr marL="0" indent="0">
              <a:buNone/>
            </a:pPr>
            <a:r>
              <a:rPr lang="en-US" dirty="0"/>
              <a:t>Questions, thoughts – what’s been on your mind?</a:t>
            </a:r>
          </a:p>
        </p:txBody>
      </p:sp>
    </p:spTree>
    <p:extLst>
      <p:ext uri="{BB962C8B-B14F-4D97-AF65-F5344CB8AC3E}">
        <p14:creationId xmlns:p14="http://schemas.microsoft.com/office/powerpoint/2010/main" val="21263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C0472-5D73-4475-8712-40053CACDA72}"/>
              </a:ext>
            </a:extLst>
          </p:cNvPr>
          <p:cNvSpPr>
            <a:spLocks noGrp="1"/>
          </p:cNvSpPr>
          <p:nvPr>
            <p:ph type="title"/>
          </p:nvPr>
        </p:nvSpPr>
        <p:spPr/>
        <p:txBody>
          <a:bodyPr/>
          <a:lstStyle/>
          <a:p>
            <a:r>
              <a:rPr lang="en-US" dirty="0"/>
              <a:t>Parking lot</a:t>
            </a:r>
          </a:p>
        </p:txBody>
      </p:sp>
      <p:sp>
        <p:nvSpPr>
          <p:cNvPr id="3" name="Content Placeholder 2">
            <a:extLst>
              <a:ext uri="{FF2B5EF4-FFF2-40B4-BE49-F238E27FC236}">
                <a16:creationId xmlns:a16="http://schemas.microsoft.com/office/drawing/2014/main" id="{FEC5CDD5-7835-4254-BE01-6360826DC6E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42808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B30DC-20AE-4625-A0BD-95961795F4CE}"/>
              </a:ext>
            </a:extLst>
          </p:cNvPr>
          <p:cNvSpPr>
            <a:spLocks noGrp="1"/>
          </p:cNvSpPr>
          <p:nvPr>
            <p:ph type="title"/>
          </p:nvPr>
        </p:nvSpPr>
        <p:spPr/>
        <p:txBody>
          <a:bodyPr/>
          <a:lstStyle/>
          <a:p>
            <a:r>
              <a:rPr lang="en-US" dirty="0"/>
              <a:t>Thank you and goodbye</a:t>
            </a:r>
          </a:p>
        </p:txBody>
      </p:sp>
      <p:sp>
        <p:nvSpPr>
          <p:cNvPr id="3" name="Content Placeholder 2">
            <a:extLst>
              <a:ext uri="{FF2B5EF4-FFF2-40B4-BE49-F238E27FC236}">
                <a16:creationId xmlns:a16="http://schemas.microsoft.com/office/drawing/2014/main" id="{389FE373-7604-4D98-B29C-22D5052045E3}"/>
              </a:ext>
            </a:extLst>
          </p:cNvPr>
          <p:cNvSpPr>
            <a:spLocks noGrp="1"/>
          </p:cNvSpPr>
          <p:nvPr>
            <p:ph idx="1"/>
          </p:nvPr>
        </p:nvSpPr>
        <p:spPr/>
        <p:txBody>
          <a:bodyPr/>
          <a:lstStyle/>
          <a:p>
            <a:pPr marL="0" indent="0">
              <a:buNone/>
            </a:pPr>
            <a:r>
              <a:rPr lang="en-US" dirty="0"/>
              <a:t>There is nothing I can say or do to take the fear all of us are holding inside, nor can I give answers to what the future may bring.  I can only tell you what I tell myself and my daughters every day.  Enjoy the moments you have and make the most of every day, just because there are times we can’t do what </a:t>
            </a:r>
            <a:r>
              <a:rPr lang="en-US" dirty="0" err="1"/>
              <a:t>what</a:t>
            </a:r>
            <a:r>
              <a:rPr lang="en-US" dirty="0"/>
              <a:t> we normally would, this is time to do different things, in different ways, enjoying the unexpected times of joy.</a:t>
            </a:r>
          </a:p>
          <a:p>
            <a:pPr marL="0" indent="0">
              <a:buNone/>
            </a:pPr>
            <a:r>
              <a:rPr lang="en-US" dirty="0"/>
              <a:t>How do we reframe and find joy?</a:t>
            </a:r>
          </a:p>
          <a:p>
            <a:pPr marL="0" indent="0">
              <a:buNone/>
            </a:pPr>
            <a:r>
              <a:rPr lang="en-US" dirty="0"/>
              <a:t>Wishing all of you well and hope you will reach out for the support and guidance you might need.</a:t>
            </a:r>
          </a:p>
        </p:txBody>
      </p:sp>
    </p:spTree>
    <p:extLst>
      <p:ext uri="{BB962C8B-B14F-4D97-AF65-F5344CB8AC3E}">
        <p14:creationId xmlns:p14="http://schemas.microsoft.com/office/powerpoint/2010/main" val="1235970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65B4253-AE74-479F-8510-33F55AA1CCDF}"/>
              </a:ext>
            </a:extLst>
          </p:cNvPr>
          <p:cNvSpPr>
            <a:spLocks noGrp="1"/>
          </p:cNvSpPr>
          <p:nvPr>
            <p:ph type="title"/>
          </p:nvPr>
        </p:nvSpPr>
        <p:spPr>
          <a:xfrm>
            <a:off x="2231136" y="172720"/>
            <a:ext cx="7729728" cy="589280"/>
          </a:xfrm>
        </p:spPr>
        <p:txBody>
          <a:bodyPr>
            <a:normAutofit fontScale="90000"/>
          </a:bodyPr>
          <a:lstStyle/>
          <a:p>
            <a:r>
              <a:rPr lang="en-US"/>
              <a:t>Virtual guidance</a:t>
            </a:r>
            <a:endParaRPr lang="en-US" dirty="0"/>
          </a:p>
        </p:txBody>
      </p:sp>
      <p:sp>
        <p:nvSpPr>
          <p:cNvPr id="9" name="Content Placeholder 8">
            <a:extLst>
              <a:ext uri="{FF2B5EF4-FFF2-40B4-BE49-F238E27FC236}">
                <a16:creationId xmlns:a16="http://schemas.microsoft.com/office/drawing/2014/main" id="{8680DE73-2528-4975-ABC8-837300FE129B}"/>
              </a:ext>
            </a:extLst>
          </p:cNvPr>
          <p:cNvSpPr>
            <a:spLocks noGrp="1"/>
          </p:cNvSpPr>
          <p:nvPr>
            <p:ph idx="1"/>
          </p:nvPr>
        </p:nvSpPr>
        <p:spPr>
          <a:xfrm>
            <a:off x="314960" y="883920"/>
            <a:ext cx="11877040" cy="5882640"/>
          </a:xfrm>
        </p:spPr>
        <p:txBody>
          <a:bodyPr/>
          <a:lstStyle/>
          <a:p>
            <a:pPr marL="0" indent="0">
              <a:buNone/>
            </a:pPr>
            <a:r>
              <a:rPr lang="en-US" dirty="0"/>
              <a:t>Thank you Jessica – we stole a portion of the plan you were doing with families to support learning!</a:t>
            </a:r>
          </a:p>
          <a:p>
            <a:pPr marL="0" indent="0">
              <a:buNone/>
            </a:pPr>
            <a:r>
              <a:rPr lang="en-US" dirty="0"/>
              <a:t>Why?</a:t>
            </a:r>
          </a:p>
          <a:p>
            <a:pPr marL="0" indent="0">
              <a:buNone/>
            </a:pPr>
            <a:r>
              <a:rPr lang="en-US" dirty="0"/>
              <a:t>As I stated in our welcome – intentionality is my hope for this year</a:t>
            </a:r>
          </a:p>
          <a:p>
            <a:pPr marL="0" indent="0">
              <a:buNone/>
            </a:pPr>
            <a:r>
              <a:rPr lang="en-US" dirty="0"/>
              <a:t>The </a:t>
            </a:r>
            <a:r>
              <a:rPr lang="en-US" b="1" dirty="0"/>
              <a:t>first page </a:t>
            </a:r>
            <a:r>
              <a:rPr lang="en-US" dirty="0"/>
              <a:t>will open the door to individualize for families: from the best day to meet, to the best virtual platform and an understanding of technology needs they might need.  We have ordered 15 </a:t>
            </a:r>
            <a:r>
              <a:rPr lang="en-US" dirty="0" err="1"/>
              <a:t>Ipads</a:t>
            </a:r>
            <a:r>
              <a:rPr lang="en-US" dirty="0"/>
              <a:t> with data, so we can support families without technology and will have the ability to order more if needed.  The bottom of this page is a reminder of the work we do – I was impressed with a parent seminar at our home visiting conference; it was a great reminder of the work we do because it reaches so much further than child development; we need to remember that ALL the support we give families is preparing the families for school success.  The acronym ALWAYS came from parent perspectives; it is what they want and need from us, additionally we need to remember that if we have supported a parent in finding joy with their child, we have brought something special to this family.</a:t>
            </a:r>
          </a:p>
          <a:p>
            <a:pPr marL="0" indent="0">
              <a:buNone/>
            </a:pPr>
            <a:r>
              <a:rPr lang="en-US" dirty="0"/>
              <a:t>The </a:t>
            </a:r>
            <a:r>
              <a:rPr lang="en-US" b="1" dirty="0"/>
              <a:t>second page </a:t>
            </a:r>
            <a:r>
              <a:rPr lang="en-US" dirty="0"/>
              <a:t>reflects</a:t>
            </a:r>
            <a:r>
              <a:rPr lang="en-US" b="1" dirty="0"/>
              <a:t> </a:t>
            </a:r>
            <a:r>
              <a:rPr lang="en-US" dirty="0"/>
              <a:t>the work you have been doing since you began as a home visitor . . . but is important to revisit as we remember that although our visits may be virtual at times, it does not change the components that have always been the foundation of our work with families.  We must move beyond checking in with families weekly and remember how we have always run a visit including preparation, PAT visit components, family well-being, and closing.  Of course this framework will look differently for each family, but if the preparation is there on your </a:t>
            </a:r>
            <a:r>
              <a:rPr lang="en-US" dirty="0" err="1"/>
              <a:t>hv</a:t>
            </a:r>
            <a:r>
              <a:rPr lang="en-US" dirty="0"/>
              <a:t> plan, it will support a meaningful visit.  When a family is in crisis, more time will be spent on family well-being, as always, we meet the family where they are.</a:t>
            </a:r>
          </a:p>
          <a:p>
            <a:pPr marL="0" indent="0">
              <a:buNone/>
            </a:pPr>
            <a:r>
              <a:rPr lang="en-US" b="1" dirty="0"/>
              <a:t>Questions</a:t>
            </a:r>
          </a:p>
          <a:p>
            <a:pPr marL="0" indent="0">
              <a:buNone/>
            </a:pPr>
            <a:endParaRPr lang="en-US" dirty="0"/>
          </a:p>
        </p:txBody>
      </p:sp>
    </p:spTree>
    <p:extLst>
      <p:ext uri="{BB962C8B-B14F-4D97-AF65-F5344CB8AC3E}">
        <p14:creationId xmlns:p14="http://schemas.microsoft.com/office/powerpoint/2010/main" val="345449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AE624-1BED-4B10-9A90-7B574C19F1D8}"/>
              </a:ext>
            </a:extLst>
          </p:cNvPr>
          <p:cNvSpPr>
            <a:spLocks noGrp="1"/>
          </p:cNvSpPr>
          <p:nvPr>
            <p:ph type="title"/>
          </p:nvPr>
        </p:nvSpPr>
        <p:spPr>
          <a:xfrm>
            <a:off x="477520" y="121920"/>
            <a:ext cx="11572240" cy="640080"/>
          </a:xfrm>
        </p:spPr>
        <p:txBody>
          <a:bodyPr>
            <a:normAutofit fontScale="90000"/>
          </a:bodyPr>
          <a:lstStyle/>
          <a:p>
            <a:r>
              <a:rPr lang="en-US" dirty="0"/>
              <a:t>Attendance Guidance</a:t>
            </a:r>
          </a:p>
        </p:txBody>
      </p:sp>
      <p:sp>
        <p:nvSpPr>
          <p:cNvPr id="3" name="Content Placeholder 2">
            <a:extLst>
              <a:ext uri="{FF2B5EF4-FFF2-40B4-BE49-F238E27FC236}">
                <a16:creationId xmlns:a16="http://schemas.microsoft.com/office/drawing/2014/main" id="{6292CBB3-DFB8-4A3E-8F3E-4E86CD056594}"/>
              </a:ext>
            </a:extLst>
          </p:cNvPr>
          <p:cNvSpPr>
            <a:spLocks noGrp="1"/>
          </p:cNvSpPr>
          <p:nvPr>
            <p:ph idx="1"/>
          </p:nvPr>
        </p:nvSpPr>
        <p:spPr>
          <a:xfrm>
            <a:off x="548640" y="873760"/>
            <a:ext cx="11643360" cy="5862320"/>
          </a:xfrm>
        </p:spPr>
        <p:txBody>
          <a:bodyPr>
            <a:normAutofit lnSpcReduction="10000"/>
          </a:bodyPr>
          <a:lstStyle/>
          <a:p>
            <a:pPr marL="0" indent="0">
              <a:buNone/>
            </a:pPr>
            <a:r>
              <a:rPr lang="en-US" dirty="0"/>
              <a:t>We haven’t forgotten about “Always showing up” – we just have to think about it differently at times, I have had to reframe what “showing up” means, as all of you have.  This guidance was supposed to be presented at our March meeting, which seems so long ago – this was part of the 2019-20 Program Improvement Plan and has been a year in the works . . . Although it has been delayed and changed, I think “showing up” is more important than ever before.</a:t>
            </a:r>
          </a:p>
          <a:p>
            <a:pPr marL="0" indent="0">
              <a:buNone/>
            </a:pPr>
            <a:r>
              <a:rPr lang="en-US" b="1" dirty="0"/>
              <a:t>Why?</a:t>
            </a:r>
          </a:p>
          <a:p>
            <a:pPr marL="0" indent="0">
              <a:buNone/>
            </a:pPr>
            <a:r>
              <a:rPr lang="en-US" dirty="0"/>
              <a:t>Being there builds trust with families</a:t>
            </a:r>
          </a:p>
          <a:p>
            <a:pPr marL="0" indent="0">
              <a:buNone/>
            </a:pPr>
            <a:r>
              <a:rPr lang="en-US" dirty="0"/>
              <a:t>Routine prepares our families and children for school readiness</a:t>
            </a:r>
          </a:p>
          <a:p>
            <a:pPr marL="0" indent="0">
              <a:buNone/>
            </a:pPr>
            <a:r>
              <a:rPr lang="en-US" b="1" dirty="0"/>
              <a:t>Highlights</a:t>
            </a:r>
          </a:p>
          <a:p>
            <a:pPr marL="0" indent="0">
              <a:buNone/>
            </a:pPr>
            <a:r>
              <a:rPr lang="en-US" dirty="0"/>
              <a:t>Enrollment visit – this is the time to help families understand the benefits of good attendance, adding that if in person visits are not an option, virtual visits will be expected.</a:t>
            </a:r>
          </a:p>
          <a:p>
            <a:pPr marL="0" indent="0">
              <a:buNone/>
            </a:pPr>
            <a:r>
              <a:rPr lang="en-US" dirty="0"/>
              <a:t>Visits will be set the week prior, whether in person or virtual, so it is on the calendar.  If a cancellation occurs, rescheduling within the same week will be a priority.   If a visit does not happen due to unforeseen circumstances, a visit for the following week will be scheduled.</a:t>
            </a:r>
          </a:p>
          <a:p>
            <a:pPr marL="0" indent="0">
              <a:buNone/>
            </a:pPr>
            <a:r>
              <a:rPr lang="en-US" dirty="0"/>
              <a:t>Virtual visits will replace in person visits when Executive Orders or NMCAA procedure prevents in person visits or there is a safety concern from the family or staff – these will be approved by PSC’s.  Phone visits will only be counted when virtual is impossible for the family and PSC has approved this as an option.  The common cold will possibly keep us from a home visit, but we can continue virtually!</a:t>
            </a:r>
          </a:p>
          <a:p>
            <a:pPr marL="0" indent="0">
              <a:buNone/>
            </a:pPr>
            <a:r>
              <a:rPr lang="en-US" b="1" dirty="0"/>
              <a:t>Questions</a:t>
            </a:r>
          </a:p>
          <a:p>
            <a:pPr marL="0" indent="0">
              <a:buNone/>
            </a:pPr>
            <a:endParaRPr lang="en-US" dirty="0"/>
          </a:p>
        </p:txBody>
      </p:sp>
    </p:spTree>
    <p:extLst>
      <p:ext uri="{BB962C8B-B14F-4D97-AF65-F5344CB8AC3E}">
        <p14:creationId xmlns:p14="http://schemas.microsoft.com/office/powerpoint/2010/main" val="45284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F0CE-10D3-4687-ABF9-BF2FD9D3802A}"/>
              </a:ext>
            </a:extLst>
          </p:cNvPr>
          <p:cNvSpPr>
            <a:spLocks noGrp="1"/>
          </p:cNvSpPr>
          <p:nvPr>
            <p:ph type="title"/>
          </p:nvPr>
        </p:nvSpPr>
        <p:spPr>
          <a:xfrm>
            <a:off x="2160016" y="80772"/>
            <a:ext cx="7729728" cy="650748"/>
          </a:xfrm>
        </p:spPr>
        <p:txBody>
          <a:bodyPr>
            <a:normAutofit fontScale="90000"/>
          </a:bodyPr>
          <a:lstStyle/>
          <a:p>
            <a:r>
              <a:rPr lang="en-US" dirty="0"/>
              <a:t>CP – Attendance guidance</a:t>
            </a:r>
          </a:p>
        </p:txBody>
      </p:sp>
      <p:sp>
        <p:nvSpPr>
          <p:cNvPr id="3" name="Content Placeholder 2">
            <a:extLst>
              <a:ext uri="{FF2B5EF4-FFF2-40B4-BE49-F238E27FC236}">
                <a16:creationId xmlns:a16="http://schemas.microsoft.com/office/drawing/2014/main" id="{4D27FF70-72C0-4CCA-95FC-FB9FCD758717}"/>
              </a:ext>
            </a:extLst>
          </p:cNvPr>
          <p:cNvSpPr>
            <a:spLocks noGrp="1"/>
          </p:cNvSpPr>
          <p:nvPr>
            <p:ph idx="1"/>
          </p:nvPr>
        </p:nvSpPr>
        <p:spPr>
          <a:xfrm>
            <a:off x="243840" y="955040"/>
            <a:ext cx="11785600" cy="5699760"/>
          </a:xfrm>
        </p:spPr>
        <p:txBody>
          <a:bodyPr>
            <a:normAutofit/>
          </a:bodyPr>
          <a:lstStyle/>
          <a:p>
            <a:pPr marL="0" indent="0">
              <a:buNone/>
            </a:pPr>
            <a:r>
              <a:rPr lang="en-US" dirty="0"/>
              <a:t>As with everything over the last five months, “getting by” is what we have had to do, but in the hope to be intentional this year, there have been changes to our attendance guidance.  I was unable to track attendance the way I had hoped due to the COVID designation and hope to have a better idea regarding how visits are happening in the 20-21 school year.</a:t>
            </a:r>
          </a:p>
          <a:p>
            <a:pPr marL="0" indent="0">
              <a:buNone/>
            </a:pPr>
            <a:r>
              <a:rPr lang="en-US" b="1" dirty="0"/>
              <a:t>Why?</a:t>
            </a:r>
          </a:p>
          <a:p>
            <a:pPr marL="0" indent="0">
              <a:buNone/>
            </a:pPr>
            <a:r>
              <a:rPr lang="en-US" dirty="0"/>
              <a:t>The Office of Head Start has not tracked attendance, but it is important to track how families are receiving services and how many visits we are completing; this will give me the ability to talk about our services during this time.  We do not know if virtual visits will be counted as attendance, but I want us to look at them as attendance for our program; I have worked with Child Plus and Michelle Karns to best track attendance at this time</a:t>
            </a:r>
          </a:p>
          <a:p>
            <a:pPr marL="0" indent="0">
              <a:buNone/>
            </a:pPr>
            <a:r>
              <a:rPr lang="en-US" b="1" dirty="0"/>
              <a:t>Highlights</a:t>
            </a:r>
          </a:p>
          <a:p>
            <a:pPr marL="0" indent="0">
              <a:buNone/>
            </a:pPr>
            <a:r>
              <a:rPr lang="en-US" dirty="0"/>
              <a:t>Type of Contact will always be Home Visit – this is how we used to do it.  Action Completed will be marked if a visit was completed in person.   Virtually will be marked if the visit was completed through video and the components of the PAT Visit Guidance (back page of the Virtual Guidance) are completed.  Phone will be marked if Virtual was not possible, PSC has approved and all PAT components were covered.   If it is a “check in”, quick referral, or a quick follow-up, it is not considered a visit – you will mark the reason that </a:t>
            </a:r>
            <a:r>
              <a:rPr lang="en-US" dirty="0" err="1"/>
              <a:t>weeks’s</a:t>
            </a:r>
            <a:r>
              <a:rPr lang="en-US" dirty="0"/>
              <a:t> visit was not completed.  Of course, at some visits the majority of the time spent on the home visit, in person or virtually, is taken up with family well-being and the PAT activity was not the focus, and that is ok, it is a visit because the rest of the components were there – planning and as many of the PAT Visit Components as you are able to get to.  Virtually or in person, you know what a home visit is!  </a:t>
            </a:r>
          </a:p>
          <a:p>
            <a:pPr marL="0" indent="0">
              <a:buNone/>
            </a:pPr>
            <a:r>
              <a:rPr lang="en-US" b="1" dirty="0"/>
              <a:t>Questions</a:t>
            </a:r>
          </a:p>
        </p:txBody>
      </p:sp>
    </p:spTree>
    <p:extLst>
      <p:ext uri="{BB962C8B-B14F-4D97-AF65-F5344CB8AC3E}">
        <p14:creationId xmlns:p14="http://schemas.microsoft.com/office/powerpoint/2010/main" val="3909799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B3E402-1DA3-4380-926B-7A6D2D08F27E}"/>
              </a:ext>
            </a:extLst>
          </p:cNvPr>
          <p:cNvSpPr>
            <a:spLocks noGrp="1"/>
          </p:cNvSpPr>
          <p:nvPr>
            <p:ph type="ctrTitle"/>
          </p:nvPr>
        </p:nvSpPr>
        <p:spPr/>
        <p:txBody>
          <a:bodyPr/>
          <a:lstStyle/>
          <a:p>
            <a:r>
              <a:rPr lang="en-US" dirty="0"/>
              <a:t>break</a:t>
            </a:r>
          </a:p>
        </p:txBody>
      </p:sp>
      <p:sp>
        <p:nvSpPr>
          <p:cNvPr id="5" name="Subtitle 4">
            <a:extLst>
              <a:ext uri="{FF2B5EF4-FFF2-40B4-BE49-F238E27FC236}">
                <a16:creationId xmlns:a16="http://schemas.microsoft.com/office/drawing/2014/main" id="{51C88D81-9F40-47B2-8005-15C51C3A78B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95671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04ADA-5ABC-476B-BE84-A32C742A2846}"/>
              </a:ext>
            </a:extLst>
          </p:cNvPr>
          <p:cNvSpPr>
            <a:spLocks noGrp="1"/>
          </p:cNvSpPr>
          <p:nvPr>
            <p:ph type="title"/>
          </p:nvPr>
        </p:nvSpPr>
        <p:spPr/>
        <p:txBody>
          <a:bodyPr/>
          <a:lstStyle/>
          <a:p>
            <a:r>
              <a:rPr lang="en-US" dirty="0"/>
              <a:t>Small Group</a:t>
            </a:r>
          </a:p>
        </p:txBody>
      </p:sp>
      <p:sp>
        <p:nvSpPr>
          <p:cNvPr id="3" name="Content Placeholder 2">
            <a:extLst>
              <a:ext uri="{FF2B5EF4-FFF2-40B4-BE49-F238E27FC236}">
                <a16:creationId xmlns:a16="http://schemas.microsoft.com/office/drawing/2014/main" id="{9C0B4FE1-D71C-40FF-965A-D22F46B76549}"/>
              </a:ext>
            </a:extLst>
          </p:cNvPr>
          <p:cNvSpPr>
            <a:spLocks noGrp="1"/>
          </p:cNvSpPr>
          <p:nvPr>
            <p:ph idx="1"/>
          </p:nvPr>
        </p:nvSpPr>
        <p:spPr/>
        <p:txBody>
          <a:bodyPr>
            <a:normAutofit fontScale="92500" lnSpcReduction="10000"/>
          </a:bodyPr>
          <a:lstStyle/>
          <a:p>
            <a:pPr marL="0" indent="0">
              <a:buNone/>
            </a:pPr>
            <a:r>
              <a:rPr lang="en-US" dirty="0"/>
              <a:t>Choose a notetaker</a:t>
            </a:r>
          </a:p>
          <a:p>
            <a:pPr marL="0" indent="0">
              <a:buNone/>
            </a:pPr>
            <a:r>
              <a:rPr lang="en-US" dirty="0"/>
              <a:t>Choose a presenter for large group</a:t>
            </a:r>
          </a:p>
          <a:p>
            <a:pPr marL="0" indent="0">
              <a:buNone/>
            </a:pPr>
            <a:r>
              <a:rPr lang="en-US" dirty="0"/>
              <a:t>These are guiding questions, it is ok if you don’t get through them or if you are led in a different direction.</a:t>
            </a:r>
          </a:p>
          <a:p>
            <a:r>
              <a:rPr lang="en-US" dirty="0"/>
              <a:t>How might the guidance above support families?</a:t>
            </a:r>
          </a:p>
          <a:p>
            <a:r>
              <a:rPr lang="en-US" dirty="0"/>
              <a:t>How might the guidance above support staff?</a:t>
            </a:r>
          </a:p>
          <a:p>
            <a:r>
              <a:rPr lang="en-US" dirty="0"/>
              <a:t>How does this support school readiness?</a:t>
            </a:r>
          </a:p>
          <a:p>
            <a:r>
              <a:rPr lang="en-US" dirty="0"/>
              <a:t>What might one challenge be?</a:t>
            </a:r>
          </a:p>
          <a:p>
            <a:r>
              <a:rPr lang="en-US" dirty="0"/>
              <a:t>What support might you need?</a:t>
            </a:r>
          </a:p>
        </p:txBody>
      </p:sp>
    </p:spTree>
    <p:extLst>
      <p:ext uri="{BB962C8B-B14F-4D97-AF65-F5344CB8AC3E}">
        <p14:creationId xmlns:p14="http://schemas.microsoft.com/office/powerpoint/2010/main" val="4293976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5F829-1912-451D-97C3-CFC1B8DD5BA6}"/>
              </a:ext>
            </a:extLst>
          </p:cNvPr>
          <p:cNvSpPr>
            <a:spLocks noGrp="1"/>
          </p:cNvSpPr>
          <p:nvPr>
            <p:ph type="title"/>
          </p:nvPr>
        </p:nvSpPr>
        <p:spPr/>
        <p:txBody>
          <a:bodyPr/>
          <a:lstStyle/>
          <a:p>
            <a:r>
              <a:rPr lang="en-US" dirty="0"/>
              <a:t>Large Group</a:t>
            </a:r>
          </a:p>
        </p:txBody>
      </p:sp>
      <p:sp>
        <p:nvSpPr>
          <p:cNvPr id="3" name="Content Placeholder 2">
            <a:extLst>
              <a:ext uri="{FF2B5EF4-FFF2-40B4-BE49-F238E27FC236}">
                <a16:creationId xmlns:a16="http://schemas.microsoft.com/office/drawing/2014/main" id="{86C54F63-FD6D-4327-A9F2-7510731AA4DC}"/>
              </a:ext>
            </a:extLst>
          </p:cNvPr>
          <p:cNvSpPr>
            <a:spLocks noGrp="1"/>
          </p:cNvSpPr>
          <p:nvPr>
            <p:ph idx="1"/>
          </p:nvPr>
        </p:nvSpPr>
        <p:spPr/>
        <p:txBody>
          <a:bodyPr/>
          <a:lstStyle/>
          <a:p>
            <a:pPr marL="0" indent="0">
              <a:buNone/>
            </a:pPr>
            <a:r>
              <a:rPr lang="en-US" dirty="0"/>
              <a:t>Summary of your thoughts?</a:t>
            </a:r>
          </a:p>
          <a:p>
            <a:pPr marL="0" indent="0">
              <a:buNone/>
            </a:pPr>
            <a:endParaRPr lang="en-US" dirty="0"/>
          </a:p>
        </p:txBody>
      </p:sp>
    </p:spTree>
    <p:extLst>
      <p:ext uri="{BB962C8B-B14F-4D97-AF65-F5344CB8AC3E}">
        <p14:creationId xmlns:p14="http://schemas.microsoft.com/office/powerpoint/2010/main" val="1934076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996DC5-A850-4BA6-8527-E97D8DAAA894}"/>
              </a:ext>
            </a:extLst>
          </p:cNvPr>
          <p:cNvSpPr>
            <a:spLocks noGrp="1"/>
          </p:cNvSpPr>
          <p:nvPr>
            <p:ph type="ctrTitle"/>
          </p:nvPr>
        </p:nvSpPr>
        <p:spPr/>
        <p:txBody>
          <a:bodyPr/>
          <a:lstStyle/>
          <a:p>
            <a:r>
              <a:rPr lang="en-US" dirty="0"/>
              <a:t>Lunch – we will be back at 1:00 </a:t>
            </a:r>
          </a:p>
        </p:txBody>
      </p:sp>
      <p:sp>
        <p:nvSpPr>
          <p:cNvPr id="5" name="Subtitle 4">
            <a:extLst>
              <a:ext uri="{FF2B5EF4-FFF2-40B4-BE49-F238E27FC236}">
                <a16:creationId xmlns:a16="http://schemas.microsoft.com/office/drawing/2014/main" id="{F776604F-04AC-4602-8F0D-2B834736FD13}"/>
              </a:ext>
            </a:extLst>
          </p:cNvPr>
          <p:cNvSpPr>
            <a:spLocks noGrp="1"/>
          </p:cNvSpPr>
          <p:nvPr>
            <p:ph type="subTitle" idx="1"/>
          </p:nvPr>
        </p:nvSpPr>
        <p:spPr/>
        <p:txBody>
          <a:bodyPr/>
          <a:lstStyle/>
          <a:p>
            <a:r>
              <a:rPr lang="en-US" dirty="0">
                <a:solidFill>
                  <a:schemeClr val="bg1"/>
                </a:solidFill>
              </a:rPr>
              <a:t>Thank you for your time this morning and sharing your thoughts </a:t>
            </a:r>
          </a:p>
        </p:txBody>
      </p:sp>
    </p:spTree>
    <p:extLst>
      <p:ext uri="{BB962C8B-B14F-4D97-AF65-F5344CB8AC3E}">
        <p14:creationId xmlns:p14="http://schemas.microsoft.com/office/powerpoint/2010/main" val="114144996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14</TotalTime>
  <Words>2425</Words>
  <Application>Microsoft Office PowerPoint</Application>
  <PresentationFormat>Widescreen</PresentationFormat>
  <Paragraphs>356</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Gill Sans MT</vt:lpstr>
      <vt:lpstr>Times New Roman</vt:lpstr>
      <vt:lpstr>Parcel</vt:lpstr>
      <vt:lpstr>Welcome </vt:lpstr>
      <vt:lpstr>Introductions</vt:lpstr>
      <vt:lpstr>Virtual guidance</vt:lpstr>
      <vt:lpstr>Attendance Guidance</vt:lpstr>
      <vt:lpstr>CP – Attendance guidance</vt:lpstr>
      <vt:lpstr>break</vt:lpstr>
      <vt:lpstr>Small Group</vt:lpstr>
      <vt:lpstr>Large Group</vt:lpstr>
      <vt:lpstr>Lunch – we will be back at 1:00 </vt:lpstr>
      <vt:lpstr>PowerPoint Presentation</vt:lpstr>
      <vt:lpstr>Attendance note:</vt:lpstr>
      <vt:lpstr>PowerPoint Presentation</vt:lpstr>
      <vt:lpstr>PowerPoint Presentation</vt:lpstr>
      <vt:lpstr>PowerPoint Presentation</vt:lpstr>
      <vt:lpstr>PowerPoint Presentation</vt:lpstr>
      <vt:lpstr>Thoughts on data</vt:lpstr>
      <vt:lpstr>Quality improvement grant</vt:lpstr>
      <vt:lpstr>Small group – working from home and working with families virtually</vt:lpstr>
      <vt:lpstr>Large Group</vt:lpstr>
      <vt:lpstr>Break</vt:lpstr>
      <vt:lpstr>Open Conversation</vt:lpstr>
      <vt:lpstr>Parking lot</vt:lpstr>
      <vt:lpstr>Thank you and goodbye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dc:title>
  <dc:creator>Corey Berden</dc:creator>
  <cp:lastModifiedBy>Corey Berden</cp:lastModifiedBy>
  <cp:revision>4</cp:revision>
  <dcterms:created xsi:type="dcterms:W3CDTF">2020-08-12T20:10:05Z</dcterms:created>
  <dcterms:modified xsi:type="dcterms:W3CDTF">2020-08-25T16:28:41Z</dcterms:modified>
</cp:coreProperties>
</file>