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sldIdLst>
    <p:sldId id="257" r:id="rId2"/>
    <p:sldId id="27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3" r:id="rId20"/>
    <p:sldId id="274" r:id="rId21"/>
    <p:sldId id="276" r:id="rId22"/>
    <p:sldId id="278" r:id="rId23"/>
    <p:sldId id="280" r:id="rId24"/>
    <p:sldId id="282" r:id="rId25"/>
    <p:sldId id="281" r:id="rId26"/>
    <p:sldId id="27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1" autoAdjust="0"/>
    <p:restoredTop sz="94796" autoAdjust="0"/>
  </p:normalViewPr>
  <p:slideViewPr>
    <p:cSldViewPr snapToGrid="0">
      <p:cViewPr varScale="1">
        <p:scale>
          <a:sx n="59" d="100"/>
          <a:sy n="59" d="100"/>
        </p:scale>
        <p:origin x="92" y="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33E693-0E1E-4BA2-9CE6-72251E4922BB}"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6185C595-5DDA-401F-819F-19507A39C7DF}">
      <dgm:prSet/>
      <dgm:spPr/>
      <dgm:t>
        <a:bodyPr/>
        <a:lstStyle/>
        <a:p>
          <a:pPr>
            <a:defRPr b="1"/>
          </a:pPr>
          <a:r>
            <a:rPr lang="en-US" baseline="0"/>
            <a:t>We will join break out rooms in groups of 4</a:t>
          </a:r>
          <a:endParaRPr lang="en-US"/>
        </a:p>
      </dgm:t>
    </dgm:pt>
    <dgm:pt modelId="{159444A2-1949-4ACB-8E37-CAF7B0FF69A6}" type="parTrans" cxnId="{4F42026C-B9AA-4D9E-8786-CB11E82724B3}">
      <dgm:prSet/>
      <dgm:spPr/>
      <dgm:t>
        <a:bodyPr/>
        <a:lstStyle/>
        <a:p>
          <a:endParaRPr lang="en-US"/>
        </a:p>
      </dgm:t>
    </dgm:pt>
    <dgm:pt modelId="{5B5361C4-7D89-48E7-BF56-2F1C223C3AC4}" type="sibTrans" cxnId="{4F42026C-B9AA-4D9E-8786-CB11E82724B3}">
      <dgm:prSet/>
      <dgm:spPr/>
      <dgm:t>
        <a:bodyPr/>
        <a:lstStyle/>
        <a:p>
          <a:endParaRPr lang="en-US"/>
        </a:p>
      </dgm:t>
    </dgm:pt>
    <dgm:pt modelId="{F9C7980A-18D4-4408-884D-25F79927B8D4}">
      <dgm:prSet/>
      <dgm:spPr/>
      <dgm:t>
        <a:bodyPr/>
        <a:lstStyle/>
        <a:p>
          <a:pPr>
            <a:defRPr b="1"/>
          </a:pPr>
          <a:r>
            <a:rPr lang="en-US" baseline="0"/>
            <a:t>Find 5 things you have in common</a:t>
          </a:r>
          <a:endParaRPr lang="en-US"/>
        </a:p>
      </dgm:t>
    </dgm:pt>
    <dgm:pt modelId="{E327C20D-5894-4D2B-A340-B20D52787451}" type="parTrans" cxnId="{AE159F3D-67F7-4616-BC3F-C3E96019C922}">
      <dgm:prSet/>
      <dgm:spPr/>
      <dgm:t>
        <a:bodyPr/>
        <a:lstStyle/>
        <a:p>
          <a:endParaRPr lang="en-US"/>
        </a:p>
      </dgm:t>
    </dgm:pt>
    <dgm:pt modelId="{1CA17AFC-D94A-4287-AE46-25CBD20CC574}" type="sibTrans" cxnId="{AE159F3D-67F7-4616-BC3F-C3E96019C922}">
      <dgm:prSet/>
      <dgm:spPr/>
      <dgm:t>
        <a:bodyPr/>
        <a:lstStyle/>
        <a:p>
          <a:endParaRPr lang="en-US"/>
        </a:p>
      </dgm:t>
    </dgm:pt>
    <dgm:pt modelId="{68033B11-ECB6-49D7-BE2B-75D213EBD652}">
      <dgm:prSet/>
      <dgm:spPr/>
      <dgm:t>
        <a:bodyPr/>
        <a:lstStyle/>
        <a:p>
          <a:r>
            <a:rPr lang="en-US" baseline="0"/>
            <a:t>Cannot be work related!</a:t>
          </a:r>
          <a:endParaRPr lang="en-US"/>
        </a:p>
      </dgm:t>
    </dgm:pt>
    <dgm:pt modelId="{A5919411-4BEC-477A-B62F-2FFD0D4F5834}" type="parTrans" cxnId="{8A495B58-990C-4382-9361-419FA70A3101}">
      <dgm:prSet/>
      <dgm:spPr/>
      <dgm:t>
        <a:bodyPr/>
        <a:lstStyle/>
        <a:p>
          <a:endParaRPr lang="en-US"/>
        </a:p>
      </dgm:t>
    </dgm:pt>
    <dgm:pt modelId="{B320F24F-E648-41A6-86DD-08B070D1602F}" type="sibTrans" cxnId="{8A495B58-990C-4382-9361-419FA70A3101}">
      <dgm:prSet/>
      <dgm:spPr/>
      <dgm:t>
        <a:bodyPr/>
        <a:lstStyle/>
        <a:p>
          <a:endParaRPr lang="en-US"/>
        </a:p>
      </dgm:t>
    </dgm:pt>
    <dgm:pt modelId="{91D7A276-0B85-4072-9BC1-8F9141FED123}">
      <dgm:prSet/>
      <dgm:spPr/>
      <dgm:t>
        <a:bodyPr/>
        <a:lstStyle/>
        <a:p>
          <a:pPr>
            <a:defRPr b="1"/>
          </a:pPr>
          <a:r>
            <a:rPr lang="en-US" baseline="0"/>
            <a:t>Think about:</a:t>
          </a:r>
          <a:endParaRPr lang="en-US"/>
        </a:p>
      </dgm:t>
    </dgm:pt>
    <dgm:pt modelId="{A0CB682A-9090-453F-8D21-AF2EA8AFE3F8}" type="parTrans" cxnId="{BFEB34BA-39D8-4CC3-86A7-0E04ADD1C1AD}">
      <dgm:prSet/>
      <dgm:spPr/>
      <dgm:t>
        <a:bodyPr/>
        <a:lstStyle/>
        <a:p>
          <a:endParaRPr lang="en-US"/>
        </a:p>
      </dgm:t>
    </dgm:pt>
    <dgm:pt modelId="{6450E5CC-DCC6-43FE-9160-24287DCF9CD6}" type="sibTrans" cxnId="{BFEB34BA-39D8-4CC3-86A7-0E04ADD1C1AD}">
      <dgm:prSet/>
      <dgm:spPr/>
      <dgm:t>
        <a:bodyPr/>
        <a:lstStyle/>
        <a:p>
          <a:endParaRPr lang="en-US"/>
        </a:p>
      </dgm:t>
    </dgm:pt>
    <dgm:pt modelId="{AA3932BB-694C-4801-B45D-B2A01D0A877C}">
      <dgm:prSet/>
      <dgm:spPr/>
      <dgm:t>
        <a:bodyPr/>
        <a:lstStyle/>
        <a:p>
          <a:r>
            <a:rPr lang="en-US" baseline="0"/>
            <a:t>Hobbies</a:t>
          </a:r>
          <a:endParaRPr lang="en-US"/>
        </a:p>
      </dgm:t>
    </dgm:pt>
    <dgm:pt modelId="{3B9DC5FF-43FF-4AE5-B99F-A5B2760A7FEF}" type="parTrans" cxnId="{3C0764FB-C1EB-4F6E-975E-BEFC79311F32}">
      <dgm:prSet/>
      <dgm:spPr/>
      <dgm:t>
        <a:bodyPr/>
        <a:lstStyle/>
        <a:p>
          <a:endParaRPr lang="en-US"/>
        </a:p>
      </dgm:t>
    </dgm:pt>
    <dgm:pt modelId="{21D49338-CBAF-45A4-B49B-AE1CBF6FEAF8}" type="sibTrans" cxnId="{3C0764FB-C1EB-4F6E-975E-BEFC79311F32}">
      <dgm:prSet/>
      <dgm:spPr/>
      <dgm:t>
        <a:bodyPr/>
        <a:lstStyle/>
        <a:p>
          <a:endParaRPr lang="en-US"/>
        </a:p>
      </dgm:t>
    </dgm:pt>
    <dgm:pt modelId="{25D13325-8E5A-46A0-8953-BA4C699B0129}">
      <dgm:prSet/>
      <dgm:spPr/>
      <dgm:t>
        <a:bodyPr/>
        <a:lstStyle/>
        <a:p>
          <a:r>
            <a:rPr lang="en-US" baseline="0"/>
            <a:t>Kids</a:t>
          </a:r>
          <a:endParaRPr lang="en-US"/>
        </a:p>
      </dgm:t>
    </dgm:pt>
    <dgm:pt modelId="{7176C876-2CD1-422D-BDC9-10358A30C326}" type="parTrans" cxnId="{0F2FBEF1-83C4-46F8-9823-6A8142DB0E3A}">
      <dgm:prSet/>
      <dgm:spPr/>
      <dgm:t>
        <a:bodyPr/>
        <a:lstStyle/>
        <a:p>
          <a:endParaRPr lang="en-US"/>
        </a:p>
      </dgm:t>
    </dgm:pt>
    <dgm:pt modelId="{2055C827-AC62-4CB3-8166-5683275F17AD}" type="sibTrans" cxnId="{0F2FBEF1-83C4-46F8-9823-6A8142DB0E3A}">
      <dgm:prSet/>
      <dgm:spPr/>
      <dgm:t>
        <a:bodyPr/>
        <a:lstStyle/>
        <a:p>
          <a:endParaRPr lang="en-US"/>
        </a:p>
      </dgm:t>
    </dgm:pt>
    <dgm:pt modelId="{57D2EE0B-099B-4F01-9522-91E063023F45}">
      <dgm:prSet/>
      <dgm:spPr/>
      <dgm:t>
        <a:bodyPr/>
        <a:lstStyle/>
        <a:p>
          <a:r>
            <a:rPr lang="en-US" baseline="0"/>
            <a:t>Pets</a:t>
          </a:r>
          <a:endParaRPr lang="en-US"/>
        </a:p>
      </dgm:t>
    </dgm:pt>
    <dgm:pt modelId="{8C1B77C8-39B3-4757-B847-750DF9F630C1}" type="parTrans" cxnId="{62D6715D-C17A-464A-913C-498449AC1431}">
      <dgm:prSet/>
      <dgm:spPr/>
      <dgm:t>
        <a:bodyPr/>
        <a:lstStyle/>
        <a:p>
          <a:endParaRPr lang="en-US"/>
        </a:p>
      </dgm:t>
    </dgm:pt>
    <dgm:pt modelId="{F24AB931-3828-45AC-867A-90B3C27BB04E}" type="sibTrans" cxnId="{62D6715D-C17A-464A-913C-498449AC1431}">
      <dgm:prSet/>
      <dgm:spPr/>
      <dgm:t>
        <a:bodyPr/>
        <a:lstStyle/>
        <a:p>
          <a:endParaRPr lang="en-US"/>
        </a:p>
      </dgm:t>
    </dgm:pt>
    <dgm:pt modelId="{ABEFCE14-60A6-40E2-BB6E-A001A71EE42C}">
      <dgm:prSet/>
      <dgm:spPr/>
      <dgm:t>
        <a:bodyPr/>
        <a:lstStyle/>
        <a:p>
          <a:r>
            <a:rPr lang="en-US" baseline="0"/>
            <a:t>Vacations</a:t>
          </a:r>
          <a:endParaRPr lang="en-US"/>
        </a:p>
      </dgm:t>
    </dgm:pt>
    <dgm:pt modelId="{5E41B9C3-59E9-4D76-BD49-4691F2272E7F}" type="parTrans" cxnId="{A39511EB-FC55-42C3-BC87-0EA2ED7F7C39}">
      <dgm:prSet/>
      <dgm:spPr/>
      <dgm:t>
        <a:bodyPr/>
        <a:lstStyle/>
        <a:p>
          <a:endParaRPr lang="en-US"/>
        </a:p>
      </dgm:t>
    </dgm:pt>
    <dgm:pt modelId="{8029E144-6A3B-4A46-A77D-34DABCD2A8F7}" type="sibTrans" cxnId="{A39511EB-FC55-42C3-BC87-0EA2ED7F7C39}">
      <dgm:prSet/>
      <dgm:spPr/>
      <dgm:t>
        <a:bodyPr/>
        <a:lstStyle/>
        <a:p>
          <a:endParaRPr lang="en-US"/>
        </a:p>
      </dgm:t>
    </dgm:pt>
    <dgm:pt modelId="{FDBB532F-97BF-42CD-AB20-CE8F88915D5B}" type="pres">
      <dgm:prSet presAssocID="{8A33E693-0E1E-4BA2-9CE6-72251E4922BB}" presName="root" presStyleCnt="0">
        <dgm:presLayoutVars>
          <dgm:dir/>
          <dgm:resizeHandles val="exact"/>
        </dgm:presLayoutVars>
      </dgm:prSet>
      <dgm:spPr/>
    </dgm:pt>
    <dgm:pt modelId="{47BFA081-A6C2-40FC-BC22-252C3B1ACDA8}" type="pres">
      <dgm:prSet presAssocID="{6185C595-5DDA-401F-819F-19507A39C7DF}" presName="compNode" presStyleCnt="0"/>
      <dgm:spPr/>
    </dgm:pt>
    <dgm:pt modelId="{D0988886-5DE4-4905-9702-6D26F41A88B1}" type="pres">
      <dgm:prSet presAssocID="{6185C595-5DDA-401F-819F-19507A39C7D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ffee"/>
        </a:ext>
      </dgm:extLst>
    </dgm:pt>
    <dgm:pt modelId="{18379201-6B3F-4745-BF24-E7E2F9E6F40D}" type="pres">
      <dgm:prSet presAssocID="{6185C595-5DDA-401F-819F-19507A39C7DF}" presName="iconSpace" presStyleCnt="0"/>
      <dgm:spPr/>
    </dgm:pt>
    <dgm:pt modelId="{34073F06-1420-434C-9B90-D8EE727526EE}" type="pres">
      <dgm:prSet presAssocID="{6185C595-5DDA-401F-819F-19507A39C7DF}" presName="parTx" presStyleLbl="revTx" presStyleIdx="0" presStyleCnt="6">
        <dgm:presLayoutVars>
          <dgm:chMax val="0"/>
          <dgm:chPref val="0"/>
        </dgm:presLayoutVars>
      </dgm:prSet>
      <dgm:spPr/>
    </dgm:pt>
    <dgm:pt modelId="{3C76EFEB-949A-434E-8657-51D8F55078F6}" type="pres">
      <dgm:prSet presAssocID="{6185C595-5DDA-401F-819F-19507A39C7DF}" presName="txSpace" presStyleCnt="0"/>
      <dgm:spPr/>
    </dgm:pt>
    <dgm:pt modelId="{152CEE78-2509-43EA-8F7A-F8470B32AC42}" type="pres">
      <dgm:prSet presAssocID="{6185C595-5DDA-401F-819F-19507A39C7DF}" presName="desTx" presStyleLbl="revTx" presStyleIdx="1" presStyleCnt="6">
        <dgm:presLayoutVars/>
      </dgm:prSet>
      <dgm:spPr/>
    </dgm:pt>
    <dgm:pt modelId="{2AA80C43-32C8-454E-8D14-1A58CF4A4B39}" type="pres">
      <dgm:prSet presAssocID="{5B5361C4-7D89-48E7-BF56-2F1C223C3AC4}" presName="sibTrans" presStyleCnt="0"/>
      <dgm:spPr/>
    </dgm:pt>
    <dgm:pt modelId="{FFE96DFB-B784-4046-A8FD-5A589FF52535}" type="pres">
      <dgm:prSet presAssocID="{F9C7980A-18D4-4408-884D-25F79927B8D4}" presName="compNode" presStyleCnt="0"/>
      <dgm:spPr/>
    </dgm:pt>
    <dgm:pt modelId="{C56314B0-76EB-4303-9621-EDCE42516803}" type="pres">
      <dgm:prSet presAssocID="{F9C7980A-18D4-4408-884D-25F79927B8D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556268BC-6453-4346-A71F-10B6021E6C4C}" type="pres">
      <dgm:prSet presAssocID="{F9C7980A-18D4-4408-884D-25F79927B8D4}" presName="iconSpace" presStyleCnt="0"/>
      <dgm:spPr/>
    </dgm:pt>
    <dgm:pt modelId="{E8066C8B-43AB-42AE-949A-97238F30F372}" type="pres">
      <dgm:prSet presAssocID="{F9C7980A-18D4-4408-884D-25F79927B8D4}" presName="parTx" presStyleLbl="revTx" presStyleIdx="2" presStyleCnt="6">
        <dgm:presLayoutVars>
          <dgm:chMax val="0"/>
          <dgm:chPref val="0"/>
        </dgm:presLayoutVars>
      </dgm:prSet>
      <dgm:spPr/>
    </dgm:pt>
    <dgm:pt modelId="{0230B0EC-58C6-419B-8DBC-E2E59E41E70D}" type="pres">
      <dgm:prSet presAssocID="{F9C7980A-18D4-4408-884D-25F79927B8D4}" presName="txSpace" presStyleCnt="0"/>
      <dgm:spPr/>
    </dgm:pt>
    <dgm:pt modelId="{CDF9E3C3-EB87-43D3-9908-F02C8493DF67}" type="pres">
      <dgm:prSet presAssocID="{F9C7980A-18D4-4408-884D-25F79927B8D4}" presName="desTx" presStyleLbl="revTx" presStyleIdx="3" presStyleCnt="6">
        <dgm:presLayoutVars/>
      </dgm:prSet>
      <dgm:spPr/>
    </dgm:pt>
    <dgm:pt modelId="{C5D31463-3D5A-4930-8987-5E53EA53ACDD}" type="pres">
      <dgm:prSet presAssocID="{1CA17AFC-D94A-4287-AE46-25CBD20CC574}" presName="sibTrans" presStyleCnt="0"/>
      <dgm:spPr/>
    </dgm:pt>
    <dgm:pt modelId="{90DC2DC3-1A4E-4DA8-8E42-33F66BAF9EC3}" type="pres">
      <dgm:prSet presAssocID="{91D7A276-0B85-4072-9BC1-8F9141FED123}" presName="compNode" presStyleCnt="0"/>
      <dgm:spPr/>
    </dgm:pt>
    <dgm:pt modelId="{E8A9B589-2EE5-45FC-B034-94C9DAB889BB}" type="pres">
      <dgm:prSet presAssocID="{91D7A276-0B85-4072-9BC1-8F9141FED12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t"/>
        </a:ext>
      </dgm:extLst>
    </dgm:pt>
    <dgm:pt modelId="{5F611BB4-C28F-4D35-A539-3E313AE4A84E}" type="pres">
      <dgm:prSet presAssocID="{91D7A276-0B85-4072-9BC1-8F9141FED123}" presName="iconSpace" presStyleCnt="0"/>
      <dgm:spPr/>
    </dgm:pt>
    <dgm:pt modelId="{E9FA17E5-64C3-43B5-83BF-6A3F2BCB0BA0}" type="pres">
      <dgm:prSet presAssocID="{91D7A276-0B85-4072-9BC1-8F9141FED123}" presName="parTx" presStyleLbl="revTx" presStyleIdx="4" presStyleCnt="6">
        <dgm:presLayoutVars>
          <dgm:chMax val="0"/>
          <dgm:chPref val="0"/>
        </dgm:presLayoutVars>
      </dgm:prSet>
      <dgm:spPr/>
    </dgm:pt>
    <dgm:pt modelId="{FF64D98D-D4F2-4B72-B7D3-58EDF253385F}" type="pres">
      <dgm:prSet presAssocID="{91D7A276-0B85-4072-9BC1-8F9141FED123}" presName="txSpace" presStyleCnt="0"/>
      <dgm:spPr/>
    </dgm:pt>
    <dgm:pt modelId="{C5A2E5A6-D30B-4B2D-8E48-C65E46825F39}" type="pres">
      <dgm:prSet presAssocID="{91D7A276-0B85-4072-9BC1-8F9141FED123}" presName="desTx" presStyleLbl="revTx" presStyleIdx="5" presStyleCnt="6">
        <dgm:presLayoutVars/>
      </dgm:prSet>
      <dgm:spPr/>
    </dgm:pt>
  </dgm:ptLst>
  <dgm:cxnLst>
    <dgm:cxn modelId="{9AAECF24-A78E-444C-A70F-FA76ACD46147}" type="presOf" srcId="{57D2EE0B-099B-4F01-9522-91E063023F45}" destId="{C5A2E5A6-D30B-4B2D-8E48-C65E46825F39}" srcOrd="0" destOrd="2" presId="urn:microsoft.com/office/officeart/2018/2/layout/IconLabelDescriptionList"/>
    <dgm:cxn modelId="{D93DF12D-0BA3-49D7-8C29-8B367CB4CB0E}" type="presOf" srcId="{AA3932BB-694C-4801-B45D-B2A01D0A877C}" destId="{C5A2E5A6-D30B-4B2D-8E48-C65E46825F39}" srcOrd="0" destOrd="0" presId="urn:microsoft.com/office/officeart/2018/2/layout/IconLabelDescriptionList"/>
    <dgm:cxn modelId="{AE159F3D-67F7-4616-BC3F-C3E96019C922}" srcId="{8A33E693-0E1E-4BA2-9CE6-72251E4922BB}" destId="{F9C7980A-18D4-4408-884D-25F79927B8D4}" srcOrd="1" destOrd="0" parTransId="{E327C20D-5894-4D2B-A340-B20D52787451}" sibTransId="{1CA17AFC-D94A-4287-AE46-25CBD20CC574}"/>
    <dgm:cxn modelId="{62D6715D-C17A-464A-913C-498449AC1431}" srcId="{91D7A276-0B85-4072-9BC1-8F9141FED123}" destId="{57D2EE0B-099B-4F01-9522-91E063023F45}" srcOrd="2" destOrd="0" parTransId="{8C1B77C8-39B3-4757-B847-750DF9F630C1}" sibTransId="{F24AB931-3828-45AC-867A-90B3C27BB04E}"/>
    <dgm:cxn modelId="{4F42026C-B9AA-4D9E-8786-CB11E82724B3}" srcId="{8A33E693-0E1E-4BA2-9CE6-72251E4922BB}" destId="{6185C595-5DDA-401F-819F-19507A39C7DF}" srcOrd="0" destOrd="0" parTransId="{159444A2-1949-4ACB-8E37-CAF7B0FF69A6}" sibTransId="{5B5361C4-7D89-48E7-BF56-2F1C223C3AC4}"/>
    <dgm:cxn modelId="{CCB7AD4D-64CA-4C75-8154-4E288EE0C6B9}" type="presOf" srcId="{ABEFCE14-60A6-40E2-BB6E-A001A71EE42C}" destId="{C5A2E5A6-D30B-4B2D-8E48-C65E46825F39}" srcOrd="0" destOrd="3" presId="urn:microsoft.com/office/officeart/2018/2/layout/IconLabelDescriptionList"/>
    <dgm:cxn modelId="{319D2152-0FB6-448C-A2B2-8078FEB6C9ED}" type="presOf" srcId="{91D7A276-0B85-4072-9BC1-8F9141FED123}" destId="{E9FA17E5-64C3-43B5-83BF-6A3F2BCB0BA0}" srcOrd="0" destOrd="0" presId="urn:microsoft.com/office/officeart/2018/2/layout/IconLabelDescriptionList"/>
    <dgm:cxn modelId="{15992E58-692F-4900-9E6E-D97AED834569}" type="presOf" srcId="{F9C7980A-18D4-4408-884D-25F79927B8D4}" destId="{E8066C8B-43AB-42AE-949A-97238F30F372}" srcOrd="0" destOrd="0" presId="urn:microsoft.com/office/officeart/2018/2/layout/IconLabelDescriptionList"/>
    <dgm:cxn modelId="{8A495B58-990C-4382-9361-419FA70A3101}" srcId="{F9C7980A-18D4-4408-884D-25F79927B8D4}" destId="{68033B11-ECB6-49D7-BE2B-75D213EBD652}" srcOrd="0" destOrd="0" parTransId="{A5919411-4BEC-477A-B62F-2FFD0D4F5834}" sibTransId="{B320F24F-E648-41A6-86DD-08B070D1602F}"/>
    <dgm:cxn modelId="{10E79479-7A43-4C82-84A6-75AAAA294613}" type="presOf" srcId="{25D13325-8E5A-46A0-8953-BA4C699B0129}" destId="{C5A2E5A6-D30B-4B2D-8E48-C65E46825F39}" srcOrd="0" destOrd="1" presId="urn:microsoft.com/office/officeart/2018/2/layout/IconLabelDescriptionList"/>
    <dgm:cxn modelId="{A5B1A188-1C47-41E7-B84F-923E19CF7314}" type="presOf" srcId="{68033B11-ECB6-49D7-BE2B-75D213EBD652}" destId="{CDF9E3C3-EB87-43D3-9908-F02C8493DF67}" srcOrd="0" destOrd="0" presId="urn:microsoft.com/office/officeart/2018/2/layout/IconLabelDescriptionList"/>
    <dgm:cxn modelId="{B326859E-6CA3-489C-BFA8-E11BE168926A}" type="presOf" srcId="{8A33E693-0E1E-4BA2-9CE6-72251E4922BB}" destId="{FDBB532F-97BF-42CD-AB20-CE8F88915D5B}" srcOrd="0" destOrd="0" presId="urn:microsoft.com/office/officeart/2018/2/layout/IconLabelDescriptionList"/>
    <dgm:cxn modelId="{C49A02A4-4BC6-46AB-8C42-4244800B309B}" type="presOf" srcId="{6185C595-5DDA-401F-819F-19507A39C7DF}" destId="{34073F06-1420-434C-9B90-D8EE727526EE}" srcOrd="0" destOrd="0" presId="urn:microsoft.com/office/officeart/2018/2/layout/IconLabelDescriptionList"/>
    <dgm:cxn modelId="{BFEB34BA-39D8-4CC3-86A7-0E04ADD1C1AD}" srcId="{8A33E693-0E1E-4BA2-9CE6-72251E4922BB}" destId="{91D7A276-0B85-4072-9BC1-8F9141FED123}" srcOrd="2" destOrd="0" parTransId="{A0CB682A-9090-453F-8D21-AF2EA8AFE3F8}" sibTransId="{6450E5CC-DCC6-43FE-9160-24287DCF9CD6}"/>
    <dgm:cxn modelId="{A39511EB-FC55-42C3-BC87-0EA2ED7F7C39}" srcId="{91D7A276-0B85-4072-9BC1-8F9141FED123}" destId="{ABEFCE14-60A6-40E2-BB6E-A001A71EE42C}" srcOrd="3" destOrd="0" parTransId="{5E41B9C3-59E9-4D76-BD49-4691F2272E7F}" sibTransId="{8029E144-6A3B-4A46-A77D-34DABCD2A8F7}"/>
    <dgm:cxn modelId="{0F2FBEF1-83C4-46F8-9823-6A8142DB0E3A}" srcId="{91D7A276-0B85-4072-9BC1-8F9141FED123}" destId="{25D13325-8E5A-46A0-8953-BA4C699B0129}" srcOrd="1" destOrd="0" parTransId="{7176C876-2CD1-422D-BDC9-10358A30C326}" sibTransId="{2055C827-AC62-4CB3-8166-5683275F17AD}"/>
    <dgm:cxn modelId="{3C0764FB-C1EB-4F6E-975E-BEFC79311F32}" srcId="{91D7A276-0B85-4072-9BC1-8F9141FED123}" destId="{AA3932BB-694C-4801-B45D-B2A01D0A877C}" srcOrd="0" destOrd="0" parTransId="{3B9DC5FF-43FF-4AE5-B99F-A5B2760A7FEF}" sibTransId="{21D49338-CBAF-45A4-B49B-AE1CBF6FEAF8}"/>
    <dgm:cxn modelId="{21BF415E-207C-4A70-B669-E048AC1BE202}" type="presParOf" srcId="{FDBB532F-97BF-42CD-AB20-CE8F88915D5B}" destId="{47BFA081-A6C2-40FC-BC22-252C3B1ACDA8}" srcOrd="0" destOrd="0" presId="urn:microsoft.com/office/officeart/2018/2/layout/IconLabelDescriptionList"/>
    <dgm:cxn modelId="{39E7584F-BA0B-4321-A0FB-DE504492F09A}" type="presParOf" srcId="{47BFA081-A6C2-40FC-BC22-252C3B1ACDA8}" destId="{D0988886-5DE4-4905-9702-6D26F41A88B1}" srcOrd="0" destOrd="0" presId="urn:microsoft.com/office/officeart/2018/2/layout/IconLabelDescriptionList"/>
    <dgm:cxn modelId="{E3F4FDD7-602A-4F4A-926D-61DA5380CD0E}" type="presParOf" srcId="{47BFA081-A6C2-40FC-BC22-252C3B1ACDA8}" destId="{18379201-6B3F-4745-BF24-E7E2F9E6F40D}" srcOrd="1" destOrd="0" presId="urn:microsoft.com/office/officeart/2018/2/layout/IconLabelDescriptionList"/>
    <dgm:cxn modelId="{45C2E272-5113-454B-ADD6-3405FD9DCA7C}" type="presParOf" srcId="{47BFA081-A6C2-40FC-BC22-252C3B1ACDA8}" destId="{34073F06-1420-434C-9B90-D8EE727526EE}" srcOrd="2" destOrd="0" presId="urn:microsoft.com/office/officeart/2018/2/layout/IconLabelDescriptionList"/>
    <dgm:cxn modelId="{D97D248D-D712-4E79-83D1-38D5D10D911A}" type="presParOf" srcId="{47BFA081-A6C2-40FC-BC22-252C3B1ACDA8}" destId="{3C76EFEB-949A-434E-8657-51D8F55078F6}" srcOrd="3" destOrd="0" presId="urn:microsoft.com/office/officeart/2018/2/layout/IconLabelDescriptionList"/>
    <dgm:cxn modelId="{E79603F6-EBB7-4E4F-A47F-A893825B9317}" type="presParOf" srcId="{47BFA081-A6C2-40FC-BC22-252C3B1ACDA8}" destId="{152CEE78-2509-43EA-8F7A-F8470B32AC42}" srcOrd="4" destOrd="0" presId="urn:microsoft.com/office/officeart/2018/2/layout/IconLabelDescriptionList"/>
    <dgm:cxn modelId="{937DFC2E-BCCB-4BC7-B80C-BD657CD7CDDE}" type="presParOf" srcId="{FDBB532F-97BF-42CD-AB20-CE8F88915D5B}" destId="{2AA80C43-32C8-454E-8D14-1A58CF4A4B39}" srcOrd="1" destOrd="0" presId="urn:microsoft.com/office/officeart/2018/2/layout/IconLabelDescriptionList"/>
    <dgm:cxn modelId="{089039E9-F599-4B46-A832-C57EE2FEA7B5}" type="presParOf" srcId="{FDBB532F-97BF-42CD-AB20-CE8F88915D5B}" destId="{FFE96DFB-B784-4046-A8FD-5A589FF52535}" srcOrd="2" destOrd="0" presId="urn:microsoft.com/office/officeart/2018/2/layout/IconLabelDescriptionList"/>
    <dgm:cxn modelId="{F98BAFCD-9822-4AF7-A959-E832A56D45CD}" type="presParOf" srcId="{FFE96DFB-B784-4046-A8FD-5A589FF52535}" destId="{C56314B0-76EB-4303-9621-EDCE42516803}" srcOrd="0" destOrd="0" presId="urn:microsoft.com/office/officeart/2018/2/layout/IconLabelDescriptionList"/>
    <dgm:cxn modelId="{B35EC6B8-3FE7-4441-B8FF-BF145C8662C0}" type="presParOf" srcId="{FFE96DFB-B784-4046-A8FD-5A589FF52535}" destId="{556268BC-6453-4346-A71F-10B6021E6C4C}" srcOrd="1" destOrd="0" presId="urn:microsoft.com/office/officeart/2018/2/layout/IconLabelDescriptionList"/>
    <dgm:cxn modelId="{51F662E7-084C-4EB3-9179-7B76CBFB51FF}" type="presParOf" srcId="{FFE96DFB-B784-4046-A8FD-5A589FF52535}" destId="{E8066C8B-43AB-42AE-949A-97238F30F372}" srcOrd="2" destOrd="0" presId="urn:microsoft.com/office/officeart/2018/2/layout/IconLabelDescriptionList"/>
    <dgm:cxn modelId="{AC2617F2-A51A-494C-9798-BD2C779E0DF6}" type="presParOf" srcId="{FFE96DFB-B784-4046-A8FD-5A589FF52535}" destId="{0230B0EC-58C6-419B-8DBC-E2E59E41E70D}" srcOrd="3" destOrd="0" presId="urn:microsoft.com/office/officeart/2018/2/layout/IconLabelDescriptionList"/>
    <dgm:cxn modelId="{1DD92EE6-4DBF-479B-B456-0828A3AB3E35}" type="presParOf" srcId="{FFE96DFB-B784-4046-A8FD-5A589FF52535}" destId="{CDF9E3C3-EB87-43D3-9908-F02C8493DF67}" srcOrd="4" destOrd="0" presId="urn:microsoft.com/office/officeart/2018/2/layout/IconLabelDescriptionList"/>
    <dgm:cxn modelId="{86B116BE-5A65-492A-A5B8-4D049E454C11}" type="presParOf" srcId="{FDBB532F-97BF-42CD-AB20-CE8F88915D5B}" destId="{C5D31463-3D5A-4930-8987-5E53EA53ACDD}" srcOrd="3" destOrd="0" presId="urn:microsoft.com/office/officeart/2018/2/layout/IconLabelDescriptionList"/>
    <dgm:cxn modelId="{379EC69C-BD9B-4D67-AF7B-9D13F26904E5}" type="presParOf" srcId="{FDBB532F-97BF-42CD-AB20-CE8F88915D5B}" destId="{90DC2DC3-1A4E-4DA8-8E42-33F66BAF9EC3}" srcOrd="4" destOrd="0" presId="urn:microsoft.com/office/officeart/2018/2/layout/IconLabelDescriptionList"/>
    <dgm:cxn modelId="{44C9D5E5-99A4-425C-B72A-ED5DECBFF829}" type="presParOf" srcId="{90DC2DC3-1A4E-4DA8-8E42-33F66BAF9EC3}" destId="{E8A9B589-2EE5-45FC-B034-94C9DAB889BB}" srcOrd="0" destOrd="0" presId="urn:microsoft.com/office/officeart/2018/2/layout/IconLabelDescriptionList"/>
    <dgm:cxn modelId="{DEF0D727-5444-418C-8E4B-A26688F8BF64}" type="presParOf" srcId="{90DC2DC3-1A4E-4DA8-8E42-33F66BAF9EC3}" destId="{5F611BB4-C28F-4D35-A539-3E313AE4A84E}" srcOrd="1" destOrd="0" presId="urn:microsoft.com/office/officeart/2018/2/layout/IconLabelDescriptionList"/>
    <dgm:cxn modelId="{D5A3A367-8068-4426-A83A-11423D1D56F6}" type="presParOf" srcId="{90DC2DC3-1A4E-4DA8-8E42-33F66BAF9EC3}" destId="{E9FA17E5-64C3-43B5-83BF-6A3F2BCB0BA0}" srcOrd="2" destOrd="0" presId="urn:microsoft.com/office/officeart/2018/2/layout/IconLabelDescriptionList"/>
    <dgm:cxn modelId="{80356922-2C08-43E7-9C27-7637B9094072}" type="presParOf" srcId="{90DC2DC3-1A4E-4DA8-8E42-33F66BAF9EC3}" destId="{FF64D98D-D4F2-4B72-B7D3-58EDF253385F}" srcOrd="3" destOrd="0" presId="urn:microsoft.com/office/officeart/2018/2/layout/IconLabelDescriptionList"/>
    <dgm:cxn modelId="{EE92A927-A362-4475-9D5F-BA4CA9BFC8A8}" type="presParOf" srcId="{90DC2DC3-1A4E-4DA8-8E42-33F66BAF9EC3}" destId="{C5A2E5A6-D30B-4B2D-8E48-C65E46825F39}"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88886-5DE4-4905-9702-6D26F41A88B1}">
      <dsp:nvSpPr>
        <dsp:cNvPr id="0" name=""/>
        <dsp:cNvSpPr/>
      </dsp:nvSpPr>
      <dsp:spPr>
        <a:xfrm>
          <a:off x="11926" y="230132"/>
          <a:ext cx="1103390" cy="11033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34073F06-1420-434C-9B90-D8EE727526EE}">
      <dsp:nvSpPr>
        <dsp:cNvPr id="0" name=""/>
        <dsp:cNvSpPr/>
      </dsp:nvSpPr>
      <dsp:spPr>
        <a:xfrm>
          <a:off x="11926" y="1446047"/>
          <a:ext cx="3152543" cy="472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en-US" sz="1600" kern="1200" baseline="0"/>
            <a:t>We will join break out rooms in groups of 4</a:t>
          </a:r>
          <a:endParaRPr lang="en-US" sz="1600" kern="1200"/>
        </a:p>
      </dsp:txBody>
      <dsp:txXfrm>
        <a:off x="11926" y="1446047"/>
        <a:ext cx="3152543" cy="472881"/>
      </dsp:txXfrm>
    </dsp:sp>
    <dsp:sp modelId="{152CEE78-2509-43EA-8F7A-F8470B32AC42}">
      <dsp:nvSpPr>
        <dsp:cNvPr id="0" name=""/>
        <dsp:cNvSpPr/>
      </dsp:nvSpPr>
      <dsp:spPr>
        <a:xfrm>
          <a:off x="11926" y="1971266"/>
          <a:ext cx="3152543" cy="875722"/>
        </a:xfrm>
        <a:prstGeom prst="rect">
          <a:avLst/>
        </a:prstGeom>
        <a:noFill/>
        <a:ln>
          <a:noFill/>
        </a:ln>
        <a:effectLst/>
      </dsp:spPr>
      <dsp:style>
        <a:lnRef idx="0">
          <a:scrgbClr r="0" g="0" b="0"/>
        </a:lnRef>
        <a:fillRef idx="0">
          <a:scrgbClr r="0" g="0" b="0"/>
        </a:fillRef>
        <a:effectRef idx="0">
          <a:scrgbClr r="0" g="0" b="0"/>
        </a:effectRef>
        <a:fontRef idx="minor"/>
      </dsp:style>
    </dsp:sp>
    <dsp:sp modelId="{C56314B0-76EB-4303-9621-EDCE42516803}">
      <dsp:nvSpPr>
        <dsp:cNvPr id="0" name=""/>
        <dsp:cNvSpPr/>
      </dsp:nvSpPr>
      <dsp:spPr>
        <a:xfrm>
          <a:off x="3716164" y="230132"/>
          <a:ext cx="1103390" cy="11033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8066C8B-43AB-42AE-949A-97238F30F372}">
      <dsp:nvSpPr>
        <dsp:cNvPr id="0" name=""/>
        <dsp:cNvSpPr/>
      </dsp:nvSpPr>
      <dsp:spPr>
        <a:xfrm>
          <a:off x="3716164" y="1446047"/>
          <a:ext cx="3152543" cy="472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en-US" sz="1600" kern="1200" baseline="0"/>
            <a:t>Find 5 things you have in common</a:t>
          </a:r>
          <a:endParaRPr lang="en-US" sz="1600" kern="1200"/>
        </a:p>
      </dsp:txBody>
      <dsp:txXfrm>
        <a:off x="3716164" y="1446047"/>
        <a:ext cx="3152543" cy="472881"/>
      </dsp:txXfrm>
    </dsp:sp>
    <dsp:sp modelId="{CDF9E3C3-EB87-43D3-9908-F02C8493DF67}">
      <dsp:nvSpPr>
        <dsp:cNvPr id="0" name=""/>
        <dsp:cNvSpPr/>
      </dsp:nvSpPr>
      <dsp:spPr>
        <a:xfrm>
          <a:off x="3716164" y="1971266"/>
          <a:ext cx="3152543" cy="87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kern="1200" baseline="0"/>
            <a:t>Cannot be work related!</a:t>
          </a:r>
          <a:endParaRPr lang="en-US" sz="1200" kern="1200"/>
        </a:p>
      </dsp:txBody>
      <dsp:txXfrm>
        <a:off x="3716164" y="1971266"/>
        <a:ext cx="3152543" cy="875722"/>
      </dsp:txXfrm>
    </dsp:sp>
    <dsp:sp modelId="{E8A9B589-2EE5-45FC-B034-94C9DAB889BB}">
      <dsp:nvSpPr>
        <dsp:cNvPr id="0" name=""/>
        <dsp:cNvSpPr/>
      </dsp:nvSpPr>
      <dsp:spPr>
        <a:xfrm>
          <a:off x="7420403" y="230132"/>
          <a:ext cx="1103390" cy="11033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9FA17E5-64C3-43B5-83BF-6A3F2BCB0BA0}">
      <dsp:nvSpPr>
        <dsp:cNvPr id="0" name=""/>
        <dsp:cNvSpPr/>
      </dsp:nvSpPr>
      <dsp:spPr>
        <a:xfrm>
          <a:off x="7420403" y="1446047"/>
          <a:ext cx="3152543" cy="472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defRPr b="1"/>
          </a:pPr>
          <a:r>
            <a:rPr lang="en-US" sz="1600" kern="1200" baseline="0"/>
            <a:t>Think about:</a:t>
          </a:r>
          <a:endParaRPr lang="en-US" sz="1600" kern="1200"/>
        </a:p>
      </dsp:txBody>
      <dsp:txXfrm>
        <a:off x="7420403" y="1446047"/>
        <a:ext cx="3152543" cy="472881"/>
      </dsp:txXfrm>
    </dsp:sp>
    <dsp:sp modelId="{C5A2E5A6-D30B-4B2D-8E48-C65E46825F39}">
      <dsp:nvSpPr>
        <dsp:cNvPr id="0" name=""/>
        <dsp:cNvSpPr/>
      </dsp:nvSpPr>
      <dsp:spPr>
        <a:xfrm>
          <a:off x="7420403" y="1971266"/>
          <a:ext cx="3152543" cy="87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kern="1200" baseline="0"/>
            <a:t>Hobbies</a:t>
          </a:r>
          <a:endParaRPr lang="en-US" sz="1200" kern="1200"/>
        </a:p>
        <a:p>
          <a:pPr marL="0" lvl="0" indent="0" algn="l" defTabSz="533400">
            <a:lnSpc>
              <a:spcPct val="90000"/>
            </a:lnSpc>
            <a:spcBef>
              <a:spcPct val="0"/>
            </a:spcBef>
            <a:spcAft>
              <a:spcPct val="35000"/>
            </a:spcAft>
            <a:buNone/>
          </a:pPr>
          <a:r>
            <a:rPr lang="en-US" sz="1200" kern="1200" baseline="0"/>
            <a:t>Kids</a:t>
          </a:r>
          <a:endParaRPr lang="en-US" sz="1200" kern="1200"/>
        </a:p>
        <a:p>
          <a:pPr marL="0" lvl="0" indent="0" algn="l" defTabSz="533400">
            <a:lnSpc>
              <a:spcPct val="90000"/>
            </a:lnSpc>
            <a:spcBef>
              <a:spcPct val="0"/>
            </a:spcBef>
            <a:spcAft>
              <a:spcPct val="35000"/>
            </a:spcAft>
            <a:buNone/>
          </a:pPr>
          <a:r>
            <a:rPr lang="en-US" sz="1200" kern="1200" baseline="0"/>
            <a:t>Pets</a:t>
          </a:r>
          <a:endParaRPr lang="en-US" sz="1200" kern="1200"/>
        </a:p>
        <a:p>
          <a:pPr marL="0" lvl="0" indent="0" algn="l" defTabSz="533400">
            <a:lnSpc>
              <a:spcPct val="90000"/>
            </a:lnSpc>
            <a:spcBef>
              <a:spcPct val="0"/>
            </a:spcBef>
            <a:spcAft>
              <a:spcPct val="35000"/>
            </a:spcAft>
            <a:buNone/>
          </a:pPr>
          <a:r>
            <a:rPr lang="en-US" sz="1200" kern="1200" baseline="0"/>
            <a:t>Vacations</a:t>
          </a:r>
          <a:endParaRPr lang="en-US" sz="1200" kern="1200"/>
        </a:p>
      </dsp:txBody>
      <dsp:txXfrm>
        <a:off x="7420403" y="1971266"/>
        <a:ext cx="3152543" cy="875722"/>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3/8/2021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1888059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a:t>
            </a:fld>
            <a:endParaRPr lang="en-US"/>
          </a:p>
        </p:txBody>
      </p:sp>
    </p:spTree>
    <p:extLst>
      <p:ext uri="{BB962C8B-B14F-4D97-AF65-F5344CB8AC3E}">
        <p14:creationId xmlns:p14="http://schemas.microsoft.com/office/powerpoint/2010/main" val="3427008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10</a:t>
            </a:fld>
            <a:endParaRPr lang="en-US"/>
          </a:p>
        </p:txBody>
      </p:sp>
    </p:spTree>
    <p:extLst>
      <p:ext uri="{BB962C8B-B14F-4D97-AF65-F5344CB8AC3E}">
        <p14:creationId xmlns:p14="http://schemas.microsoft.com/office/powerpoint/2010/main" val="1439560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12</a:t>
            </a:fld>
            <a:endParaRPr lang="en-US"/>
          </a:p>
        </p:txBody>
      </p:sp>
    </p:spTree>
    <p:extLst>
      <p:ext uri="{BB962C8B-B14F-4D97-AF65-F5344CB8AC3E}">
        <p14:creationId xmlns:p14="http://schemas.microsoft.com/office/powerpoint/2010/main" val="4188023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13</a:t>
            </a:fld>
            <a:endParaRPr lang="en-US"/>
          </a:p>
        </p:txBody>
      </p:sp>
    </p:spTree>
    <p:extLst>
      <p:ext uri="{BB962C8B-B14F-4D97-AF65-F5344CB8AC3E}">
        <p14:creationId xmlns:p14="http://schemas.microsoft.com/office/powerpoint/2010/main" val="2812132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26</a:t>
            </a:fld>
            <a:endParaRPr lang="en-US"/>
          </a:p>
        </p:txBody>
      </p:sp>
    </p:spTree>
    <p:extLst>
      <p:ext uri="{BB962C8B-B14F-4D97-AF65-F5344CB8AC3E}">
        <p14:creationId xmlns:p14="http://schemas.microsoft.com/office/powerpoint/2010/main" val="2973635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3C633830-2244-49AE-BC4A-47F415C177C6}" type="datetimeFigureOut">
              <a:rPr lang="en-US" dirty="0"/>
              <a:pPr/>
              <a:t>3/8/2021</a:t>
            </a:fld>
            <a:endParaRPr lang="en-US" dirty="0"/>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2AC27A5A-7290-4DE1-BA94-4BE8A8E57DCF}" type="slidenum">
              <a:rPr lang="en-US" dirty="0"/>
              <a:pPr/>
              <a:t>‹#›</a:t>
            </a:fld>
            <a:endParaRPr lang="en-US" dirty="0"/>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298342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dirty="0"/>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dirty="0"/>
              <a:t>‹#›</a:t>
            </a:fld>
            <a:endParaRPr lang="en-US" dirty="0"/>
          </a:p>
        </p:txBody>
      </p:sp>
    </p:spTree>
    <p:extLst>
      <p:ext uri="{BB962C8B-B14F-4D97-AF65-F5344CB8AC3E}">
        <p14:creationId xmlns:p14="http://schemas.microsoft.com/office/powerpoint/2010/main" val="945953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3C633830-2244-49AE-BC4A-47F415C177C6}" type="datetimeFigureOut">
              <a:rPr lang="en-US" dirty="0"/>
              <a:t>3/8/2021</a:t>
            </a:fld>
            <a:endParaRPr lang="en-US" dirty="0"/>
          </a:p>
        </p:txBody>
      </p:sp>
      <p:sp>
        <p:nvSpPr>
          <p:cNvPr id="5" name="Footer Placeholder 4"/>
          <p:cNvSpPr>
            <a:spLocks noGrp="1"/>
          </p:cNvSpPr>
          <p:nvPr>
            <p:ph type="ftr" sz="quarter" idx="11"/>
          </p:nvPr>
        </p:nvSpPr>
        <p:spPr>
          <a:xfrm>
            <a:off x="6536187" y="6315949"/>
            <a:ext cx="3814856" cy="365125"/>
          </a:xfrm>
        </p:spPr>
        <p:txBody>
          <a:bodyPr/>
          <a:lstStyle/>
          <a:p>
            <a:endParaRPr lang="en-US" dirty="0"/>
          </a:p>
        </p:txBody>
      </p:sp>
      <p:sp>
        <p:nvSpPr>
          <p:cNvPr id="6" name="Slide Number Placeholder 5"/>
          <p:cNvSpPr>
            <a:spLocks noGrp="1"/>
          </p:cNvSpPr>
          <p:nvPr>
            <p:ph type="sldNum" sz="quarter" idx="12"/>
          </p:nvPr>
        </p:nvSpPr>
        <p:spPr>
          <a:xfrm>
            <a:off x="11784011" y="5607592"/>
            <a:ext cx="407988" cy="365125"/>
          </a:xfrm>
        </p:spPr>
        <p:txBody>
          <a:bodyPr/>
          <a:lstStyle/>
          <a:p>
            <a:fld id="{2AC27A5A-7290-4DE1-BA94-4BE8A8E57DCF}" type="slidenum">
              <a:rPr lang="en-US" dirty="0"/>
              <a:t>‹#›</a:t>
            </a:fld>
            <a:endParaRPr lang="en-US" dirty="0"/>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498124"/>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dirty="0"/>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dirty="0"/>
              <a:t>‹#›</a:t>
            </a:fld>
            <a:endParaRPr lang="en-US" dirty="0"/>
          </a:p>
        </p:txBody>
      </p:sp>
    </p:spTree>
    <p:extLst>
      <p:ext uri="{BB962C8B-B14F-4D97-AF65-F5344CB8AC3E}">
        <p14:creationId xmlns:p14="http://schemas.microsoft.com/office/powerpoint/2010/main" val="1929881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3C633830-2244-49AE-BC4A-47F415C177C6}" type="datetimeFigureOut">
              <a:rPr lang="en-US" dirty="0"/>
              <a:pPr/>
              <a:t>3/8/2021</a:t>
            </a:fld>
            <a:endParaRPr lang="en-US" dirty="0"/>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2AC27A5A-7290-4DE1-BA94-4BE8A8E57DCF}" type="slidenum">
              <a:rPr lang="en-US" dirty="0"/>
              <a:pPr/>
              <a:t>‹#›</a:t>
            </a:fld>
            <a:endParaRPr lang="en-US" dirty="0"/>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285802"/>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633830-2244-49AE-BC4A-47F415C177C6}" type="datetimeFigureOut">
              <a:rPr lang="en-US" dirty="0"/>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dirty="0"/>
              <a:t>‹#›</a:t>
            </a:fld>
            <a:endParaRPr lang="en-US" dirty="0"/>
          </a:p>
        </p:txBody>
      </p:sp>
    </p:spTree>
    <p:extLst>
      <p:ext uri="{BB962C8B-B14F-4D97-AF65-F5344CB8AC3E}">
        <p14:creationId xmlns:p14="http://schemas.microsoft.com/office/powerpoint/2010/main" val="585889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633830-2244-49AE-BC4A-47F415C177C6}" type="datetimeFigureOut">
              <a:rPr lang="en-US" dirty="0"/>
              <a:t>3/8/2021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C27A5A-7290-4DE1-BA94-4BE8A8E57DCF}" type="slidenum">
              <a:rPr lang="en-US" dirty="0"/>
              <a:t>‹#›</a:t>
            </a:fld>
            <a:endParaRPr lang="en-US" dirty="0"/>
          </a:p>
        </p:txBody>
      </p:sp>
    </p:spTree>
    <p:extLst>
      <p:ext uri="{BB962C8B-B14F-4D97-AF65-F5344CB8AC3E}">
        <p14:creationId xmlns:p14="http://schemas.microsoft.com/office/powerpoint/2010/main" val="1136649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633830-2244-49AE-BC4A-47F415C177C6}" type="datetimeFigureOut">
              <a:rPr lang="en-US" dirty="0"/>
              <a:t>3/8/2021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C27A5A-7290-4DE1-BA94-4BE8A8E57DCF}" type="slidenum">
              <a:rPr lang="en-US" dirty="0"/>
              <a:t>‹#›</a:t>
            </a:fld>
            <a:endParaRPr lang="en-US" dirty="0"/>
          </a:p>
        </p:txBody>
      </p:sp>
    </p:spTree>
    <p:extLst>
      <p:ext uri="{BB962C8B-B14F-4D97-AF65-F5344CB8AC3E}">
        <p14:creationId xmlns:p14="http://schemas.microsoft.com/office/powerpoint/2010/main" val="1217491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33830-2244-49AE-BC4A-47F415C177C6}" type="datetimeFigureOut">
              <a:rPr lang="en-US" dirty="0"/>
              <a:t>3/8/2021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C27A5A-7290-4DE1-BA94-4BE8A8E57DCF}" type="slidenum">
              <a:rPr lang="en-US" dirty="0"/>
              <a:t>‹#›</a:t>
            </a:fld>
            <a:endParaRPr lang="en-US" dirty="0"/>
          </a:p>
        </p:txBody>
      </p:sp>
    </p:spTree>
    <p:extLst>
      <p:ext uri="{BB962C8B-B14F-4D97-AF65-F5344CB8AC3E}">
        <p14:creationId xmlns:p14="http://schemas.microsoft.com/office/powerpoint/2010/main" val="544882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633830-2244-49AE-BC4A-47F415C177C6}" type="datetimeFigureOut">
              <a:rPr lang="en-US" dirty="0"/>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dirty="0"/>
              <a:t>‹#›</a:t>
            </a:fld>
            <a:endParaRPr lang="en-US" dirty="0"/>
          </a:p>
        </p:txBody>
      </p:sp>
    </p:spTree>
    <p:extLst>
      <p:ext uri="{BB962C8B-B14F-4D97-AF65-F5344CB8AC3E}">
        <p14:creationId xmlns:p14="http://schemas.microsoft.com/office/powerpoint/2010/main" val="62423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633830-2244-49AE-BC4A-47F415C177C6}" type="datetimeFigureOut">
              <a:rPr lang="en-US" dirty="0"/>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dirty="0"/>
              <a:t>‹#›</a:t>
            </a:fld>
            <a:endParaRPr lang="en-US" dirty="0"/>
          </a:p>
        </p:txBody>
      </p:sp>
    </p:spTree>
    <p:extLst>
      <p:ext uri="{BB962C8B-B14F-4D97-AF65-F5344CB8AC3E}">
        <p14:creationId xmlns:p14="http://schemas.microsoft.com/office/powerpoint/2010/main" val="208485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3C633830-2244-49AE-BC4A-47F415C177C6}" type="datetimeFigureOut">
              <a:rPr lang="en-US" dirty="0"/>
              <a:pPr/>
              <a:t>3/8/2021</a:t>
            </a:fld>
            <a:endParaRPr lang="en-US" dirty="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dirty="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2AC27A5A-7290-4DE1-BA94-4BE8A8E57DCF}" type="slidenum">
              <a:rPr lang="en-US" dirty="0"/>
              <a:pPr/>
              <a:t>‹#›</a:t>
            </a:fld>
            <a:endParaRPr lang="en-US" dirty="0"/>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16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youtube.com/watch?v=QDKE2G08HvM" TargetMode="Externa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188391" y="1143293"/>
            <a:ext cx="3350016" cy="4268965"/>
          </a:xfrm>
        </p:spPr>
        <p:txBody>
          <a:bodyPr>
            <a:normAutofit/>
          </a:bodyPr>
          <a:lstStyle/>
          <a:p>
            <a:r>
              <a:rPr lang="en-US" sz="5400"/>
              <a:t>Early Head Start</a:t>
            </a:r>
          </a:p>
        </p:txBody>
      </p:sp>
      <p:sp>
        <p:nvSpPr>
          <p:cNvPr id="3" name="Content Placeholder 2"/>
          <p:cNvSpPr>
            <a:spLocks noGrp="1"/>
          </p:cNvSpPr>
          <p:nvPr>
            <p:ph type="subTitle" idx="1"/>
          </p:nvPr>
        </p:nvSpPr>
        <p:spPr>
          <a:xfrm>
            <a:off x="8188390" y="5537925"/>
            <a:ext cx="3350017" cy="706355"/>
          </a:xfrm>
        </p:spPr>
        <p:txBody>
          <a:bodyPr>
            <a:normAutofit/>
          </a:bodyPr>
          <a:lstStyle/>
          <a:p>
            <a:pPr>
              <a:spcAft>
                <a:spcPts val="600"/>
              </a:spcAft>
            </a:pPr>
            <a:r>
              <a:rPr lang="en-US"/>
              <a:t>3.8.21</a:t>
            </a:r>
          </a:p>
        </p:txBody>
      </p:sp>
      <p:cxnSp>
        <p:nvCxnSpPr>
          <p:cNvPr id="76" name="Straight Connector 75">
            <a:extLst>
              <a:ext uri="{FF2B5EF4-FFF2-40B4-BE49-F238E27FC236}">
                <a16:creationId xmlns:a16="http://schemas.microsoft.com/office/drawing/2014/main" id="{1ACF48EF-9227-4349-99D4-92AFE6503E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4" descr="A group of children sitting on the floor&#10;&#10;Description automatically generated with low confidence">
            <a:extLst>
              <a:ext uri="{FF2B5EF4-FFF2-40B4-BE49-F238E27FC236}">
                <a16:creationId xmlns:a16="http://schemas.microsoft.com/office/drawing/2014/main" id="{1CD7D521-DCAD-4331-9948-3210A7871918}"/>
              </a:ext>
            </a:extLst>
          </p:cNvPr>
          <p:cNvPicPr>
            <a:picLocks noChangeAspect="1"/>
          </p:cNvPicPr>
          <p:nvPr/>
        </p:nvPicPr>
        <p:blipFill>
          <a:blip r:embed="rId3"/>
          <a:stretch>
            <a:fillRect/>
          </a:stretch>
        </p:blipFill>
        <p:spPr>
          <a:xfrm>
            <a:off x="1128095" y="1702490"/>
            <a:ext cx="6423767" cy="3939313"/>
          </a:xfrm>
          <a:prstGeom prst="rect">
            <a:avLst/>
          </a:prstGeom>
        </p:spPr>
      </p:pic>
      <p:sp>
        <p:nvSpPr>
          <p:cNvPr id="78" name="Freeform 6">
            <a:extLst>
              <a:ext uri="{FF2B5EF4-FFF2-40B4-BE49-F238E27FC236}">
                <a16:creationId xmlns:a16="http://schemas.microsoft.com/office/drawing/2014/main" id="{E5B0D21A-2419-4455-813A-EC140CF0C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483402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49EC5C96-A5B7-48AF-865B-32EA92606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13" name="Straight Connector 12">
            <a:extLst>
              <a:ext uri="{FF2B5EF4-FFF2-40B4-BE49-F238E27FC236}">
                <a16:creationId xmlns:a16="http://schemas.microsoft.com/office/drawing/2014/main" id="{87D3361C-8AD4-4C09-8E01-4332488617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6">
            <a:extLst>
              <a:ext uri="{FF2B5EF4-FFF2-40B4-BE49-F238E27FC236}">
                <a16:creationId xmlns:a16="http://schemas.microsoft.com/office/drawing/2014/main" id="{D3686B33-4E07-4542-8F02-1876C8359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19" name="Freeform: Shape 18">
            <a:extLst>
              <a:ext uri="{FF2B5EF4-FFF2-40B4-BE49-F238E27FC236}">
                <a16:creationId xmlns:a16="http://schemas.microsoft.com/office/drawing/2014/main" id="{5D44B584-65A7-4029-A075-505AA5EA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48333" y="0"/>
            <a:ext cx="5443666" cy="6858000"/>
          </a:xfrm>
          <a:custGeom>
            <a:avLst/>
            <a:gdLst>
              <a:gd name="connsiteX0" fmla="*/ 0 w 5443666"/>
              <a:gd name="connsiteY0" fmla="*/ 0 h 6845983"/>
              <a:gd name="connsiteX1" fmla="*/ 3595564 w 5443666"/>
              <a:gd name="connsiteY1" fmla="*/ 0 h 6845983"/>
              <a:gd name="connsiteX2" fmla="*/ 3746607 w 5443666"/>
              <a:gd name="connsiteY2" fmla="*/ 118697 h 6845983"/>
              <a:gd name="connsiteX3" fmla="*/ 5443666 w 5443666"/>
              <a:gd name="connsiteY3" fmla="*/ 3717234 h 6845983"/>
              <a:gd name="connsiteX4" fmla="*/ 4378763 w 5443666"/>
              <a:gd name="connsiteY4" fmla="*/ 6683615 h 6845983"/>
              <a:gd name="connsiteX5" fmla="*/ 4238117 w 5443666"/>
              <a:gd name="connsiteY5" fmla="*/ 6845983 h 6845983"/>
              <a:gd name="connsiteX6" fmla="*/ 0 w 5443666"/>
              <a:gd name="connsiteY6" fmla="*/ 6845983 h 684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3666" h="6845983">
                <a:moveTo>
                  <a:pt x="0" y="0"/>
                </a:moveTo>
                <a:lnTo>
                  <a:pt x="3595564" y="0"/>
                </a:lnTo>
                <a:lnTo>
                  <a:pt x="3746607" y="118697"/>
                </a:lnTo>
                <a:cubicBezTo>
                  <a:pt x="4783044" y="974041"/>
                  <a:pt x="5443666" y="2268489"/>
                  <a:pt x="5443666" y="3717234"/>
                </a:cubicBezTo>
                <a:cubicBezTo>
                  <a:pt x="5443666" y="4844036"/>
                  <a:pt x="5044030" y="5877498"/>
                  <a:pt x="4378763" y="6683615"/>
                </a:cubicBezTo>
                <a:lnTo>
                  <a:pt x="4238117" y="6845983"/>
                </a:lnTo>
                <a:lnTo>
                  <a:pt x="0" y="6845983"/>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D6E95BAF-7B85-4D33-BD5C-94336D35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76934"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D0BF25A-AD3F-4784-85B9-AFC060FB4D58}"/>
              </a:ext>
            </a:extLst>
          </p:cNvPr>
          <p:cNvSpPr>
            <a:spLocks noGrp="1"/>
          </p:cNvSpPr>
          <p:nvPr>
            <p:ph type="title"/>
          </p:nvPr>
        </p:nvSpPr>
        <p:spPr>
          <a:xfrm>
            <a:off x="7912847" y="1090707"/>
            <a:ext cx="3920565" cy="4676588"/>
          </a:xfrm>
        </p:spPr>
        <p:txBody>
          <a:bodyPr vert="horz" lIns="91440" tIns="45720" rIns="91440" bIns="45720" rtlCol="0" anchor="ctr">
            <a:normAutofit/>
          </a:bodyPr>
          <a:lstStyle/>
          <a:p>
            <a:pPr algn="l">
              <a:lnSpc>
                <a:spcPct val="85000"/>
              </a:lnSpc>
            </a:pPr>
            <a:r>
              <a:rPr lang="en-US" sz="4200" cap="all">
                <a:solidFill>
                  <a:schemeClr val="bg1"/>
                </a:solidFill>
              </a:rPr>
              <a:t>Eligibility</a:t>
            </a:r>
          </a:p>
        </p:txBody>
      </p:sp>
      <p:graphicFrame>
        <p:nvGraphicFramePr>
          <p:cNvPr id="6" name="Table 5">
            <a:extLst>
              <a:ext uri="{FF2B5EF4-FFF2-40B4-BE49-F238E27FC236}">
                <a16:creationId xmlns:a16="http://schemas.microsoft.com/office/drawing/2014/main" id="{298BBCCC-BD29-4A54-9D7D-E4CDC97E3080}"/>
              </a:ext>
            </a:extLst>
          </p:cNvPr>
          <p:cNvGraphicFramePr/>
          <p:nvPr>
            <p:extLst>
              <p:ext uri="{D42A27DB-BD31-4B8C-83A1-F6EECF244321}">
                <p14:modId xmlns:p14="http://schemas.microsoft.com/office/powerpoint/2010/main" val="464660099"/>
              </p:ext>
            </p:extLst>
          </p:nvPr>
        </p:nvGraphicFramePr>
        <p:xfrm>
          <a:off x="1022425" y="1475488"/>
          <a:ext cx="5234942" cy="3231687"/>
        </p:xfrm>
        <a:graphic>
          <a:graphicData uri="http://schemas.openxmlformats.org/drawingml/2006/table">
            <a:tbl>
              <a:tblPr firstRow="1" firstCol="1" bandRow="1">
                <a:tableStyleId>{5C22544A-7EE6-4342-B048-85BDC9FD1C3A}</a:tableStyleId>
              </a:tblPr>
              <a:tblGrid>
                <a:gridCol w="1393336">
                  <a:extLst>
                    <a:ext uri="{9D8B030D-6E8A-4147-A177-3AD203B41FA5}">
                      <a16:colId xmlns:a16="http://schemas.microsoft.com/office/drawing/2014/main" val="1152318219"/>
                    </a:ext>
                  </a:extLst>
                </a:gridCol>
                <a:gridCol w="763794">
                  <a:extLst>
                    <a:ext uri="{9D8B030D-6E8A-4147-A177-3AD203B41FA5}">
                      <a16:colId xmlns:a16="http://schemas.microsoft.com/office/drawing/2014/main" val="2284185483"/>
                    </a:ext>
                  </a:extLst>
                </a:gridCol>
                <a:gridCol w="960401">
                  <a:extLst>
                    <a:ext uri="{9D8B030D-6E8A-4147-A177-3AD203B41FA5}">
                      <a16:colId xmlns:a16="http://schemas.microsoft.com/office/drawing/2014/main" val="1158492161"/>
                    </a:ext>
                  </a:extLst>
                </a:gridCol>
                <a:gridCol w="960401">
                  <a:extLst>
                    <a:ext uri="{9D8B030D-6E8A-4147-A177-3AD203B41FA5}">
                      <a16:colId xmlns:a16="http://schemas.microsoft.com/office/drawing/2014/main" val="1306755054"/>
                    </a:ext>
                  </a:extLst>
                </a:gridCol>
                <a:gridCol w="1157010">
                  <a:extLst>
                    <a:ext uri="{9D8B030D-6E8A-4147-A177-3AD203B41FA5}">
                      <a16:colId xmlns:a16="http://schemas.microsoft.com/office/drawing/2014/main" val="1138023472"/>
                    </a:ext>
                  </a:extLst>
                </a:gridCol>
              </a:tblGrid>
              <a:tr h="339279">
                <a:tc>
                  <a:txBody>
                    <a:bodyPr/>
                    <a:lstStyle/>
                    <a:p>
                      <a:pPr marL="0" marR="0" algn="l" fontAlgn="t">
                        <a:lnSpc>
                          <a:spcPct val="107000"/>
                        </a:lnSpc>
                        <a:spcBef>
                          <a:spcPts val="0"/>
                        </a:spcBef>
                        <a:spcAft>
                          <a:spcPts val="0"/>
                        </a:spcAft>
                      </a:pPr>
                      <a:r>
                        <a:rPr lang="en-US" sz="1800" u="none" strike="noStrike">
                          <a:effectLst/>
                        </a:rPr>
                        <a:t> </a:t>
                      </a:r>
                      <a:endParaRPr lang="en-US" sz="2300" b="0" i="0" u="none" strike="noStrike">
                        <a:effectLst/>
                        <a:latin typeface="Arial" panose="020B0604020202020204" pitchFamily="34" charset="0"/>
                      </a:endParaRPr>
                    </a:p>
                  </a:txBody>
                  <a:tcPr marL="85793" marR="85793" marT="7944" marB="0"/>
                </a:tc>
                <a:tc>
                  <a:txBody>
                    <a:bodyPr/>
                    <a:lstStyle/>
                    <a:p>
                      <a:pPr marL="0" marR="0" algn="l" fontAlgn="t">
                        <a:lnSpc>
                          <a:spcPct val="107000"/>
                        </a:lnSpc>
                        <a:spcBef>
                          <a:spcPts val="0"/>
                        </a:spcBef>
                        <a:spcAft>
                          <a:spcPts val="0"/>
                        </a:spcAft>
                      </a:pPr>
                      <a:r>
                        <a:rPr lang="en-US" sz="1800" u="none" strike="noStrike">
                          <a:effectLst/>
                        </a:rPr>
                        <a:t>Fall</a:t>
                      </a:r>
                      <a:endParaRPr lang="en-US" sz="2300" b="0" i="0" u="none" strike="noStrike">
                        <a:effectLst/>
                        <a:latin typeface="Arial" panose="020B0604020202020204" pitchFamily="34" charset="0"/>
                      </a:endParaRPr>
                    </a:p>
                  </a:txBody>
                  <a:tcPr marL="85793" marR="85793" marT="7944" marB="0"/>
                </a:tc>
                <a:tc>
                  <a:txBody>
                    <a:bodyPr/>
                    <a:lstStyle/>
                    <a:p>
                      <a:pPr marL="0" marR="0" algn="l" fontAlgn="t">
                        <a:lnSpc>
                          <a:spcPct val="107000"/>
                        </a:lnSpc>
                        <a:spcBef>
                          <a:spcPts val="0"/>
                        </a:spcBef>
                        <a:spcAft>
                          <a:spcPts val="0"/>
                        </a:spcAft>
                      </a:pPr>
                      <a:r>
                        <a:rPr lang="en-US" sz="1800" u="none" strike="noStrike">
                          <a:effectLst/>
                        </a:rPr>
                        <a:t>Winter</a:t>
                      </a:r>
                      <a:endParaRPr lang="en-US" sz="2300" b="0" i="0" u="none" strike="noStrike">
                        <a:effectLst/>
                        <a:latin typeface="Arial" panose="020B0604020202020204" pitchFamily="34" charset="0"/>
                      </a:endParaRPr>
                    </a:p>
                  </a:txBody>
                  <a:tcPr marL="85793" marR="85793" marT="7944" marB="0"/>
                </a:tc>
                <a:tc>
                  <a:txBody>
                    <a:bodyPr/>
                    <a:lstStyle/>
                    <a:p>
                      <a:pPr marL="0" marR="0" algn="l" fontAlgn="t">
                        <a:lnSpc>
                          <a:spcPct val="107000"/>
                        </a:lnSpc>
                        <a:spcBef>
                          <a:spcPts val="0"/>
                        </a:spcBef>
                        <a:spcAft>
                          <a:spcPts val="0"/>
                        </a:spcAft>
                      </a:pPr>
                      <a:r>
                        <a:rPr lang="en-US" sz="1800" u="none" strike="noStrike">
                          <a:effectLst/>
                        </a:rPr>
                        <a:t>Spring</a:t>
                      </a:r>
                      <a:endParaRPr lang="en-US" sz="2300" b="0" i="0" u="none" strike="noStrike">
                        <a:effectLst/>
                        <a:latin typeface="Arial" panose="020B0604020202020204" pitchFamily="34" charset="0"/>
                      </a:endParaRPr>
                    </a:p>
                  </a:txBody>
                  <a:tcPr marL="85793" marR="85793" marT="7944" marB="0"/>
                </a:tc>
                <a:tc>
                  <a:txBody>
                    <a:bodyPr/>
                    <a:lstStyle/>
                    <a:p>
                      <a:pPr marL="0" marR="0" algn="l" fontAlgn="t">
                        <a:lnSpc>
                          <a:spcPct val="107000"/>
                        </a:lnSpc>
                        <a:spcBef>
                          <a:spcPts val="0"/>
                        </a:spcBef>
                        <a:spcAft>
                          <a:spcPts val="0"/>
                        </a:spcAft>
                      </a:pPr>
                      <a:r>
                        <a:rPr lang="en-US" sz="1800" u="none" strike="noStrike">
                          <a:effectLst/>
                        </a:rPr>
                        <a:t>Summer</a:t>
                      </a:r>
                      <a:endParaRPr lang="en-US" sz="2300" b="0" i="0" u="none" strike="noStrike">
                        <a:effectLst/>
                        <a:latin typeface="Arial" panose="020B0604020202020204" pitchFamily="34" charset="0"/>
                      </a:endParaRPr>
                    </a:p>
                  </a:txBody>
                  <a:tcPr marL="85793" marR="85793" marT="7944" marB="0"/>
                </a:tc>
                <a:extLst>
                  <a:ext uri="{0D108BD9-81ED-4DB2-BD59-A6C34878D82A}">
                    <a16:rowId xmlns:a16="http://schemas.microsoft.com/office/drawing/2014/main" val="3909254528"/>
                  </a:ext>
                </a:extLst>
              </a:tr>
              <a:tr h="339279">
                <a:tc>
                  <a:txBody>
                    <a:bodyPr/>
                    <a:lstStyle/>
                    <a:p>
                      <a:pPr marL="0" marR="0" algn="l" fontAlgn="t">
                        <a:lnSpc>
                          <a:spcPct val="107000"/>
                        </a:lnSpc>
                        <a:spcBef>
                          <a:spcPts val="0"/>
                        </a:spcBef>
                        <a:spcAft>
                          <a:spcPts val="0"/>
                        </a:spcAft>
                      </a:pPr>
                      <a:r>
                        <a:rPr lang="en-US" sz="1800" u="none" strike="noStrike">
                          <a:effectLst/>
                        </a:rPr>
                        <a:t>Foster Care</a:t>
                      </a:r>
                      <a:endParaRPr lang="en-US" sz="2300" b="0" i="0" u="none" strike="noStrike">
                        <a:effectLst/>
                        <a:latin typeface="Arial" panose="020B0604020202020204" pitchFamily="34" charset="0"/>
                      </a:endParaRPr>
                    </a:p>
                  </a:txBody>
                  <a:tcPr marL="85793" marR="85793" marT="7944" marB="0"/>
                </a:tc>
                <a:tc>
                  <a:txBody>
                    <a:bodyPr/>
                    <a:lstStyle/>
                    <a:p>
                      <a:pPr marL="0" marR="0" algn="l" fontAlgn="t">
                        <a:lnSpc>
                          <a:spcPct val="107000"/>
                        </a:lnSpc>
                        <a:spcBef>
                          <a:spcPts val="0"/>
                        </a:spcBef>
                        <a:spcAft>
                          <a:spcPts val="0"/>
                        </a:spcAft>
                      </a:pPr>
                      <a:r>
                        <a:rPr lang="en-US" sz="1800" u="none" strike="noStrike">
                          <a:effectLst/>
                        </a:rPr>
                        <a:t>4%</a:t>
                      </a:r>
                      <a:endParaRPr lang="en-US" sz="2300" b="0" i="0" u="none" strike="noStrike">
                        <a:effectLst/>
                        <a:latin typeface="Arial" panose="020B0604020202020204" pitchFamily="34" charset="0"/>
                      </a:endParaRPr>
                    </a:p>
                  </a:txBody>
                  <a:tcPr marL="85793" marR="85793" marT="7944" marB="0"/>
                </a:tc>
                <a:tc>
                  <a:txBody>
                    <a:bodyPr/>
                    <a:lstStyle/>
                    <a:p>
                      <a:pPr marL="0" marR="0" algn="l" fontAlgn="t">
                        <a:lnSpc>
                          <a:spcPct val="107000"/>
                        </a:lnSpc>
                        <a:spcBef>
                          <a:spcPts val="0"/>
                        </a:spcBef>
                        <a:spcAft>
                          <a:spcPts val="0"/>
                        </a:spcAft>
                      </a:pPr>
                      <a:r>
                        <a:rPr lang="en-US" sz="1800" u="none" strike="noStrike">
                          <a:effectLst/>
                        </a:rPr>
                        <a:t>3%</a:t>
                      </a:r>
                      <a:endParaRPr lang="en-US" sz="2300" b="0" i="0" u="none" strike="noStrike">
                        <a:effectLst/>
                        <a:latin typeface="Arial" panose="020B0604020202020204" pitchFamily="34" charset="0"/>
                      </a:endParaRPr>
                    </a:p>
                  </a:txBody>
                  <a:tcPr marL="85793" marR="85793" marT="7944" marB="0"/>
                </a:tc>
                <a:tc>
                  <a:txBody>
                    <a:bodyPr/>
                    <a:lstStyle/>
                    <a:p>
                      <a:pPr marL="0" marR="0" algn="l" fontAlgn="t">
                        <a:lnSpc>
                          <a:spcPct val="107000"/>
                        </a:lnSpc>
                        <a:spcBef>
                          <a:spcPts val="0"/>
                        </a:spcBef>
                        <a:spcAft>
                          <a:spcPts val="0"/>
                        </a:spcAft>
                      </a:pPr>
                      <a:r>
                        <a:rPr lang="en-US" sz="1800" u="none" strike="noStrike">
                          <a:effectLst/>
                        </a:rPr>
                        <a:t> </a:t>
                      </a:r>
                      <a:endParaRPr lang="en-US" sz="2300" b="0" i="0" u="none" strike="noStrike">
                        <a:effectLst/>
                        <a:latin typeface="Arial" panose="020B0604020202020204" pitchFamily="34" charset="0"/>
                      </a:endParaRPr>
                    </a:p>
                  </a:txBody>
                  <a:tcPr marL="85793" marR="85793" marT="7944" marB="0"/>
                </a:tc>
                <a:tc>
                  <a:txBody>
                    <a:bodyPr/>
                    <a:lstStyle/>
                    <a:p>
                      <a:pPr marL="0" marR="0" algn="l" fontAlgn="t">
                        <a:lnSpc>
                          <a:spcPct val="107000"/>
                        </a:lnSpc>
                        <a:spcBef>
                          <a:spcPts val="0"/>
                        </a:spcBef>
                        <a:spcAft>
                          <a:spcPts val="0"/>
                        </a:spcAft>
                      </a:pPr>
                      <a:r>
                        <a:rPr lang="en-US" sz="1800" u="none" strike="noStrike">
                          <a:effectLst/>
                        </a:rPr>
                        <a:t> </a:t>
                      </a:r>
                      <a:endParaRPr lang="en-US" sz="2300" b="0" i="0" u="none" strike="noStrike">
                        <a:effectLst/>
                        <a:latin typeface="Arial" panose="020B0604020202020204" pitchFamily="34" charset="0"/>
                      </a:endParaRPr>
                    </a:p>
                  </a:txBody>
                  <a:tcPr marL="85793" marR="85793" marT="7944" marB="0"/>
                </a:tc>
                <a:extLst>
                  <a:ext uri="{0D108BD9-81ED-4DB2-BD59-A6C34878D82A}">
                    <a16:rowId xmlns:a16="http://schemas.microsoft.com/office/drawing/2014/main" val="2555346740"/>
                  </a:ext>
                </a:extLst>
              </a:tr>
              <a:tr h="339279">
                <a:tc>
                  <a:txBody>
                    <a:bodyPr/>
                    <a:lstStyle/>
                    <a:p>
                      <a:pPr marL="0" marR="0" algn="l" fontAlgn="t">
                        <a:lnSpc>
                          <a:spcPct val="107000"/>
                        </a:lnSpc>
                        <a:spcBef>
                          <a:spcPts val="0"/>
                        </a:spcBef>
                        <a:spcAft>
                          <a:spcPts val="0"/>
                        </a:spcAft>
                      </a:pPr>
                      <a:r>
                        <a:rPr lang="en-US" sz="1800" u="none" strike="noStrike">
                          <a:effectLst/>
                        </a:rPr>
                        <a:t>Homeless</a:t>
                      </a:r>
                      <a:endParaRPr lang="en-US" sz="2300" b="0" i="0" u="none" strike="noStrike">
                        <a:effectLst/>
                        <a:latin typeface="Arial" panose="020B0604020202020204" pitchFamily="34" charset="0"/>
                      </a:endParaRPr>
                    </a:p>
                  </a:txBody>
                  <a:tcPr marL="85793" marR="85793" marT="7944" marB="0"/>
                </a:tc>
                <a:tc>
                  <a:txBody>
                    <a:bodyPr/>
                    <a:lstStyle/>
                    <a:p>
                      <a:pPr marL="0" marR="0" algn="l" fontAlgn="t">
                        <a:lnSpc>
                          <a:spcPct val="107000"/>
                        </a:lnSpc>
                        <a:spcBef>
                          <a:spcPts val="0"/>
                        </a:spcBef>
                        <a:spcAft>
                          <a:spcPts val="0"/>
                        </a:spcAft>
                      </a:pPr>
                      <a:r>
                        <a:rPr lang="en-US" sz="1800" u="none" strike="noStrike">
                          <a:effectLst/>
                        </a:rPr>
                        <a:t>10%</a:t>
                      </a:r>
                      <a:endParaRPr lang="en-US" sz="2300" b="0" i="0" u="none" strike="noStrike">
                        <a:effectLst/>
                        <a:latin typeface="Arial" panose="020B0604020202020204" pitchFamily="34" charset="0"/>
                      </a:endParaRPr>
                    </a:p>
                  </a:txBody>
                  <a:tcPr marL="85793" marR="85793" marT="7944" marB="0"/>
                </a:tc>
                <a:tc>
                  <a:txBody>
                    <a:bodyPr/>
                    <a:lstStyle/>
                    <a:p>
                      <a:pPr marL="0" marR="0" algn="l" fontAlgn="t">
                        <a:lnSpc>
                          <a:spcPct val="107000"/>
                        </a:lnSpc>
                        <a:spcBef>
                          <a:spcPts val="0"/>
                        </a:spcBef>
                        <a:spcAft>
                          <a:spcPts val="0"/>
                        </a:spcAft>
                      </a:pPr>
                      <a:r>
                        <a:rPr lang="en-US" sz="1800" u="none" strike="noStrike">
                          <a:effectLst/>
                        </a:rPr>
                        <a:t>10%</a:t>
                      </a:r>
                      <a:endParaRPr lang="en-US" sz="2300" b="0" i="0" u="none" strike="noStrike">
                        <a:effectLst/>
                        <a:latin typeface="Arial" panose="020B0604020202020204" pitchFamily="34" charset="0"/>
                      </a:endParaRPr>
                    </a:p>
                  </a:txBody>
                  <a:tcPr marL="85793" marR="85793" marT="7944" marB="0"/>
                </a:tc>
                <a:tc>
                  <a:txBody>
                    <a:bodyPr/>
                    <a:lstStyle/>
                    <a:p>
                      <a:pPr marL="0" marR="0" algn="l" fontAlgn="t">
                        <a:lnSpc>
                          <a:spcPct val="107000"/>
                        </a:lnSpc>
                        <a:spcBef>
                          <a:spcPts val="0"/>
                        </a:spcBef>
                        <a:spcAft>
                          <a:spcPts val="0"/>
                        </a:spcAft>
                      </a:pPr>
                      <a:r>
                        <a:rPr lang="en-US" sz="1800" u="none" strike="noStrike">
                          <a:effectLst/>
                        </a:rPr>
                        <a:t> </a:t>
                      </a:r>
                      <a:endParaRPr lang="en-US" sz="2300" b="0" i="0" u="none" strike="noStrike">
                        <a:effectLst/>
                        <a:latin typeface="Arial" panose="020B0604020202020204" pitchFamily="34" charset="0"/>
                      </a:endParaRPr>
                    </a:p>
                  </a:txBody>
                  <a:tcPr marL="85793" marR="85793" marT="7944" marB="0"/>
                </a:tc>
                <a:tc>
                  <a:txBody>
                    <a:bodyPr/>
                    <a:lstStyle/>
                    <a:p>
                      <a:pPr marL="0" marR="0" algn="l" fontAlgn="t">
                        <a:lnSpc>
                          <a:spcPct val="107000"/>
                        </a:lnSpc>
                        <a:spcBef>
                          <a:spcPts val="0"/>
                        </a:spcBef>
                        <a:spcAft>
                          <a:spcPts val="0"/>
                        </a:spcAft>
                      </a:pPr>
                      <a:r>
                        <a:rPr lang="en-US" sz="1800" u="none" strike="noStrike">
                          <a:effectLst/>
                        </a:rPr>
                        <a:t> </a:t>
                      </a:r>
                      <a:endParaRPr lang="en-US" sz="2300" b="0" i="0" u="none" strike="noStrike">
                        <a:effectLst/>
                        <a:latin typeface="Arial" panose="020B0604020202020204" pitchFamily="34" charset="0"/>
                      </a:endParaRPr>
                    </a:p>
                  </a:txBody>
                  <a:tcPr marL="85793" marR="85793" marT="7944" marB="0"/>
                </a:tc>
                <a:extLst>
                  <a:ext uri="{0D108BD9-81ED-4DB2-BD59-A6C34878D82A}">
                    <a16:rowId xmlns:a16="http://schemas.microsoft.com/office/drawing/2014/main" val="2429255795"/>
                  </a:ext>
                </a:extLst>
              </a:tr>
              <a:tr h="624857">
                <a:tc>
                  <a:txBody>
                    <a:bodyPr/>
                    <a:lstStyle/>
                    <a:p>
                      <a:pPr marL="0" marR="0" algn="l" fontAlgn="t">
                        <a:lnSpc>
                          <a:spcPct val="107000"/>
                        </a:lnSpc>
                        <a:spcBef>
                          <a:spcPts val="0"/>
                        </a:spcBef>
                        <a:spcAft>
                          <a:spcPts val="0"/>
                        </a:spcAft>
                      </a:pPr>
                      <a:r>
                        <a:rPr lang="en-US" sz="1800" u="none" strike="noStrike">
                          <a:effectLst/>
                        </a:rPr>
                        <a:t>Below 100% </a:t>
                      </a:r>
                      <a:endParaRPr lang="en-US" sz="2300" b="0" i="0" u="none" strike="noStrike">
                        <a:effectLst/>
                        <a:latin typeface="Arial" panose="020B0604020202020204" pitchFamily="34" charset="0"/>
                      </a:endParaRPr>
                    </a:p>
                  </a:txBody>
                  <a:tcPr marL="85793" marR="85793" marT="7944" marB="0"/>
                </a:tc>
                <a:tc>
                  <a:txBody>
                    <a:bodyPr/>
                    <a:lstStyle/>
                    <a:p>
                      <a:pPr marL="0" marR="0" algn="l" fontAlgn="t">
                        <a:lnSpc>
                          <a:spcPct val="107000"/>
                        </a:lnSpc>
                        <a:spcBef>
                          <a:spcPts val="0"/>
                        </a:spcBef>
                        <a:spcAft>
                          <a:spcPts val="0"/>
                        </a:spcAft>
                      </a:pPr>
                      <a:r>
                        <a:rPr lang="en-US" sz="1800" u="none" strike="noStrike">
                          <a:effectLst/>
                        </a:rPr>
                        <a:t>50%</a:t>
                      </a:r>
                      <a:endParaRPr lang="en-US" sz="2300" b="0" i="0" u="none" strike="noStrike">
                        <a:effectLst/>
                        <a:latin typeface="Arial" panose="020B0604020202020204" pitchFamily="34" charset="0"/>
                      </a:endParaRPr>
                    </a:p>
                  </a:txBody>
                  <a:tcPr marL="85793" marR="85793" marT="7944" marB="0"/>
                </a:tc>
                <a:tc>
                  <a:txBody>
                    <a:bodyPr/>
                    <a:lstStyle/>
                    <a:p>
                      <a:pPr marL="0" marR="0" algn="l" fontAlgn="t">
                        <a:lnSpc>
                          <a:spcPct val="107000"/>
                        </a:lnSpc>
                        <a:spcBef>
                          <a:spcPts val="0"/>
                        </a:spcBef>
                        <a:spcAft>
                          <a:spcPts val="0"/>
                        </a:spcAft>
                      </a:pPr>
                      <a:r>
                        <a:rPr lang="en-US" sz="1800" u="none" strike="noStrike">
                          <a:effectLst/>
                        </a:rPr>
                        <a:t>50%</a:t>
                      </a:r>
                      <a:endParaRPr lang="en-US" sz="2300" b="0" i="0" u="none" strike="noStrike">
                        <a:effectLst/>
                        <a:latin typeface="Arial" panose="020B0604020202020204" pitchFamily="34" charset="0"/>
                      </a:endParaRPr>
                    </a:p>
                  </a:txBody>
                  <a:tcPr marL="85793" marR="85793" marT="7944" marB="0"/>
                </a:tc>
                <a:tc>
                  <a:txBody>
                    <a:bodyPr/>
                    <a:lstStyle/>
                    <a:p>
                      <a:pPr marL="0" marR="0" algn="l" fontAlgn="t">
                        <a:lnSpc>
                          <a:spcPct val="107000"/>
                        </a:lnSpc>
                        <a:spcBef>
                          <a:spcPts val="0"/>
                        </a:spcBef>
                        <a:spcAft>
                          <a:spcPts val="0"/>
                        </a:spcAft>
                      </a:pPr>
                      <a:r>
                        <a:rPr lang="en-US" sz="1800" u="none" strike="noStrike">
                          <a:effectLst/>
                        </a:rPr>
                        <a:t> </a:t>
                      </a:r>
                      <a:endParaRPr lang="en-US" sz="2300" b="0" i="0" u="none" strike="noStrike">
                        <a:effectLst/>
                        <a:latin typeface="Arial" panose="020B0604020202020204" pitchFamily="34" charset="0"/>
                      </a:endParaRPr>
                    </a:p>
                  </a:txBody>
                  <a:tcPr marL="85793" marR="85793" marT="7944" marB="0"/>
                </a:tc>
                <a:tc>
                  <a:txBody>
                    <a:bodyPr/>
                    <a:lstStyle/>
                    <a:p>
                      <a:pPr marL="0" marR="0" algn="l" fontAlgn="t">
                        <a:lnSpc>
                          <a:spcPct val="107000"/>
                        </a:lnSpc>
                        <a:spcBef>
                          <a:spcPts val="0"/>
                        </a:spcBef>
                        <a:spcAft>
                          <a:spcPts val="0"/>
                        </a:spcAft>
                      </a:pPr>
                      <a:r>
                        <a:rPr lang="en-US" sz="1800" u="none" strike="noStrike">
                          <a:effectLst/>
                        </a:rPr>
                        <a:t> </a:t>
                      </a:r>
                      <a:endParaRPr lang="en-US" sz="2300" b="0" i="0" u="none" strike="noStrike">
                        <a:effectLst/>
                        <a:latin typeface="Arial" panose="020B0604020202020204" pitchFamily="34" charset="0"/>
                      </a:endParaRPr>
                    </a:p>
                  </a:txBody>
                  <a:tcPr marL="85793" marR="85793" marT="7944" marB="0"/>
                </a:tc>
                <a:extLst>
                  <a:ext uri="{0D108BD9-81ED-4DB2-BD59-A6C34878D82A}">
                    <a16:rowId xmlns:a16="http://schemas.microsoft.com/office/drawing/2014/main" val="4150467574"/>
                  </a:ext>
                </a:extLst>
              </a:tr>
              <a:tr h="339279">
                <a:tc>
                  <a:txBody>
                    <a:bodyPr/>
                    <a:lstStyle/>
                    <a:p>
                      <a:pPr marL="0" marR="0" algn="l" fontAlgn="t">
                        <a:lnSpc>
                          <a:spcPct val="107000"/>
                        </a:lnSpc>
                        <a:spcBef>
                          <a:spcPts val="0"/>
                        </a:spcBef>
                        <a:spcAft>
                          <a:spcPts val="0"/>
                        </a:spcAft>
                      </a:pPr>
                      <a:r>
                        <a:rPr lang="en-US" sz="1800" u="none" strike="noStrike">
                          <a:effectLst/>
                        </a:rPr>
                        <a:t>101-130</a:t>
                      </a:r>
                      <a:endParaRPr lang="en-US" sz="2300" b="0" i="0" u="none" strike="noStrike">
                        <a:effectLst/>
                        <a:latin typeface="Arial" panose="020B0604020202020204" pitchFamily="34" charset="0"/>
                      </a:endParaRPr>
                    </a:p>
                  </a:txBody>
                  <a:tcPr marL="85793" marR="85793" marT="7944" marB="0"/>
                </a:tc>
                <a:tc>
                  <a:txBody>
                    <a:bodyPr/>
                    <a:lstStyle/>
                    <a:p>
                      <a:pPr marL="0" marR="0" algn="l" fontAlgn="t">
                        <a:lnSpc>
                          <a:spcPct val="107000"/>
                        </a:lnSpc>
                        <a:spcBef>
                          <a:spcPts val="0"/>
                        </a:spcBef>
                        <a:spcAft>
                          <a:spcPts val="0"/>
                        </a:spcAft>
                      </a:pPr>
                      <a:r>
                        <a:rPr lang="en-US" sz="1800" u="none" strike="noStrike">
                          <a:effectLst/>
                        </a:rPr>
                        <a:t>13%</a:t>
                      </a:r>
                      <a:endParaRPr lang="en-US" sz="2300" b="0" i="0" u="none" strike="noStrike">
                        <a:effectLst/>
                        <a:latin typeface="Arial" panose="020B0604020202020204" pitchFamily="34" charset="0"/>
                      </a:endParaRPr>
                    </a:p>
                  </a:txBody>
                  <a:tcPr marL="85793" marR="85793" marT="7944" marB="0"/>
                </a:tc>
                <a:tc>
                  <a:txBody>
                    <a:bodyPr/>
                    <a:lstStyle/>
                    <a:p>
                      <a:pPr marL="0" marR="0" algn="l" fontAlgn="t">
                        <a:lnSpc>
                          <a:spcPct val="107000"/>
                        </a:lnSpc>
                        <a:spcBef>
                          <a:spcPts val="0"/>
                        </a:spcBef>
                        <a:spcAft>
                          <a:spcPts val="0"/>
                        </a:spcAft>
                      </a:pPr>
                      <a:r>
                        <a:rPr lang="en-US" sz="1800" u="none" strike="noStrike">
                          <a:effectLst/>
                        </a:rPr>
                        <a:t>12%</a:t>
                      </a:r>
                      <a:endParaRPr lang="en-US" sz="2300" b="0" i="0" u="none" strike="noStrike">
                        <a:effectLst/>
                        <a:latin typeface="Arial" panose="020B0604020202020204" pitchFamily="34" charset="0"/>
                      </a:endParaRPr>
                    </a:p>
                  </a:txBody>
                  <a:tcPr marL="85793" marR="85793" marT="7944" marB="0"/>
                </a:tc>
                <a:tc>
                  <a:txBody>
                    <a:bodyPr/>
                    <a:lstStyle/>
                    <a:p>
                      <a:pPr marL="0" marR="0" algn="l" fontAlgn="t">
                        <a:lnSpc>
                          <a:spcPct val="107000"/>
                        </a:lnSpc>
                        <a:spcBef>
                          <a:spcPts val="0"/>
                        </a:spcBef>
                        <a:spcAft>
                          <a:spcPts val="0"/>
                        </a:spcAft>
                      </a:pPr>
                      <a:r>
                        <a:rPr lang="en-US" sz="1800" u="none" strike="noStrike">
                          <a:effectLst/>
                        </a:rPr>
                        <a:t> </a:t>
                      </a:r>
                      <a:endParaRPr lang="en-US" sz="2300" b="0" i="0" u="none" strike="noStrike">
                        <a:effectLst/>
                        <a:latin typeface="Arial" panose="020B0604020202020204" pitchFamily="34" charset="0"/>
                      </a:endParaRPr>
                    </a:p>
                  </a:txBody>
                  <a:tcPr marL="85793" marR="85793" marT="7944" marB="0"/>
                </a:tc>
                <a:tc>
                  <a:txBody>
                    <a:bodyPr/>
                    <a:lstStyle/>
                    <a:p>
                      <a:pPr marL="0" marR="0" algn="l" fontAlgn="t">
                        <a:lnSpc>
                          <a:spcPct val="107000"/>
                        </a:lnSpc>
                        <a:spcBef>
                          <a:spcPts val="0"/>
                        </a:spcBef>
                        <a:spcAft>
                          <a:spcPts val="0"/>
                        </a:spcAft>
                      </a:pPr>
                      <a:r>
                        <a:rPr lang="en-US" sz="1800" u="none" strike="noStrike">
                          <a:effectLst/>
                        </a:rPr>
                        <a:t> </a:t>
                      </a:r>
                      <a:endParaRPr lang="en-US" sz="2300" b="0" i="0" u="none" strike="noStrike">
                        <a:effectLst/>
                        <a:latin typeface="Arial" panose="020B0604020202020204" pitchFamily="34" charset="0"/>
                      </a:endParaRPr>
                    </a:p>
                  </a:txBody>
                  <a:tcPr marL="85793" marR="85793" marT="7944" marB="0"/>
                </a:tc>
                <a:extLst>
                  <a:ext uri="{0D108BD9-81ED-4DB2-BD59-A6C34878D82A}">
                    <a16:rowId xmlns:a16="http://schemas.microsoft.com/office/drawing/2014/main" val="1727741805"/>
                  </a:ext>
                </a:extLst>
              </a:tr>
              <a:tr h="624857">
                <a:tc>
                  <a:txBody>
                    <a:bodyPr/>
                    <a:lstStyle/>
                    <a:p>
                      <a:pPr marL="0" marR="0" algn="l" fontAlgn="t">
                        <a:lnSpc>
                          <a:spcPct val="107000"/>
                        </a:lnSpc>
                        <a:spcBef>
                          <a:spcPts val="0"/>
                        </a:spcBef>
                        <a:spcAft>
                          <a:spcPts val="0"/>
                        </a:spcAft>
                      </a:pPr>
                      <a:r>
                        <a:rPr lang="en-US" sz="1800" u="none" strike="noStrike">
                          <a:effectLst/>
                        </a:rPr>
                        <a:t>Over Income</a:t>
                      </a:r>
                      <a:endParaRPr lang="en-US" sz="2300" b="0" i="0" u="none" strike="noStrike">
                        <a:effectLst/>
                        <a:latin typeface="Arial" panose="020B0604020202020204" pitchFamily="34" charset="0"/>
                      </a:endParaRPr>
                    </a:p>
                  </a:txBody>
                  <a:tcPr marL="85793" marR="85793" marT="7944" marB="0"/>
                </a:tc>
                <a:tc>
                  <a:txBody>
                    <a:bodyPr/>
                    <a:lstStyle/>
                    <a:p>
                      <a:pPr marL="0" marR="0" algn="l" fontAlgn="t">
                        <a:lnSpc>
                          <a:spcPct val="107000"/>
                        </a:lnSpc>
                        <a:spcBef>
                          <a:spcPts val="0"/>
                        </a:spcBef>
                        <a:spcAft>
                          <a:spcPts val="0"/>
                        </a:spcAft>
                      </a:pPr>
                      <a:r>
                        <a:rPr lang="en-US" sz="1800" u="none" strike="noStrike">
                          <a:effectLst/>
                        </a:rPr>
                        <a:t>9%</a:t>
                      </a:r>
                      <a:endParaRPr lang="en-US" sz="2300" b="0" i="0" u="none" strike="noStrike">
                        <a:effectLst/>
                        <a:latin typeface="Arial" panose="020B0604020202020204" pitchFamily="34" charset="0"/>
                      </a:endParaRPr>
                    </a:p>
                  </a:txBody>
                  <a:tcPr marL="85793" marR="85793" marT="7944" marB="0"/>
                </a:tc>
                <a:tc>
                  <a:txBody>
                    <a:bodyPr/>
                    <a:lstStyle/>
                    <a:p>
                      <a:pPr marL="0" marR="0" algn="l" fontAlgn="t">
                        <a:lnSpc>
                          <a:spcPct val="107000"/>
                        </a:lnSpc>
                        <a:spcBef>
                          <a:spcPts val="0"/>
                        </a:spcBef>
                        <a:spcAft>
                          <a:spcPts val="0"/>
                        </a:spcAft>
                      </a:pPr>
                      <a:r>
                        <a:rPr lang="en-US" sz="1800" u="none" strike="noStrike">
                          <a:effectLst/>
                        </a:rPr>
                        <a:t>9%</a:t>
                      </a:r>
                      <a:endParaRPr lang="en-US" sz="2300" b="0" i="0" u="none" strike="noStrike">
                        <a:effectLst/>
                        <a:latin typeface="Arial" panose="020B0604020202020204" pitchFamily="34" charset="0"/>
                      </a:endParaRPr>
                    </a:p>
                  </a:txBody>
                  <a:tcPr marL="85793" marR="85793" marT="7944" marB="0"/>
                </a:tc>
                <a:tc>
                  <a:txBody>
                    <a:bodyPr/>
                    <a:lstStyle/>
                    <a:p>
                      <a:pPr marL="0" marR="0" algn="l" fontAlgn="t">
                        <a:lnSpc>
                          <a:spcPct val="107000"/>
                        </a:lnSpc>
                        <a:spcBef>
                          <a:spcPts val="0"/>
                        </a:spcBef>
                        <a:spcAft>
                          <a:spcPts val="0"/>
                        </a:spcAft>
                      </a:pPr>
                      <a:r>
                        <a:rPr lang="en-US" sz="1800" u="none" strike="noStrike">
                          <a:effectLst/>
                        </a:rPr>
                        <a:t> </a:t>
                      </a:r>
                      <a:endParaRPr lang="en-US" sz="2300" b="0" i="0" u="none" strike="noStrike">
                        <a:effectLst/>
                        <a:latin typeface="Arial" panose="020B0604020202020204" pitchFamily="34" charset="0"/>
                      </a:endParaRPr>
                    </a:p>
                  </a:txBody>
                  <a:tcPr marL="85793" marR="85793" marT="7944" marB="0"/>
                </a:tc>
                <a:tc>
                  <a:txBody>
                    <a:bodyPr/>
                    <a:lstStyle/>
                    <a:p>
                      <a:pPr marL="0" marR="0" algn="l" fontAlgn="t">
                        <a:lnSpc>
                          <a:spcPct val="107000"/>
                        </a:lnSpc>
                        <a:spcBef>
                          <a:spcPts val="0"/>
                        </a:spcBef>
                        <a:spcAft>
                          <a:spcPts val="0"/>
                        </a:spcAft>
                      </a:pPr>
                      <a:r>
                        <a:rPr lang="en-US" sz="1800" u="none" strike="noStrike" dirty="0">
                          <a:effectLst/>
                        </a:rPr>
                        <a:t> </a:t>
                      </a:r>
                      <a:endParaRPr lang="en-US" sz="2300" b="0" i="0" u="none" strike="noStrike" dirty="0">
                        <a:effectLst/>
                        <a:latin typeface="Arial" panose="020B0604020202020204" pitchFamily="34" charset="0"/>
                      </a:endParaRPr>
                    </a:p>
                  </a:txBody>
                  <a:tcPr marL="85793" marR="85793" marT="7944" marB="0"/>
                </a:tc>
                <a:extLst>
                  <a:ext uri="{0D108BD9-81ED-4DB2-BD59-A6C34878D82A}">
                    <a16:rowId xmlns:a16="http://schemas.microsoft.com/office/drawing/2014/main" val="4207021553"/>
                  </a:ext>
                </a:extLst>
              </a:tr>
              <a:tr h="624857">
                <a:tc>
                  <a:txBody>
                    <a:bodyPr/>
                    <a:lstStyle/>
                    <a:p>
                      <a:pPr marL="0" marR="0" algn="l" fontAlgn="t">
                        <a:lnSpc>
                          <a:spcPct val="107000"/>
                        </a:lnSpc>
                        <a:spcBef>
                          <a:spcPts val="0"/>
                        </a:spcBef>
                        <a:spcAft>
                          <a:spcPts val="0"/>
                        </a:spcAft>
                      </a:pPr>
                      <a:r>
                        <a:rPr lang="en-US" sz="1800" u="none" strike="noStrike">
                          <a:effectLst/>
                        </a:rPr>
                        <a:t>Public Assistance</a:t>
                      </a:r>
                      <a:endParaRPr lang="en-US" sz="2300" b="0" i="0" u="none" strike="noStrike">
                        <a:effectLst/>
                        <a:latin typeface="Arial" panose="020B0604020202020204" pitchFamily="34" charset="0"/>
                      </a:endParaRPr>
                    </a:p>
                  </a:txBody>
                  <a:tcPr marL="85793" marR="85793" marT="7944" marB="0"/>
                </a:tc>
                <a:tc>
                  <a:txBody>
                    <a:bodyPr/>
                    <a:lstStyle/>
                    <a:p>
                      <a:pPr marL="0" marR="0" algn="l" fontAlgn="t">
                        <a:lnSpc>
                          <a:spcPct val="107000"/>
                        </a:lnSpc>
                        <a:spcBef>
                          <a:spcPts val="0"/>
                        </a:spcBef>
                        <a:spcAft>
                          <a:spcPts val="0"/>
                        </a:spcAft>
                      </a:pPr>
                      <a:r>
                        <a:rPr lang="en-US" sz="1800" u="none" strike="noStrike">
                          <a:effectLst/>
                        </a:rPr>
                        <a:t>3%</a:t>
                      </a:r>
                      <a:endParaRPr lang="en-US" sz="2300" b="0" i="0" u="none" strike="noStrike">
                        <a:effectLst/>
                        <a:latin typeface="Arial" panose="020B0604020202020204" pitchFamily="34" charset="0"/>
                      </a:endParaRPr>
                    </a:p>
                  </a:txBody>
                  <a:tcPr marL="85793" marR="85793" marT="7944" marB="0"/>
                </a:tc>
                <a:tc>
                  <a:txBody>
                    <a:bodyPr/>
                    <a:lstStyle/>
                    <a:p>
                      <a:pPr marL="0" marR="0" algn="l" fontAlgn="t">
                        <a:lnSpc>
                          <a:spcPct val="107000"/>
                        </a:lnSpc>
                        <a:spcBef>
                          <a:spcPts val="0"/>
                        </a:spcBef>
                        <a:spcAft>
                          <a:spcPts val="0"/>
                        </a:spcAft>
                      </a:pPr>
                      <a:r>
                        <a:rPr lang="en-US" sz="1800" u="none" strike="noStrike">
                          <a:effectLst/>
                        </a:rPr>
                        <a:t>16%</a:t>
                      </a:r>
                      <a:endParaRPr lang="en-US" sz="2300" b="0" i="0" u="none" strike="noStrike">
                        <a:effectLst/>
                        <a:latin typeface="Arial" panose="020B0604020202020204" pitchFamily="34" charset="0"/>
                      </a:endParaRPr>
                    </a:p>
                  </a:txBody>
                  <a:tcPr marL="85793" marR="85793" marT="7944" marB="0"/>
                </a:tc>
                <a:tc>
                  <a:txBody>
                    <a:bodyPr/>
                    <a:lstStyle/>
                    <a:p>
                      <a:pPr marL="0" marR="0" algn="l" fontAlgn="t">
                        <a:lnSpc>
                          <a:spcPct val="107000"/>
                        </a:lnSpc>
                        <a:spcBef>
                          <a:spcPts val="0"/>
                        </a:spcBef>
                        <a:spcAft>
                          <a:spcPts val="0"/>
                        </a:spcAft>
                      </a:pPr>
                      <a:r>
                        <a:rPr lang="en-US" sz="1800" u="none" strike="noStrike">
                          <a:effectLst/>
                        </a:rPr>
                        <a:t> </a:t>
                      </a:r>
                      <a:endParaRPr lang="en-US" sz="2300" b="0" i="0" u="none" strike="noStrike">
                        <a:effectLst/>
                        <a:latin typeface="Arial" panose="020B0604020202020204" pitchFamily="34" charset="0"/>
                      </a:endParaRPr>
                    </a:p>
                  </a:txBody>
                  <a:tcPr marL="85793" marR="85793" marT="7944" marB="0"/>
                </a:tc>
                <a:tc>
                  <a:txBody>
                    <a:bodyPr/>
                    <a:lstStyle/>
                    <a:p>
                      <a:pPr marL="0" marR="0" algn="l" fontAlgn="t">
                        <a:lnSpc>
                          <a:spcPct val="107000"/>
                        </a:lnSpc>
                        <a:spcBef>
                          <a:spcPts val="0"/>
                        </a:spcBef>
                        <a:spcAft>
                          <a:spcPts val="0"/>
                        </a:spcAft>
                      </a:pPr>
                      <a:r>
                        <a:rPr lang="en-US" sz="1800" u="none" strike="noStrike" dirty="0">
                          <a:effectLst/>
                        </a:rPr>
                        <a:t> </a:t>
                      </a:r>
                      <a:endParaRPr lang="en-US" sz="2300" b="0" i="0" u="none" strike="noStrike" dirty="0">
                        <a:effectLst/>
                        <a:latin typeface="Arial" panose="020B0604020202020204" pitchFamily="34" charset="0"/>
                      </a:endParaRPr>
                    </a:p>
                  </a:txBody>
                  <a:tcPr marL="85793" marR="85793" marT="7944" marB="0"/>
                </a:tc>
                <a:extLst>
                  <a:ext uri="{0D108BD9-81ED-4DB2-BD59-A6C34878D82A}">
                    <a16:rowId xmlns:a16="http://schemas.microsoft.com/office/drawing/2014/main" val="3976202754"/>
                  </a:ext>
                </a:extLst>
              </a:tr>
            </a:tbl>
          </a:graphicData>
        </a:graphic>
      </p:graphicFrame>
      <p:sp>
        <p:nvSpPr>
          <p:cNvPr id="7" name="Content Placeholder 6">
            <a:extLst>
              <a:ext uri="{FF2B5EF4-FFF2-40B4-BE49-F238E27FC236}">
                <a16:creationId xmlns:a16="http://schemas.microsoft.com/office/drawing/2014/main" id="{759E746D-76C4-483B-9D62-723766EDA1C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85594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6">
            <a:extLst>
              <a:ext uri="{FF2B5EF4-FFF2-40B4-BE49-F238E27FC236}">
                <a16:creationId xmlns:a16="http://schemas.microsoft.com/office/drawing/2014/main" id="{D3686B33-4E07-4542-8F02-1876C8359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31" name="Freeform: Shape 30">
            <a:extLst>
              <a:ext uri="{FF2B5EF4-FFF2-40B4-BE49-F238E27FC236}">
                <a16:creationId xmlns:a16="http://schemas.microsoft.com/office/drawing/2014/main" id="{5D44B584-65A7-4029-A075-505AA5EA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48333" y="0"/>
            <a:ext cx="5443666" cy="6858000"/>
          </a:xfrm>
          <a:custGeom>
            <a:avLst/>
            <a:gdLst>
              <a:gd name="connsiteX0" fmla="*/ 0 w 5443666"/>
              <a:gd name="connsiteY0" fmla="*/ 0 h 6845983"/>
              <a:gd name="connsiteX1" fmla="*/ 3595564 w 5443666"/>
              <a:gd name="connsiteY1" fmla="*/ 0 h 6845983"/>
              <a:gd name="connsiteX2" fmla="*/ 3746607 w 5443666"/>
              <a:gd name="connsiteY2" fmla="*/ 118697 h 6845983"/>
              <a:gd name="connsiteX3" fmla="*/ 5443666 w 5443666"/>
              <a:gd name="connsiteY3" fmla="*/ 3717234 h 6845983"/>
              <a:gd name="connsiteX4" fmla="*/ 4378763 w 5443666"/>
              <a:gd name="connsiteY4" fmla="*/ 6683615 h 6845983"/>
              <a:gd name="connsiteX5" fmla="*/ 4238117 w 5443666"/>
              <a:gd name="connsiteY5" fmla="*/ 6845983 h 6845983"/>
              <a:gd name="connsiteX6" fmla="*/ 0 w 5443666"/>
              <a:gd name="connsiteY6" fmla="*/ 6845983 h 684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3666" h="6845983">
                <a:moveTo>
                  <a:pt x="0" y="0"/>
                </a:moveTo>
                <a:lnTo>
                  <a:pt x="3595564" y="0"/>
                </a:lnTo>
                <a:lnTo>
                  <a:pt x="3746607" y="118697"/>
                </a:lnTo>
                <a:cubicBezTo>
                  <a:pt x="4783044" y="974041"/>
                  <a:pt x="5443666" y="2268489"/>
                  <a:pt x="5443666" y="3717234"/>
                </a:cubicBezTo>
                <a:cubicBezTo>
                  <a:pt x="5443666" y="4844036"/>
                  <a:pt x="5044030" y="5877498"/>
                  <a:pt x="4378763" y="6683615"/>
                </a:cubicBezTo>
                <a:lnTo>
                  <a:pt x="4238117" y="6845983"/>
                </a:lnTo>
                <a:lnTo>
                  <a:pt x="0" y="6845983"/>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D6E95BAF-7B85-4D33-BD5C-94336D35C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76934"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33A67AC5-39B5-4005-BB5F-C70BE33B7A3E}"/>
              </a:ext>
            </a:extLst>
          </p:cNvPr>
          <p:cNvSpPr>
            <a:spLocks noGrp="1"/>
          </p:cNvSpPr>
          <p:nvPr>
            <p:ph type="ctrTitle"/>
          </p:nvPr>
        </p:nvSpPr>
        <p:spPr>
          <a:xfrm>
            <a:off x="7912847" y="1090707"/>
            <a:ext cx="3920565" cy="4676588"/>
          </a:xfrm>
        </p:spPr>
        <p:txBody>
          <a:bodyPr anchor="ctr">
            <a:normAutofit/>
          </a:bodyPr>
          <a:lstStyle/>
          <a:p>
            <a:r>
              <a:rPr lang="en-US" sz="3400">
                <a:solidFill>
                  <a:schemeClr val="bg1"/>
                </a:solidFill>
              </a:rPr>
              <a:t>Supporting Recruitment</a:t>
            </a:r>
          </a:p>
        </p:txBody>
      </p:sp>
      <p:sp>
        <p:nvSpPr>
          <p:cNvPr id="5" name="Subtitle 4">
            <a:extLst>
              <a:ext uri="{FF2B5EF4-FFF2-40B4-BE49-F238E27FC236}">
                <a16:creationId xmlns:a16="http://schemas.microsoft.com/office/drawing/2014/main" id="{646AA4F0-6562-4E4C-BEA4-5AA05308E92D}"/>
              </a:ext>
            </a:extLst>
          </p:cNvPr>
          <p:cNvSpPr>
            <a:spLocks noGrp="1"/>
          </p:cNvSpPr>
          <p:nvPr>
            <p:ph type="subTitle" idx="1"/>
          </p:nvPr>
        </p:nvSpPr>
        <p:spPr>
          <a:xfrm>
            <a:off x="980140" y="3417687"/>
            <a:ext cx="5528236" cy="2826593"/>
          </a:xfrm>
        </p:spPr>
        <p:txBody>
          <a:bodyPr anchor="ctr">
            <a:normAutofit/>
          </a:bodyPr>
          <a:lstStyle/>
          <a:p>
            <a:pPr>
              <a:lnSpc>
                <a:spcPct val="104000"/>
              </a:lnSpc>
              <a:spcAft>
                <a:spcPts val="600"/>
              </a:spcAft>
            </a:pPr>
            <a:r>
              <a:rPr lang="en-US" dirty="0"/>
              <a:t>It is everyone’s job to recruit.</a:t>
            </a:r>
          </a:p>
          <a:p>
            <a:pPr>
              <a:lnSpc>
                <a:spcPct val="104000"/>
              </a:lnSpc>
              <a:spcAft>
                <a:spcPts val="600"/>
              </a:spcAft>
            </a:pPr>
            <a:r>
              <a:rPr lang="en-US" dirty="0"/>
              <a:t>We are still struggling to be full, this is common across all Head Start and Early Head Start programs</a:t>
            </a:r>
          </a:p>
          <a:p>
            <a:pPr>
              <a:lnSpc>
                <a:spcPct val="104000"/>
              </a:lnSpc>
              <a:spcAft>
                <a:spcPts val="600"/>
              </a:spcAft>
            </a:pPr>
            <a:r>
              <a:rPr lang="en-US" dirty="0"/>
              <a:t>How can we recruit differently to reach families?</a:t>
            </a:r>
          </a:p>
        </p:txBody>
      </p:sp>
      <p:pic>
        <p:nvPicPr>
          <p:cNvPr id="16" name="Picture 15" descr="One in a crowd">
            <a:extLst>
              <a:ext uri="{FF2B5EF4-FFF2-40B4-BE49-F238E27FC236}">
                <a16:creationId xmlns:a16="http://schemas.microsoft.com/office/drawing/2014/main" id="{F5FABD1A-7018-4891-8DC5-FCDFFD5419A1}"/>
              </a:ext>
            </a:extLst>
          </p:cNvPr>
          <p:cNvPicPr>
            <a:picLocks noChangeAspect="1"/>
          </p:cNvPicPr>
          <p:nvPr/>
        </p:nvPicPr>
        <p:blipFill rotWithShape="1">
          <a:blip r:embed="rId2"/>
          <a:srcRect t="7734" b="17267"/>
          <a:stretch/>
        </p:blipFill>
        <p:spPr>
          <a:xfrm>
            <a:off x="960691" y="236537"/>
            <a:ext cx="5234940" cy="2944613"/>
          </a:xfrm>
          <a:prstGeom prst="rect">
            <a:avLst/>
          </a:prstGeom>
        </p:spPr>
      </p:pic>
    </p:spTree>
    <p:extLst>
      <p:ext uri="{BB962C8B-B14F-4D97-AF65-F5344CB8AC3E}">
        <p14:creationId xmlns:p14="http://schemas.microsoft.com/office/powerpoint/2010/main" val="24667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400"/>
                                        <p:tgtEl>
                                          <p:spTgt spid="5">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4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4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4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0A17E-66A1-47FB-A54A-5BF520158C18}"/>
              </a:ext>
            </a:extLst>
          </p:cNvPr>
          <p:cNvSpPr>
            <a:spLocks noGrp="1"/>
          </p:cNvSpPr>
          <p:nvPr>
            <p:ph type="title"/>
          </p:nvPr>
        </p:nvSpPr>
        <p:spPr>
          <a:xfrm>
            <a:off x="762000" y="559678"/>
            <a:ext cx="3833906" cy="816635"/>
          </a:xfrm>
        </p:spPr>
        <p:txBody>
          <a:bodyPr>
            <a:normAutofit/>
          </a:bodyPr>
          <a:lstStyle/>
          <a:p>
            <a:r>
              <a:rPr lang="en-US" sz="3200" dirty="0"/>
              <a:t>Attendance</a:t>
            </a:r>
          </a:p>
        </p:txBody>
      </p:sp>
      <p:sp>
        <p:nvSpPr>
          <p:cNvPr id="4" name="Rectangle 1">
            <a:extLst>
              <a:ext uri="{FF2B5EF4-FFF2-40B4-BE49-F238E27FC236}">
                <a16:creationId xmlns:a16="http://schemas.microsoft.com/office/drawing/2014/main" id="{414D2324-ADB0-4E02-B7B7-D6BCD2B7864F}"/>
              </a:ext>
            </a:extLst>
          </p:cNvPr>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Attendance:  2020-21 – 245 families for full enrollment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7F48045A-AC5C-474C-A8A8-B38C370CFCF2}"/>
              </a:ext>
            </a:extLst>
          </p:cNvPr>
          <p:cNvGraphicFramePr/>
          <p:nvPr>
            <p:extLst>
              <p:ext uri="{D42A27DB-BD31-4B8C-83A1-F6EECF244321}">
                <p14:modId xmlns:p14="http://schemas.microsoft.com/office/powerpoint/2010/main" val="1745455627"/>
              </p:ext>
            </p:extLst>
          </p:nvPr>
        </p:nvGraphicFramePr>
        <p:xfrm>
          <a:off x="593889" y="1036949"/>
          <a:ext cx="10836111" cy="5655156"/>
        </p:xfrm>
        <a:graphic>
          <a:graphicData uri="http://schemas.openxmlformats.org/drawingml/2006/table">
            <a:tbl>
              <a:tblPr firstRow="1" firstCol="1" bandRow="1">
                <a:tableStyleId>{5C22544A-7EE6-4342-B048-85BDC9FD1C3A}</a:tableStyleId>
              </a:tblPr>
              <a:tblGrid>
                <a:gridCol w="985101">
                  <a:extLst>
                    <a:ext uri="{9D8B030D-6E8A-4147-A177-3AD203B41FA5}">
                      <a16:colId xmlns:a16="http://schemas.microsoft.com/office/drawing/2014/main" val="437973542"/>
                    </a:ext>
                  </a:extLst>
                </a:gridCol>
                <a:gridCol w="985101">
                  <a:extLst>
                    <a:ext uri="{9D8B030D-6E8A-4147-A177-3AD203B41FA5}">
                      <a16:colId xmlns:a16="http://schemas.microsoft.com/office/drawing/2014/main" val="703266583"/>
                    </a:ext>
                  </a:extLst>
                </a:gridCol>
                <a:gridCol w="985101">
                  <a:extLst>
                    <a:ext uri="{9D8B030D-6E8A-4147-A177-3AD203B41FA5}">
                      <a16:colId xmlns:a16="http://schemas.microsoft.com/office/drawing/2014/main" val="44230851"/>
                    </a:ext>
                  </a:extLst>
                </a:gridCol>
                <a:gridCol w="985101">
                  <a:extLst>
                    <a:ext uri="{9D8B030D-6E8A-4147-A177-3AD203B41FA5}">
                      <a16:colId xmlns:a16="http://schemas.microsoft.com/office/drawing/2014/main" val="3245109666"/>
                    </a:ext>
                  </a:extLst>
                </a:gridCol>
                <a:gridCol w="985101">
                  <a:extLst>
                    <a:ext uri="{9D8B030D-6E8A-4147-A177-3AD203B41FA5}">
                      <a16:colId xmlns:a16="http://schemas.microsoft.com/office/drawing/2014/main" val="2485545874"/>
                    </a:ext>
                  </a:extLst>
                </a:gridCol>
                <a:gridCol w="985101">
                  <a:extLst>
                    <a:ext uri="{9D8B030D-6E8A-4147-A177-3AD203B41FA5}">
                      <a16:colId xmlns:a16="http://schemas.microsoft.com/office/drawing/2014/main" val="346642304"/>
                    </a:ext>
                  </a:extLst>
                </a:gridCol>
                <a:gridCol w="985101">
                  <a:extLst>
                    <a:ext uri="{9D8B030D-6E8A-4147-A177-3AD203B41FA5}">
                      <a16:colId xmlns:a16="http://schemas.microsoft.com/office/drawing/2014/main" val="796731961"/>
                    </a:ext>
                  </a:extLst>
                </a:gridCol>
                <a:gridCol w="985101">
                  <a:extLst>
                    <a:ext uri="{9D8B030D-6E8A-4147-A177-3AD203B41FA5}">
                      <a16:colId xmlns:a16="http://schemas.microsoft.com/office/drawing/2014/main" val="1306245679"/>
                    </a:ext>
                  </a:extLst>
                </a:gridCol>
                <a:gridCol w="985101">
                  <a:extLst>
                    <a:ext uri="{9D8B030D-6E8A-4147-A177-3AD203B41FA5}">
                      <a16:colId xmlns:a16="http://schemas.microsoft.com/office/drawing/2014/main" val="1933617231"/>
                    </a:ext>
                  </a:extLst>
                </a:gridCol>
                <a:gridCol w="985101">
                  <a:extLst>
                    <a:ext uri="{9D8B030D-6E8A-4147-A177-3AD203B41FA5}">
                      <a16:colId xmlns:a16="http://schemas.microsoft.com/office/drawing/2014/main" val="2268546687"/>
                    </a:ext>
                  </a:extLst>
                </a:gridCol>
                <a:gridCol w="985101">
                  <a:extLst>
                    <a:ext uri="{9D8B030D-6E8A-4147-A177-3AD203B41FA5}">
                      <a16:colId xmlns:a16="http://schemas.microsoft.com/office/drawing/2014/main" val="2336164536"/>
                    </a:ext>
                  </a:extLst>
                </a:gridCol>
              </a:tblGrid>
              <a:tr h="524548">
                <a:tc>
                  <a:txBody>
                    <a:bodyPr/>
                    <a:lstStyle/>
                    <a:p>
                      <a:pPr marL="0" marR="0" algn="l" fontAlgn="t">
                        <a:lnSpc>
                          <a:spcPct val="107000"/>
                        </a:lnSpc>
                        <a:spcBef>
                          <a:spcPts val="0"/>
                        </a:spcBef>
                        <a:spcAft>
                          <a:spcPts val="0"/>
                        </a:spcAft>
                      </a:pPr>
                      <a:r>
                        <a:rPr lang="en-US" sz="1400" u="none" strike="noStrike">
                          <a:effectLst/>
                        </a:rPr>
                        <a:t> </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In person</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Virtual</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Phone</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Family Cancelled</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Not Scheduled</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Staff Cancelled</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Bad Weather</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Holiday</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COVID</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No one home</a:t>
                      </a:r>
                      <a:endParaRPr lang="en-US" sz="1400" b="0" i="0" u="none" strike="noStrike">
                        <a:effectLst/>
                        <a:latin typeface="Arial" panose="020B0604020202020204" pitchFamily="34" charset="0"/>
                      </a:endParaRPr>
                    </a:p>
                  </a:txBody>
                  <a:tcPr marL="62484" marR="62484" marT="5786" marB="0"/>
                </a:tc>
                <a:extLst>
                  <a:ext uri="{0D108BD9-81ED-4DB2-BD59-A6C34878D82A}">
                    <a16:rowId xmlns:a16="http://schemas.microsoft.com/office/drawing/2014/main" val="425495170"/>
                  </a:ext>
                </a:extLst>
              </a:tr>
              <a:tr h="1042978">
                <a:tc>
                  <a:txBody>
                    <a:bodyPr/>
                    <a:lstStyle/>
                    <a:p>
                      <a:pPr marL="0" marR="0" algn="l" fontAlgn="t">
                        <a:lnSpc>
                          <a:spcPct val="107000"/>
                        </a:lnSpc>
                        <a:spcBef>
                          <a:spcPts val="0"/>
                        </a:spcBef>
                        <a:spcAft>
                          <a:spcPts val="0"/>
                        </a:spcAft>
                      </a:pPr>
                      <a:r>
                        <a:rPr lang="en-US" sz="1400" u="none" strike="noStrike">
                          <a:effectLst/>
                        </a:rPr>
                        <a:t>September</a:t>
                      </a:r>
                    </a:p>
                    <a:p>
                      <a:pPr marL="0" marR="0" algn="l" fontAlgn="t">
                        <a:lnSpc>
                          <a:spcPct val="107000"/>
                        </a:lnSpc>
                        <a:spcBef>
                          <a:spcPts val="0"/>
                        </a:spcBef>
                        <a:spcAft>
                          <a:spcPts val="0"/>
                        </a:spcAft>
                      </a:pPr>
                      <a:r>
                        <a:rPr lang="en-US" sz="1400" u="none" strike="noStrike">
                          <a:effectLst/>
                        </a:rPr>
                        <a:t>223</a:t>
                      </a:r>
                    </a:p>
                    <a:p>
                      <a:pPr marL="0" marR="0" algn="l" fontAlgn="t">
                        <a:lnSpc>
                          <a:spcPct val="107000"/>
                        </a:lnSpc>
                        <a:spcBef>
                          <a:spcPts val="0"/>
                        </a:spcBef>
                        <a:spcAft>
                          <a:spcPts val="0"/>
                        </a:spcAft>
                      </a:pPr>
                      <a:r>
                        <a:rPr lang="en-US" sz="1400" u="none" strike="noStrike">
                          <a:effectLst/>
                        </a:rPr>
                        <a:t>enrolled</a:t>
                      </a:r>
                    </a:p>
                    <a:p>
                      <a:pPr marL="0" marR="0" algn="l" fontAlgn="t">
                        <a:lnSpc>
                          <a:spcPct val="107000"/>
                        </a:lnSpc>
                        <a:spcBef>
                          <a:spcPts val="0"/>
                        </a:spcBef>
                        <a:spcAft>
                          <a:spcPts val="0"/>
                        </a:spcAft>
                      </a:pPr>
                      <a:r>
                        <a:rPr lang="en-US" sz="1400" u="none" strike="noStrike">
                          <a:effectLst/>
                        </a:rPr>
                        <a:t>88%</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28%</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47%</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13%</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19%</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3%</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2%</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0</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0</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½%</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1%</a:t>
                      </a:r>
                      <a:endParaRPr lang="en-US" sz="1400" b="0" i="0" u="none" strike="noStrike">
                        <a:effectLst/>
                        <a:latin typeface="Arial" panose="020B0604020202020204" pitchFamily="34" charset="0"/>
                      </a:endParaRPr>
                    </a:p>
                  </a:txBody>
                  <a:tcPr marL="62484" marR="62484" marT="5786" marB="0"/>
                </a:tc>
                <a:extLst>
                  <a:ext uri="{0D108BD9-81ED-4DB2-BD59-A6C34878D82A}">
                    <a16:rowId xmlns:a16="http://schemas.microsoft.com/office/drawing/2014/main" val="415459600"/>
                  </a:ext>
                </a:extLst>
              </a:tr>
              <a:tr h="1042978">
                <a:tc>
                  <a:txBody>
                    <a:bodyPr/>
                    <a:lstStyle/>
                    <a:p>
                      <a:pPr marL="0" marR="0" algn="l" fontAlgn="t">
                        <a:lnSpc>
                          <a:spcPct val="107000"/>
                        </a:lnSpc>
                        <a:spcBef>
                          <a:spcPts val="0"/>
                        </a:spcBef>
                        <a:spcAft>
                          <a:spcPts val="0"/>
                        </a:spcAft>
                      </a:pPr>
                      <a:r>
                        <a:rPr lang="en-US" sz="1400" u="none" strike="noStrike">
                          <a:effectLst/>
                        </a:rPr>
                        <a:t>October</a:t>
                      </a:r>
                    </a:p>
                    <a:p>
                      <a:pPr marL="0" marR="0" algn="l" fontAlgn="t">
                        <a:lnSpc>
                          <a:spcPct val="107000"/>
                        </a:lnSpc>
                        <a:spcBef>
                          <a:spcPts val="0"/>
                        </a:spcBef>
                        <a:spcAft>
                          <a:spcPts val="0"/>
                        </a:spcAft>
                      </a:pPr>
                      <a:r>
                        <a:rPr lang="en-US" sz="1400" u="none" strike="noStrike">
                          <a:effectLst/>
                        </a:rPr>
                        <a:t>223 enrolled</a:t>
                      </a:r>
                    </a:p>
                    <a:p>
                      <a:pPr marL="0" marR="0" algn="l" fontAlgn="t">
                        <a:lnSpc>
                          <a:spcPct val="107000"/>
                        </a:lnSpc>
                        <a:spcBef>
                          <a:spcPts val="0"/>
                        </a:spcBef>
                        <a:spcAft>
                          <a:spcPts val="0"/>
                        </a:spcAft>
                      </a:pPr>
                      <a:r>
                        <a:rPr lang="en-US" sz="1400" u="none" strike="noStrike">
                          <a:effectLst/>
                        </a:rPr>
                        <a:t>81%</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31%</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42%</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dirty="0">
                          <a:effectLst/>
                        </a:rPr>
                        <a:t>7%</a:t>
                      </a:r>
                      <a:endParaRPr lang="en-US" sz="1400" b="0" i="0" u="none" strike="noStrike" dirty="0">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26%</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4%</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1%</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0</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0</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0</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2%</a:t>
                      </a:r>
                      <a:endParaRPr lang="en-US" sz="1400" b="0" i="0" u="none" strike="noStrike">
                        <a:effectLst/>
                        <a:latin typeface="Arial" panose="020B0604020202020204" pitchFamily="34" charset="0"/>
                      </a:endParaRPr>
                    </a:p>
                  </a:txBody>
                  <a:tcPr marL="62484" marR="62484" marT="5786" marB="0"/>
                </a:tc>
                <a:extLst>
                  <a:ext uri="{0D108BD9-81ED-4DB2-BD59-A6C34878D82A}">
                    <a16:rowId xmlns:a16="http://schemas.microsoft.com/office/drawing/2014/main" val="3439680351"/>
                  </a:ext>
                </a:extLst>
              </a:tr>
              <a:tr h="1042978">
                <a:tc>
                  <a:txBody>
                    <a:bodyPr/>
                    <a:lstStyle/>
                    <a:p>
                      <a:pPr marL="0" marR="0" algn="l" fontAlgn="t">
                        <a:lnSpc>
                          <a:spcPct val="107000"/>
                        </a:lnSpc>
                        <a:spcBef>
                          <a:spcPts val="0"/>
                        </a:spcBef>
                        <a:spcAft>
                          <a:spcPts val="0"/>
                        </a:spcAft>
                      </a:pPr>
                      <a:r>
                        <a:rPr lang="en-US" sz="1400" u="none" strike="noStrike">
                          <a:effectLst/>
                        </a:rPr>
                        <a:t>November</a:t>
                      </a:r>
                    </a:p>
                    <a:p>
                      <a:pPr marL="0" marR="0" algn="l" fontAlgn="t">
                        <a:lnSpc>
                          <a:spcPct val="107000"/>
                        </a:lnSpc>
                        <a:spcBef>
                          <a:spcPts val="0"/>
                        </a:spcBef>
                        <a:spcAft>
                          <a:spcPts val="0"/>
                        </a:spcAft>
                      </a:pPr>
                      <a:r>
                        <a:rPr lang="en-US" sz="1400" u="none" strike="noStrike">
                          <a:effectLst/>
                        </a:rPr>
                        <a:t>219 enrolled</a:t>
                      </a:r>
                    </a:p>
                    <a:p>
                      <a:pPr marL="0" marR="0" algn="l" fontAlgn="t">
                        <a:lnSpc>
                          <a:spcPct val="107000"/>
                        </a:lnSpc>
                        <a:spcBef>
                          <a:spcPts val="0"/>
                        </a:spcBef>
                        <a:spcAft>
                          <a:spcPts val="0"/>
                        </a:spcAft>
                      </a:pPr>
                      <a:r>
                        <a:rPr lang="en-US" sz="1400" u="none" strike="noStrike">
                          <a:effectLst/>
                        </a:rPr>
                        <a:t>73%</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14%</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50%</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8%</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21%</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3%</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5%</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0</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1%</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0</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1%</a:t>
                      </a:r>
                      <a:endParaRPr lang="en-US" sz="1400" b="0" i="0" u="none" strike="noStrike">
                        <a:effectLst/>
                        <a:latin typeface="Arial" panose="020B0604020202020204" pitchFamily="34" charset="0"/>
                      </a:endParaRPr>
                    </a:p>
                  </a:txBody>
                  <a:tcPr marL="62484" marR="62484" marT="5786" marB="0"/>
                </a:tc>
                <a:extLst>
                  <a:ext uri="{0D108BD9-81ED-4DB2-BD59-A6C34878D82A}">
                    <a16:rowId xmlns:a16="http://schemas.microsoft.com/office/drawing/2014/main" val="3407276386"/>
                  </a:ext>
                </a:extLst>
              </a:tr>
              <a:tr h="1042978">
                <a:tc>
                  <a:txBody>
                    <a:bodyPr/>
                    <a:lstStyle/>
                    <a:p>
                      <a:pPr marL="0" marR="0" algn="l" fontAlgn="t">
                        <a:lnSpc>
                          <a:spcPct val="107000"/>
                        </a:lnSpc>
                        <a:spcBef>
                          <a:spcPts val="0"/>
                        </a:spcBef>
                        <a:spcAft>
                          <a:spcPts val="0"/>
                        </a:spcAft>
                      </a:pPr>
                      <a:r>
                        <a:rPr lang="en-US" sz="1400" u="none" strike="noStrike">
                          <a:effectLst/>
                        </a:rPr>
                        <a:t>December</a:t>
                      </a:r>
                    </a:p>
                    <a:p>
                      <a:pPr marL="0" marR="0" algn="l" fontAlgn="t">
                        <a:lnSpc>
                          <a:spcPct val="107000"/>
                        </a:lnSpc>
                        <a:spcBef>
                          <a:spcPts val="0"/>
                        </a:spcBef>
                        <a:spcAft>
                          <a:spcPts val="0"/>
                        </a:spcAft>
                      </a:pPr>
                      <a:r>
                        <a:rPr lang="en-US" sz="1400" u="none" strike="noStrike">
                          <a:effectLst/>
                        </a:rPr>
                        <a:t>217 enrolled</a:t>
                      </a:r>
                    </a:p>
                    <a:p>
                      <a:pPr marL="0" marR="0" algn="l" fontAlgn="t">
                        <a:lnSpc>
                          <a:spcPct val="107000"/>
                        </a:lnSpc>
                        <a:spcBef>
                          <a:spcPts val="0"/>
                        </a:spcBef>
                        <a:spcAft>
                          <a:spcPts val="0"/>
                        </a:spcAft>
                      </a:pPr>
                      <a:r>
                        <a:rPr lang="en-US" sz="1400" u="none" strike="noStrike">
                          <a:effectLst/>
                        </a:rPr>
                        <a:t>74%</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5%</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57%</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12%</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25%</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9%</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4%</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0</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10%</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0</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1%</a:t>
                      </a:r>
                      <a:endParaRPr lang="en-US" sz="1400" b="0" i="0" u="none" strike="noStrike">
                        <a:effectLst/>
                        <a:latin typeface="Arial" panose="020B0604020202020204" pitchFamily="34" charset="0"/>
                      </a:endParaRPr>
                    </a:p>
                  </a:txBody>
                  <a:tcPr marL="62484" marR="62484" marT="5786" marB="0"/>
                </a:tc>
                <a:extLst>
                  <a:ext uri="{0D108BD9-81ED-4DB2-BD59-A6C34878D82A}">
                    <a16:rowId xmlns:a16="http://schemas.microsoft.com/office/drawing/2014/main" val="3326254300"/>
                  </a:ext>
                </a:extLst>
              </a:tr>
              <a:tr h="958696">
                <a:tc>
                  <a:txBody>
                    <a:bodyPr/>
                    <a:lstStyle/>
                    <a:p>
                      <a:pPr marL="0" marR="0" algn="l" fontAlgn="t">
                        <a:lnSpc>
                          <a:spcPct val="107000"/>
                        </a:lnSpc>
                        <a:spcBef>
                          <a:spcPts val="0"/>
                        </a:spcBef>
                        <a:spcAft>
                          <a:spcPts val="0"/>
                        </a:spcAft>
                      </a:pPr>
                      <a:r>
                        <a:rPr lang="en-US" sz="1400" u="none" strike="noStrike">
                          <a:effectLst/>
                        </a:rPr>
                        <a:t>January</a:t>
                      </a:r>
                    </a:p>
                    <a:p>
                      <a:pPr marL="0" marR="0" algn="l" fontAlgn="t">
                        <a:lnSpc>
                          <a:spcPct val="107000"/>
                        </a:lnSpc>
                        <a:spcBef>
                          <a:spcPts val="0"/>
                        </a:spcBef>
                        <a:spcAft>
                          <a:spcPts val="0"/>
                        </a:spcAft>
                      </a:pPr>
                      <a:r>
                        <a:rPr lang="en-US" sz="1400" u="none" strike="noStrike">
                          <a:effectLst/>
                        </a:rPr>
                        <a:t>233 enrolled</a:t>
                      </a:r>
                    </a:p>
                    <a:p>
                      <a:pPr marL="0" marR="0" algn="l" fontAlgn="t">
                        <a:lnSpc>
                          <a:spcPct val="107000"/>
                        </a:lnSpc>
                        <a:spcBef>
                          <a:spcPts val="0"/>
                        </a:spcBef>
                        <a:spcAft>
                          <a:spcPts val="0"/>
                        </a:spcAft>
                      </a:pPr>
                      <a:r>
                        <a:rPr lang="en-US" sz="1400" u="none" strike="noStrike">
                          <a:effectLst/>
                        </a:rPr>
                        <a:t>75%</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9%</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53%</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12%</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17%</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2%</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½%</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0</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½%</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a:effectLst/>
                        </a:rPr>
                        <a:t>0</a:t>
                      </a:r>
                      <a:endParaRPr lang="en-US" sz="1400" b="0" i="0" u="none" strike="noStrike">
                        <a:effectLst/>
                        <a:latin typeface="Arial" panose="020B0604020202020204" pitchFamily="34" charset="0"/>
                      </a:endParaRPr>
                    </a:p>
                  </a:txBody>
                  <a:tcPr marL="62484" marR="62484" marT="5786" marB="0"/>
                </a:tc>
                <a:tc>
                  <a:txBody>
                    <a:bodyPr/>
                    <a:lstStyle/>
                    <a:p>
                      <a:pPr marL="0" marR="0" algn="l" fontAlgn="t">
                        <a:lnSpc>
                          <a:spcPct val="107000"/>
                        </a:lnSpc>
                        <a:spcBef>
                          <a:spcPts val="0"/>
                        </a:spcBef>
                        <a:spcAft>
                          <a:spcPts val="0"/>
                        </a:spcAft>
                      </a:pPr>
                      <a:r>
                        <a:rPr lang="en-US" sz="1400" u="none" strike="noStrike" dirty="0">
                          <a:effectLst/>
                        </a:rPr>
                        <a:t>2%</a:t>
                      </a:r>
                      <a:endParaRPr lang="en-US" sz="1400" b="0" i="0" u="none" strike="noStrike" dirty="0">
                        <a:effectLst/>
                        <a:latin typeface="Arial" panose="020B0604020202020204" pitchFamily="34" charset="0"/>
                      </a:endParaRPr>
                    </a:p>
                  </a:txBody>
                  <a:tcPr marL="62484" marR="62484" marT="5786" marB="0"/>
                </a:tc>
                <a:extLst>
                  <a:ext uri="{0D108BD9-81ED-4DB2-BD59-A6C34878D82A}">
                    <a16:rowId xmlns:a16="http://schemas.microsoft.com/office/drawing/2014/main" val="3389207317"/>
                  </a:ext>
                </a:extLst>
              </a:tr>
            </a:tbl>
          </a:graphicData>
        </a:graphic>
      </p:graphicFrame>
    </p:spTree>
    <p:extLst>
      <p:ext uri="{BB962C8B-B14F-4D97-AF65-F5344CB8AC3E}">
        <p14:creationId xmlns:p14="http://schemas.microsoft.com/office/powerpoint/2010/main" val="2447981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302E2-6377-4F87-B822-504A74BA713E}"/>
              </a:ext>
            </a:extLst>
          </p:cNvPr>
          <p:cNvSpPr>
            <a:spLocks noGrp="1"/>
          </p:cNvSpPr>
          <p:nvPr>
            <p:ph type="title"/>
          </p:nvPr>
        </p:nvSpPr>
        <p:spPr>
          <a:xfrm>
            <a:off x="762000" y="559678"/>
            <a:ext cx="3833906" cy="1759316"/>
          </a:xfrm>
        </p:spPr>
        <p:txBody>
          <a:bodyPr>
            <a:normAutofit/>
          </a:bodyPr>
          <a:lstStyle/>
          <a:p>
            <a:endParaRPr lang="en-US" sz="4000" dirty="0"/>
          </a:p>
        </p:txBody>
      </p:sp>
      <p:sp>
        <p:nvSpPr>
          <p:cNvPr id="4" name="Rectangle 1">
            <a:extLst>
              <a:ext uri="{FF2B5EF4-FFF2-40B4-BE49-F238E27FC236}">
                <a16:creationId xmlns:a16="http://schemas.microsoft.com/office/drawing/2014/main" id="{C1C11200-47DC-4CDD-97F5-5B635969939E}"/>
              </a:ext>
            </a:extLst>
          </p:cNvPr>
          <p:cNvSpPr>
            <a:spLocks noGrp="1" noChangeArrowheads="1"/>
          </p:cNvSpPr>
          <p:nvPr>
            <p:ph idx="1"/>
          </p:nvPr>
        </p:nvSpPr>
        <p:spPr bwMode="auto">
          <a:xfrm>
            <a:off x="762000" y="2492134"/>
            <a:ext cx="3833906" cy="332420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algn="r" defTabSz="914400" rtl="0" eaLnBrk="0" fontAlgn="base" latinLnBrk="0" hangingPunct="0">
              <a:spcBef>
                <a:spcPct val="0"/>
              </a:spcBef>
              <a:spcAft>
                <a:spcPts val="600"/>
              </a:spcAft>
              <a:buClrTx/>
              <a:buSzTx/>
              <a:buFontTx/>
              <a:buNone/>
              <a:tabLst/>
            </a:pPr>
            <a:r>
              <a:rPr kumimoji="0" lang="en-US" altLang="en-US" sz="1600" b="1" i="0" u="sng"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17/18 – 18/19 – 19/20 – 20/21 School Year</a:t>
            </a:r>
          </a:p>
          <a:p>
            <a:pPr marL="0" marR="0" lvl="0" indent="0" algn="r" defTabSz="914400" rtl="0" eaLnBrk="0" fontAlgn="base" latinLnBrk="0" hangingPunct="0">
              <a:spcBef>
                <a:spcPct val="0"/>
              </a:spcBef>
              <a:spcAft>
                <a:spcPts val="600"/>
              </a:spcAft>
              <a:buClrTx/>
              <a:buSzTx/>
              <a:buFontTx/>
              <a:buNone/>
              <a:tabLst/>
            </a:pPr>
            <a:r>
              <a:rPr kumimoji="0" lang="en-US" altLang="en-US" sz="1600" b="0" i="0" strike="noStrike" cap="none" normalizeH="0" baseline="0" dirty="0">
                <a:ln>
                  <a:noFill/>
                </a:ln>
                <a:effectLst/>
                <a:latin typeface="Arial" panose="020B0604020202020204" pitchFamily="34" charset="0"/>
              </a:rPr>
              <a:t>In the past three years, our attendance yearly has been between 75 and 75%; this year we are at approximately 78%!!</a:t>
            </a:r>
          </a:p>
          <a:p>
            <a:pPr marL="0" marR="0" lvl="0" indent="0" algn="r" defTabSz="914400" rtl="0" eaLnBrk="0" fontAlgn="base" latinLnBrk="0" hangingPunct="0">
              <a:spcBef>
                <a:spcPct val="0"/>
              </a:spcBef>
              <a:spcAft>
                <a:spcPts val="600"/>
              </a:spcAft>
              <a:buClrTx/>
              <a:buSzTx/>
              <a:buFontTx/>
              <a:buNone/>
              <a:tabLst/>
            </a:pPr>
            <a:r>
              <a:rPr lang="en-US" altLang="en-US" sz="1600" dirty="0">
                <a:latin typeface="Arial" panose="020B0604020202020204" pitchFamily="34" charset="0"/>
              </a:rPr>
              <a:t>During this really difficult time, I know there have been a lot of concerns regarding attendance, but this priority is reflected in the data!  Congratulations!!</a:t>
            </a:r>
            <a:endParaRPr kumimoji="0" lang="en-US" altLang="en-US" sz="1600" b="0" i="0" strike="noStrike" cap="none" normalizeH="0" baseline="0" dirty="0">
              <a:ln>
                <a:noFill/>
              </a:ln>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9E2A0364-9F9B-4792-AF51-7F147C5515CB}"/>
              </a:ext>
            </a:extLst>
          </p:cNvPr>
          <p:cNvGraphicFramePr/>
          <p:nvPr>
            <p:extLst>
              <p:ext uri="{D42A27DB-BD31-4B8C-83A1-F6EECF244321}">
                <p14:modId xmlns:p14="http://schemas.microsoft.com/office/powerpoint/2010/main" val="3870064265"/>
              </p:ext>
            </p:extLst>
          </p:nvPr>
        </p:nvGraphicFramePr>
        <p:xfrm>
          <a:off x="4595906" y="555479"/>
          <a:ext cx="7197027" cy="6191406"/>
        </p:xfrm>
        <a:graphic>
          <a:graphicData uri="http://schemas.openxmlformats.org/drawingml/2006/table">
            <a:tbl>
              <a:tblPr firstRow="1" firstCol="1" bandRow="1">
                <a:solidFill>
                  <a:schemeClr val="bg1"/>
                </a:solidFill>
                <a:tableStyleId>{5C22544A-7EE6-4342-B048-85BDC9FD1C3A}</a:tableStyleId>
              </a:tblPr>
              <a:tblGrid>
                <a:gridCol w="1718693">
                  <a:extLst>
                    <a:ext uri="{9D8B030D-6E8A-4147-A177-3AD203B41FA5}">
                      <a16:colId xmlns:a16="http://schemas.microsoft.com/office/drawing/2014/main" val="1647693038"/>
                    </a:ext>
                  </a:extLst>
                </a:gridCol>
                <a:gridCol w="1473165">
                  <a:extLst>
                    <a:ext uri="{9D8B030D-6E8A-4147-A177-3AD203B41FA5}">
                      <a16:colId xmlns:a16="http://schemas.microsoft.com/office/drawing/2014/main" val="2198017581"/>
                    </a:ext>
                  </a:extLst>
                </a:gridCol>
                <a:gridCol w="1473165">
                  <a:extLst>
                    <a:ext uri="{9D8B030D-6E8A-4147-A177-3AD203B41FA5}">
                      <a16:colId xmlns:a16="http://schemas.microsoft.com/office/drawing/2014/main" val="3770971663"/>
                    </a:ext>
                  </a:extLst>
                </a:gridCol>
                <a:gridCol w="1219965">
                  <a:extLst>
                    <a:ext uri="{9D8B030D-6E8A-4147-A177-3AD203B41FA5}">
                      <a16:colId xmlns:a16="http://schemas.microsoft.com/office/drawing/2014/main" val="1677860804"/>
                    </a:ext>
                  </a:extLst>
                </a:gridCol>
                <a:gridCol w="1312039">
                  <a:extLst>
                    <a:ext uri="{9D8B030D-6E8A-4147-A177-3AD203B41FA5}">
                      <a16:colId xmlns:a16="http://schemas.microsoft.com/office/drawing/2014/main" val="2128262708"/>
                    </a:ext>
                  </a:extLst>
                </a:gridCol>
              </a:tblGrid>
              <a:tr h="579679">
                <a:tc>
                  <a:txBody>
                    <a:bodyPr/>
                    <a:lstStyle/>
                    <a:p>
                      <a:pPr marL="0" marR="0" algn="l" fontAlgn="t">
                        <a:lnSpc>
                          <a:spcPct val="107000"/>
                        </a:lnSpc>
                        <a:spcBef>
                          <a:spcPts val="0"/>
                        </a:spcBef>
                        <a:spcAft>
                          <a:spcPts val="0"/>
                        </a:spcAft>
                      </a:pPr>
                      <a:r>
                        <a:rPr lang="en-US" sz="1400" b="0" u="none" strike="noStrike" cap="none" spc="0">
                          <a:solidFill>
                            <a:schemeClr val="bg1"/>
                          </a:solidFill>
                          <a:effectLst/>
                        </a:rPr>
                        <a:t> </a:t>
                      </a:r>
                      <a:endParaRPr lang="en-US" sz="1400" b="0" i="0" u="none" strike="noStrike" cap="none" spc="0">
                        <a:solidFill>
                          <a:schemeClr val="bg1"/>
                        </a:solidFill>
                        <a:effectLst/>
                        <a:latin typeface="Arial" panose="020B0604020202020204" pitchFamily="34" charset="0"/>
                      </a:endParaRPr>
                    </a:p>
                  </a:txBody>
                  <a:tcPr marL="101931" marR="58806" marT="78409" marB="78409"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a:txBody>
                    <a:bodyPr/>
                    <a:lstStyle/>
                    <a:p>
                      <a:pPr marL="0" marR="0" algn="ctr" fontAlgn="t">
                        <a:lnSpc>
                          <a:spcPct val="107000"/>
                        </a:lnSpc>
                        <a:spcBef>
                          <a:spcPts val="0"/>
                        </a:spcBef>
                        <a:spcAft>
                          <a:spcPts val="0"/>
                        </a:spcAft>
                      </a:pPr>
                      <a:r>
                        <a:rPr lang="en-US" sz="1400" b="0" u="none" strike="noStrike" cap="none" spc="0">
                          <a:solidFill>
                            <a:schemeClr val="bg1"/>
                          </a:solidFill>
                          <a:effectLst/>
                        </a:rPr>
                        <a:t>2017-18</a:t>
                      </a:r>
                    </a:p>
                    <a:p>
                      <a:pPr marL="0" marR="0" algn="ctr" fontAlgn="t">
                        <a:lnSpc>
                          <a:spcPct val="107000"/>
                        </a:lnSpc>
                        <a:spcBef>
                          <a:spcPts val="0"/>
                        </a:spcBef>
                        <a:spcAft>
                          <a:spcPts val="0"/>
                        </a:spcAft>
                      </a:pPr>
                      <a:r>
                        <a:rPr lang="en-US" sz="1400" b="0" u="none" strike="noStrike" cap="none" spc="0">
                          <a:solidFill>
                            <a:schemeClr val="bg1"/>
                          </a:solidFill>
                          <a:effectLst/>
                        </a:rPr>
                        <a:t> </a:t>
                      </a:r>
                      <a:endParaRPr lang="en-US" sz="1400" b="0" i="0" u="none" strike="noStrike" cap="none" spc="0">
                        <a:solidFill>
                          <a:schemeClr val="bg1"/>
                        </a:solidFill>
                        <a:effectLst/>
                        <a:latin typeface="Arial" panose="020B0604020202020204" pitchFamily="34" charset="0"/>
                      </a:endParaRPr>
                    </a:p>
                  </a:txBody>
                  <a:tcPr marL="101931" marR="58806" marT="78409" marB="78409"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marL="0" marR="0" algn="ctr" fontAlgn="t">
                        <a:lnSpc>
                          <a:spcPct val="107000"/>
                        </a:lnSpc>
                        <a:spcBef>
                          <a:spcPts val="0"/>
                        </a:spcBef>
                        <a:spcAft>
                          <a:spcPts val="0"/>
                        </a:spcAft>
                      </a:pPr>
                      <a:r>
                        <a:rPr lang="en-US" sz="1400" b="0" u="none" strike="noStrike" cap="none" spc="0" dirty="0">
                          <a:solidFill>
                            <a:schemeClr val="bg1"/>
                          </a:solidFill>
                          <a:effectLst/>
                        </a:rPr>
                        <a:t>2018-19</a:t>
                      </a:r>
                    </a:p>
                    <a:p>
                      <a:pPr marL="0" marR="0" algn="ctr" fontAlgn="t">
                        <a:lnSpc>
                          <a:spcPct val="107000"/>
                        </a:lnSpc>
                        <a:spcBef>
                          <a:spcPts val="0"/>
                        </a:spcBef>
                        <a:spcAft>
                          <a:spcPts val="0"/>
                        </a:spcAft>
                      </a:pPr>
                      <a:r>
                        <a:rPr lang="en-US" sz="1400" b="0" u="none" strike="noStrike" cap="none" spc="0" dirty="0">
                          <a:solidFill>
                            <a:schemeClr val="bg1"/>
                          </a:solidFill>
                          <a:effectLst/>
                        </a:rPr>
                        <a:t> </a:t>
                      </a:r>
                      <a:endParaRPr lang="en-US" sz="1400" b="0" i="0" u="none" strike="noStrike" cap="none" spc="0" dirty="0">
                        <a:solidFill>
                          <a:schemeClr val="bg1"/>
                        </a:solidFill>
                        <a:effectLst/>
                        <a:latin typeface="Arial" panose="020B0604020202020204" pitchFamily="34" charset="0"/>
                      </a:endParaRPr>
                    </a:p>
                  </a:txBody>
                  <a:tcPr marL="101931" marR="58806" marT="78409" marB="78409"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marL="0" marR="0" algn="ctr" fontAlgn="t">
                        <a:lnSpc>
                          <a:spcPct val="107000"/>
                        </a:lnSpc>
                        <a:spcBef>
                          <a:spcPts val="0"/>
                        </a:spcBef>
                        <a:spcAft>
                          <a:spcPts val="0"/>
                        </a:spcAft>
                      </a:pPr>
                      <a:r>
                        <a:rPr lang="en-US" sz="1400" b="0" u="none" strike="noStrike" cap="none" spc="0">
                          <a:solidFill>
                            <a:schemeClr val="bg1"/>
                          </a:solidFill>
                          <a:effectLst/>
                        </a:rPr>
                        <a:t>2019 – 20</a:t>
                      </a:r>
                    </a:p>
                    <a:p>
                      <a:pPr marL="0" marR="0" algn="ctr" fontAlgn="t">
                        <a:lnSpc>
                          <a:spcPct val="107000"/>
                        </a:lnSpc>
                        <a:spcBef>
                          <a:spcPts val="0"/>
                        </a:spcBef>
                        <a:spcAft>
                          <a:spcPts val="0"/>
                        </a:spcAft>
                      </a:pPr>
                      <a:r>
                        <a:rPr lang="en-US" sz="1400" b="0" u="none" strike="noStrike" cap="none" spc="0">
                          <a:solidFill>
                            <a:schemeClr val="bg1"/>
                          </a:solidFill>
                          <a:effectLst/>
                        </a:rPr>
                        <a:t> </a:t>
                      </a:r>
                      <a:endParaRPr lang="en-US" sz="1400" b="0" i="0" u="none" strike="noStrike" cap="none" spc="0">
                        <a:solidFill>
                          <a:schemeClr val="bg1"/>
                        </a:solidFill>
                        <a:effectLst/>
                        <a:latin typeface="Arial" panose="020B0604020202020204" pitchFamily="34" charset="0"/>
                      </a:endParaRPr>
                    </a:p>
                  </a:txBody>
                  <a:tcPr marL="101931" marR="58806" marT="78409" marB="78409"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marL="0" marR="0" algn="ctr" fontAlgn="t">
                        <a:lnSpc>
                          <a:spcPct val="107000"/>
                        </a:lnSpc>
                        <a:spcBef>
                          <a:spcPts val="0"/>
                        </a:spcBef>
                        <a:spcAft>
                          <a:spcPts val="0"/>
                        </a:spcAft>
                      </a:pPr>
                      <a:r>
                        <a:rPr lang="en-US" sz="1400" b="0" u="none" strike="noStrike" cap="none" spc="0">
                          <a:solidFill>
                            <a:schemeClr val="bg1"/>
                          </a:solidFill>
                          <a:effectLst/>
                        </a:rPr>
                        <a:t>20-21</a:t>
                      </a:r>
                    </a:p>
                    <a:p>
                      <a:pPr marL="0" marR="0" algn="ctr" fontAlgn="t">
                        <a:lnSpc>
                          <a:spcPct val="107000"/>
                        </a:lnSpc>
                        <a:spcBef>
                          <a:spcPts val="0"/>
                        </a:spcBef>
                        <a:spcAft>
                          <a:spcPts val="0"/>
                        </a:spcAft>
                      </a:pPr>
                      <a:r>
                        <a:rPr lang="en-US" sz="1400" b="0" u="none" strike="noStrike" cap="none" spc="0">
                          <a:solidFill>
                            <a:schemeClr val="bg1"/>
                          </a:solidFill>
                          <a:effectLst/>
                        </a:rPr>
                        <a:t> </a:t>
                      </a:r>
                      <a:endParaRPr lang="en-US" sz="1400" b="0" i="0" u="none" strike="noStrike" cap="none" spc="0">
                        <a:solidFill>
                          <a:schemeClr val="bg1"/>
                        </a:solidFill>
                        <a:effectLst/>
                        <a:latin typeface="Arial" panose="020B0604020202020204" pitchFamily="34" charset="0"/>
                      </a:endParaRPr>
                    </a:p>
                  </a:txBody>
                  <a:tcPr marL="101931" marR="58806" marT="78409" marB="78409" anchor="ctr">
                    <a:lnL w="12700" cmpd="sng">
                      <a:noFill/>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3632260200"/>
                  </a:ext>
                </a:extLst>
              </a:tr>
              <a:tr h="1166927">
                <a:tc>
                  <a:txBody>
                    <a:bodyPr/>
                    <a:lstStyle/>
                    <a:p>
                      <a:pPr marL="0" marR="0" algn="ctr" fontAlgn="t">
                        <a:lnSpc>
                          <a:spcPct val="107000"/>
                        </a:lnSpc>
                        <a:spcBef>
                          <a:spcPts val="0"/>
                        </a:spcBef>
                        <a:spcAft>
                          <a:spcPts val="0"/>
                        </a:spcAft>
                      </a:pPr>
                      <a:r>
                        <a:rPr lang="en-US" sz="1400" u="none" strike="noStrike" cap="none" spc="0" dirty="0">
                          <a:solidFill>
                            <a:schemeClr val="tx1"/>
                          </a:solidFill>
                          <a:effectLst/>
                        </a:rPr>
                        <a:t>September</a:t>
                      </a:r>
                      <a:endParaRPr lang="en-US" sz="1400" b="0" i="0" u="none" strike="noStrike" cap="none" spc="0" dirty="0">
                        <a:solidFill>
                          <a:schemeClr val="tx1"/>
                        </a:solidFill>
                        <a:effectLst/>
                        <a:latin typeface="Arial" panose="020B0604020202020204" pitchFamily="34" charset="0"/>
                      </a:endParaRPr>
                    </a:p>
                  </a:txBody>
                  <a:tcPr marL="101931" marR="58806" marT="78409" marB="78409">
                    <a:lnL w="19050" cap="flat" cmpd="sng" algn="ctr">
                      <a:solidFill>
                        <a:schemeClr val="tx1"/>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marL="0" marR="0" algn="ctr" fontAlgn="t">
                        <a:lnSpc>
                          <a:spcPct val="107000"/>
                        </a:lnSpc>
                        <a:spcBef>
                          <a:spcPts val="0"/>
                        </a:spcBef>
                        <a:spcAft>
                          <a:spcPts val="0"/>
                        </a:spcAft>
                      </a:pPr>
                      <a:r>
                        <a:rPr lang="en-US" sz="1400" u="none" strike="noStrike" cap="none" spc="0">
                          <a:solidFill>
                            <a:schemeClr val="tx1"/>
                          </a:solidFill>
                          <a:effectLst/>
                        </a:rPr>
                        <a:t>73%</a:t>
                      </a:r>
                      <a:endParaRPr lang="en-US" sz="1400" b="0" i="0" u="none" strike="noStrike" cap="none" spc="0">
                        <a:solidFill>
                          <a:schemeClr val="tx1"/>
                        </a:solidFill>
                        <a:effectLst/>
                        <a:latin typeface="Arial" panose="020B0604020202020204" pitchFamily="34" charset="0"/>
                      </a:endParaRPr>
                    </a:p>
                  </a:txBody>
                  <a:tcPr marL="101931" marR="58806" marT="78409" marB="7840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marL="0" marR="0" algn="ctr" fontAlgn="t">
                        <a:lnSpc>
                          <a:spcPct val="107000"/>
                        </a:lnSpc>
                        <a:spcBef>
                          <a:spcPts val="0"/>
                        </a:spcBef>
                        <a:spcAft>
                          <a:spcPts val="0"/>
                        </a:spcAft>
                      </a:pPr>
                      <a:r>
                        <a:rPr lang="en-US" sz="1400" u="none" strike="noStrike" cap="none" spc="0">
                          <a:solidFill>
                            <a:schemeClr val="tx1"/>
                          </a:solidFill>
                          <a:effectLst/>
                        </a:rPr>
                        <a:t>74%</a:t>
                      </a:r>
                      <a:endParaRPr lang="en-US" sz="1400" b="0" i="0" u="none" strike="noStrike" cap="none" spc="0">
                        <a:solidFill>
                          <a:schemeClr val="tx1"/>
                        </a:solidFill>
                        <a:effectLst/>
                        <a:latin typeface="Arial" panose="020B0604020202020204" pitchFamily="34" charset="0"/>
                      </a:endParaRPr>
                    </a:p>
                  </a:txBody>
                  <a:tcPr marL="101931" marR="58806" marT="78409" marB="7840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marL="0" marR="0" algn="ctr" fontAlgn="t">
                        <a:lnSpc>
                          <a:spcPct val="107000"/>
                        </a:lnSpc>
                        <a:spcBef>
                          <a:spcPts val="0"/>
                        </a:spcBef>
                        <a:spcAft>
                          <a:spcPts val="0"/>
                        </a:spcAft>
                      </a:pPr>
                      <a:r>
                        <a:rPr lang="en-US" sz="1400" u="none" strike="noStrike" cap="none" spc="0">
                          <a:solidFill>
                            <a:schemeClr val="tx1"/>
                          </a:solidFill>
                          <a:effectLst/>
                        </a:rPr>
                        <a:t>67%</a:t>
                      </a:r>
                      <a:endParaRPr lang="en-US" sz="1400" b="0" i="0" u="none" strike="noStrike" cap="none" spc="0">
                        <a:solidFill>
                          <a:schemeClr val="tx1"/>
                        </a:solidFill>
                        <a:effectLst/>
                        <a:latin typeface="Arial" panose="020B0604020202020204" pitchFamily="34" charset="0"/>
                      </a:endParaRPr>
                    </a:p>
                  </a:txBody>
                  <a:tcPr marL="101931" marR="58806" marT="78409" marB="7840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marL="0" marR="0" algn="ctr" fontAlgn="t">
                        <a:lnSpc>
                          <a:spcPct val="107000"/>
                        </a:lnSpc>
                        <a:spcBef>
                          <a:spcPts val="0"/>
                        </a:spcBef>
                        <a:spcAft>
                          <a:spcPts val="0"/>
                        </a:spcAft>
                      </a:pPr>
                      <a:r>
                        <a:rPr lang="en-US" sz="1400" u="none" strike="noStrike" cap="none" spc="0">
                          <a:solidFill>
                            <a:schemeClr val="tx1"/>
                          </a:solidFill>
                          <a:effectLst/>
                        </a:rPr>
                        <a:t>88%</a:t>
                      </a:r>
                    </a:p>
                    <a:p>
                      <a:pPr marL="0" marR="0" algn="ctr" fontAlgn="t">
                        <a:lnSpc>
                          <a:spcPct val="107000"/>
                        </a:lnSpc>
                        <a:spcBef>
                          <a:spcPts val="0"/>
                        </a:spcBef>
                        <a:spcAft>
                          <a:spcPts val="0"/>
                        </a:spcAft>
                      </a:pPr>
                      <a:r>
                        <a:rPr lang="en-US" sz="1400" u="none" strike="noStrike" cap="none" spc="0">
                          <a:solidFill>
                            <a:schemeClr val="tx1"/>
                          </a:solidFill>
                          <a:effectLst/>
                        </a:rPr>
                        <a:t>220/245 families enrolled</a:t>
                      </a:r>
                    </a:p>
                    <a:p>
                      <a:pPr marL="0" marR="0" algn="ctr" fontAlgn="t">
                        <a:lnSpc>
                          <a:spcPct val="107000"/>
                        </a:lnSpc>
                        <a:spcBef>
                          <a:spcPts val="0"/>
                        </a:spcBef>
                        <a:spcAft>
                          <a:spcPts val="0"/>
                        </a:spcAft>
                      </a:pPr>
                      <a:r>
                        <a:rPr lang="en-US" sz="1400" u="none" strike="noStrike" cap="none" spc="0">
                          <a:solidFill>
                            <a:schemeClr val="tx1"/>
                          </a:solidFill>
                          <a:effectLst/>
                        </a:rPr>
                        <a:t> </a:t>
                      </a:r>
                      <a:endParaRPr lang="en-US" sz="1400" b="0" i="0" u="none" strike="noStrike" cap="none" spc="0">
                        <a:solidFill>
                          <a:schemeClr val="tx1"/>
                        </a:solidFill>
                        <a:effectLst/>
                        <a:latin typeface="Arial" panose="020B0604020202020204" pitchFamily="34" charset="0"/>
                      </a:endParaRPr>
                    </a:p>
                  </a:txBody>
                  <a:tcPr marL="101931" marR="58806" marT="78409" marB="78409">
                    <a:lnL w="6350" cap="flat" cmpd="sng" algn="ctr">
                      <a:solidFill>
                        <a:schemeClr val="tx1">
                          <a:lumMod val="50000"/>
                          <a:lumOff val="50000"/>
                        </a:schemeClr>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3988562494"/>
                  </a:ext>
                </a:extLst>
              </a:tr>
              <a:tr h="971177">
                <a:tc>
                  <a:txBody>
                    <a:bodyPr/>
                    <a:lstStyle/>
                    <a:p>
                      <a:pPr marL="0" marR="0" algn="ctr" fontAlgn="t">
                        <a:lnSpc>
                          <a:spcPct val="107000"/>
                        </a:lnSpc>
                        <a:spcBef>
                          <a:spcPts val="0"/>
                        </a:spcBef>
                        <a:spcAft>
                          <a:spcPts val="0"/>
                        </a:spcAft>
                      </a:pPr>
                      <a:r>
                        <a:rPr lang="en-US" sz="1400" u="none" strike="noStrike" cap="none" spc="0" dirty="0">
                          <a:solidFill>
                            <a:schemeClr val="tx1"/>
                          </a:solidFill>
                          <a:effectLst/>
                        </a:rPr>
                        <a:t>October</a:t>
                      </a:r>
                      <a:endParaRPr lang="en-US" sz="1400" b="0" i="0" u="none" strike="noStrike" cap="none" spc="0" dirty="0">
                        <a:solidFill>
                          <a:schemeClr val="tx1"/>
                        </a:solidFill>
                        <a:effectLst/>
                        <a:latin typeface="Arial" panose="020B0604020202020204" pitchFamily="34" charset="0"/>
                      </a:endParaRPr>
                    </a:p>
                  </a:txBody>
                  <a:tcPr marL="101931" marR="58806" marT="78409" marB="7840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marL="0" marR="0" algn="ctr" fontAlgn="t">
                        <a:lnSpc>
                          <a:spcPct val="107000"/>
                        </a:lnSpc>
                        <a:spcBef>
                          <a:spcPts val="0"/>
                        </a:spcBef>
                        <a:spcAft>
                          <a:spcPts val="0"/>
                        </a:spcAft>
                      </a:pPr>
                      <a:r>
                        <a:rPr lang="en-US" sz="1400" u="none" strike="noStrike" cap="none" spc="0">
                          <a:solidFill>
                            <a:schemeClr val="tx1"/>
                          </a:solidFill>
                          <a:effectLst/>
                        </a:rPr>
                        <a:t>89%</a:t>
                      </a:r>
                      <a:endParaRPr lang="en-US" sz="1400" b="0" i="0" u="none" strike="noStrike" cap="none" spc="0">
                        <a:solidFill>
                          <a:schemeClr val="tx1"/>
                        </a:solidFill>
                        <a:effectLst/>
                        <a:latin typeface="Arial" panose="020B0604020202020204" pitchFamily="34" charset="0"/>
                      </a:endParaRPr>
                    </a:p>
                  </a:txBody>
                  <a:tcPr marL="101931" marR="58806" marT="78409" marB="7840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marL="0" marR="0" algn="ctr" fontAlgn="t">
                        <a:lnSpc>
                          <a:spcPct val="107000"/>
                        </a:lnSpc>
                        <a:spcBef>
                          <a:spcPts val="0"/>
                        </a:spcBef>
                        <a:spcAft>
                          <a:spcPts val="0"/>
                        </a:spcAft>
                      </a:pPr>
                      <a:r>
                        <a:rPr lang="en-US" sz="1400" u="none" strike="noStrike" cap="none" spc="0">
                          <a:solidFill>
                            <a:schemeClr val="tx1"/>
                          </a:solidFill>
                          <a:effectLst/>
                        </a:rPr>
                        <a:t>89%</a:t>
                      </a:r>
                      <a:endParaRPr lang="en-US" sz="1400" b="0" i="0" u="none" strike="noStrike" cap="none" spc="0">
                        <a:solidFill>
                          <a:schemeClr val="tx1"/>
                        </a:solidFill>
                        <a:effectLst/>
                        <a:latin typeface="Arial" panose="020B0604020202020204" pitchFamily="34" charset="0"/>
                      </a:endParaRPr>
                    </a:p>
                  </a:txBody>
                  <a:tcPr marL="101931" marR="58806" marT="78409" marB="7840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marL="0" marR="0" algn="ctr" fontAlgn="t">
                        <a:lnSpc>
                          <a:spcPct val="107000"/>
                        </a:lnSpc>
                        <a:spcBef>
                          <a:spcPts val="0"/>
                        </a:spcBef>
                        <a:spcAft>
                          <a:spcPts val="0"/>
                        </a:spcAft>
                      </a:pPr>
                      <a:r>
                        <a:rPr lang="en-US" sz="1400" u="none" strike="noStrike" cap="none" spc="0">
                          <a:solidFill>
                            <a:schemeClr val="tx1"/>
                          </a:solidFill>
                          <a:effectLst/>
                        </a:rPr>
                        <a:t>91%</a:t>
                      </a:r>
                      <a:endParaRPr lang="en-US" sz="1400" b="0" i="0" u="none" strike="noStrike" cap="none" spc="0">
                        <a:solidFill>
                          <a:schemeClr val="tx1"/>
                        </a:solidFill>
                        <a:effectLst/>
                        <a:latin typeface="Arial" panose="020B0604020202020204" pitchFamily="34" charset="0"/>
                      </a:endParaRPr>
                    </a:p>
                  </a:txBody>
                  <a:tcPr marL="101931" marR="58806" marT="78409" marB="7840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marL="0" marR="0" algn="ctr" fontAlgn="t">
                        <a:lnSpc>
                          <a:spcPct val="107000"/>
                        </a:lnSpc>
                        <a:spcBef>
                          <a:spcPts val="0"/>
                        </a:spcBef>
                        <a:spcAft>
                          <a:spcPts val="0"/>
                        </a:spcAft>
                      </a:pPr>
                      <a:r>
                        <a:rPr lang="en-US" sz="1400" u="none" strike="noStrike" cap="none" spc="0" dirty="0">
                          <a:solidFill>
                            <a:schemeClr val="tx1"/>
                          </a:solidFill>
                          <a:effectLst/>
                        </a:rPr>
                        <a:t>81%</a:t>
                      </a:r>
                    </a:p>
                    <a:p>
                      <a:pPr marL="0" marR="0" algn="ctr" fontAlgn="t">
                        <a:lnSpc>
                          <a:spcPct val="107000"/>
                        </a:lnSpc>
                        <a:spcBef>
                          <a:spcPts val="0"/>
                        </a:spcBef>
                        <a:spcAft>
                          <a:spcPts val="0"/>
                        </a:spcAft>
                      </a:pPr>
                      <a:r>
                        <a:rPr lang="en-US" sz="1400" u="none" strike="noStrike" cap="none" spc="0" dirty="0">
                          <a:solidFill>
                            <a:schemeClr val="tx1"/>
                          </a:solidFill>
                          <a:effectLst/>
                        </a:rPr>
                        <a:t>221/245 families enrolled</a:t>
                      </a:r>
                      <a:endParaRPr lang="en-US" sz="1400" b="0" i="0" u="none" strike="noStrike" cap="none" spc="0" dirty="0">
                        <a:solidFill>
                          <a:schemeClr val="tx1"/>
                        </a:solidFill>
                        <a:effectLst/>
                        <a:latin typeface="Arial" panose="020B0604020202020204" pitchFamily="34" charset="0"/>
                      </a:endParaRPr>
                    </a:p>
                  </a:txBody>
                  <a:tcPr marL="101931" marR="58806" marT="78409" marB="78409">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3233206652"/>
                  </a:ext>
                </a:extLst>
              </a:tr>
              <a:tr h="971177">
                <a:tc>
                  <a:txBody>
                    <a:bodyPr/>
                    <a:lstStyle/>
                    <a:p>
                      <a:pPr marL="0" marR="0" algn="ctr" fontAlgn="t">
                        <a:lnSpc>
                          <a:spcPct val="107000"/>
                        </a:lnSpc>
                        <a:spcBef>
                          <a:spcPts val="0"/>
                        </a:spcBef>
                        <a:spcAft>
                          <a:spcPts val="0"/>
                        </a:spcAft>
                      </a:pPr>
                      <a:r>
                        <a:rPr lang="en-US" sz="1400" u="none" strike="noStrike" cap="none" spc="0" dirty="0">
                          <a:solidFill>
                            <a:schemeClr val="tx1"/>
                          </a:solidFill>
                          <a:effectLst/>
                        </a:rPr>
                        <a:t>November</a:t>
                      </a:r>
                      <a:endParaRPr lang="en-US" sz="1400" b="0" i="0" u="none" strike="noStrike" cap="none" spc="0" dirty="0">
                        <a:solidFill>
                          <a:schemeClr val="tx1"/>
                        </a:solidFill>
                        <a:effectLst/>
                        <a:latin typeface="Arial" panose="020B0604020202020204" pitchFamily="34" charset="0"/>
                      </a:endParaRPr>
                    </a:p>
                  </a:txBody>
                  <a:tcPr marL="101931" marR="58806" marT="78409" marB="78409">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marL="0" marR="0" algn="ctr" fontAlgn="t">
                        <a:lnSpc>
                          <a:spcPct val="107000"/>
                        </a:lnSpc>
                        <a:spcBef>
                          <a:spcPts val="0"/>
                        </a:spcBef>
                        <a:spcAft>
                          <a:spcPts val="0"/>
                        </a:spcAft>
                      </a:pPr>
                      <a:r>
                        <a:rPr lang="en-US" sz="1400" u="none" strike="noStrike" cap="none" spc="0">
                          <a:solidFill>
                            <a:schemeClr val="tx1"/>
                          </a:solidFill>
                          <a:effectLst/>
                        </a:rPr>
                        <a:t>68%</a:t>
                      </a:r>
                      <a:endParaRPr lang="en-US" sz="1400" b="0" i="0" u="none" strike="noStrike" cap="none" spc="0">
                        <a:solidFill>
                          <a:schemeClr val="tx1"/>
                        </a:solidFill>
                        <a:effectLst/>
                        <a:latin typeface="Arial" panose="020B0604020202020204" pitchFamily="34" charset="0"/>
                      </a:endParaRPr>
                    </a:p>
                  </a:txBody>
                  <a:tcPr marL="101931" marR="58806" marT="78409" marB="7840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marL="0" marR="0" algn="ctr" fontAlgn="t">
                        <a:lnSpc>
                          <a:spcPct val="107000"/>
                        </a:lnSpc>
                        <a:spcBef>
                          <a:spcPts val="0"/>
                        </a:spcBef>
                        <a:spcAft>
                          <a:spcPts val="0"/>
                        </a:spcAft>
                      </a:pPr>
                      <a:r>
                        <a:rPr lang="en-US" sz="1400" u="none" strike="noStrike" cap="none" spc="0">
                          <a:solidFill>
                            <a:schemeClr val="tx1"/>
                          </a:solidFill>
                          <a:effectLst/>
                        </a:rPr>
                        <a:t>74%</a:t>
                      </a:r>
                      <a:endParaRPr lang="en-US" sz="1400" b="0" i="0" u="none" strike="noStrike" cap="none" spc="0">
                        <a:solidFill>
                          <a:schemeClr val="tx1"/>
                        </a:solidFill>
                        <a:effectLst/>
                        <a:latin typeface="Arial" panose="020B0604020202020204" pitchFamily="34" charset="0"/>
                      </a:endParaRPr>
                    </a:p>
                  </a:txBody>
                  <a:tcPr marL="101931" marR="58806" marT="78409" marB="7840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marL="0" marR="0" algn="ctr" fontAlgn="t">
                        <a:lnSpc>
                          <a:spcPct val="107000"/>
                        </a:lnSpc>
                        <a:spcBef>
                          <a:spcPts val="0"/>
                        </a:spcBef>
                        <a:spcAft>
                          <a:spcPts val="0"/>
                        </a:spcAft>
                      </a:pPr>
                      <a:r>
                        <a:rPr lang="en-US" sz="1400" u="none" strike="noStrike" cap="none" spc="0">
                          <a:solidFill>
                            <a:schemeClr val="tx1"/>
                          </a:solidFill>
                          <a:effectLst/>
                        </a:rPr>
                        <a:t>71%</a:t>
                      </a:r>
                      <a:endParaRPr lang="en-US" sz="1400" b="0" i="0" u="none" strike="noStrike" cap="none" spc="0">
                        <a:solidFill>
                          <a:schemeClr val="tx1"/>
                        </a:solidFill>
                        <a:effectLst/>
                        <a:latin typeface="Arial" panose="020B0604020202020204" pitchFamily="34" charset="0"/>
                      </a:endParaRPr>
                    </a:p>
                  </a:txBody>
                  <a:tcPr marL="101931" marR="58806" marT="78409" marB="7840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marL="0" marR="0" algn="ctr" fontAlgn="t">
                        <a:lnSpc>
                          <a:spcPct val="107000"/>
                        </a:lnSpc>
                        <a:spcBef>
                          <a:spcPts val="0"/>
                        </a:spcBef>
                        <a:spcAft>
                          <a:spcPts val="0"/>
                        </a:spcAft>
                      </a:pPr>
                      <a:r>
                        <a:rPr lang="en-US" sz="1400" u="none" strike="noStrike" cap="none" spc="0">
                          <a:solidFill>
                            <a:schemeClr val="tx1"/>
                          </a:solidFill>
                          <a:effectLst/>
                        </a:rPr>
                        <a:t>73%</a:t>
                      </a:r>
                    </a:p>
                    <a:p>
                      <a:pPr marL="0" marR="0" algn="ctr" fontAlgn="t">
                        <a:lnSpc>
                          <a:spcPct val="107000"/>
                        </a:lnSpc>
                        <a:spcBef>
                          <a:spcPts val="0"/>
                        </a:spcBef>
                        <a:spcAft>
                          <a:spcPts val="0"/>
                        </a:spcAft>
                      </a:pPr>
                      <a:r>
                        <a:rPr lang="en-US" sz="1400" u="none" strike="noStrike" cap="none" spc="0">
                          <a:solidFill>
                            <a:schemeClr val="tx1"/>
                          </a:solidFill>
                          <a:effectLst/>
                        </a:rPr>
                        <a:t>219/245 families enrolled</a:t>
                      </a:r>
                      <a:endParaRPr lang="en-US" sz="1400" b="0" i="0" u="none" strike="noStrike" cap="none" spc="0">
                        <a:solidFill>
                          <a:schemeClr val="tx1"/>
                        </a:solidFill>
                        <a:effectLst/>
                        <a:latin typeface="Arial" panose="020B0604020202020204" pitchFamily="34" charset="0"/>
                      </a:endParaRPr>
                    </a:p>
                  </a:txBody>
                  <a:tcPr marL="101931" marR="58806" marT="78409" marB="78409">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988911068"/>
                  </a:ext>
                </a:extLst>
              </a:tr>
              <a:tr h="971177">
                <a:tc>
                  <a:txBody>
                    <a:bodyPr/>
                    <a:lstStyle/>
                    <a:p>
                      <a:pPr marL="0" marR="0" algn="ctr" fontAlgn="t">
                        <a:lnSpc>
                          <a:spcPct val="107000"/>
                        </a:lnSpc>
                        <a:spcBef>
                          <a:spcPts val="0"/>
                        </a:spcBef>
                        <a:spcAft>
                          <a:spcPts val="0"/>
                        </a:spcAft>
                      </a:pPr>
                      <a:r>
                        <a:rPr lang="en-US" sz="1400" u="none" strike="noStrike" cap="none" spc="0" dirty="0">
                          <a:solidFill>
                            <a:schemeClr val="tx1"/>
                          </a:solidFill>
                          <a:effectLst/>
                        </a:rPr>
                        <a:t>December</a:t>
                      </a:r>
                      <a:endParaRPr lang="en-US" sz="1400" b="0" i="0" u="none" strike="noStrike" cap="none" spc="0" dirty="0">
                        <a:solidFill>
                          <a:schemeClr val="tx1"/>
                        </a:solidFill>
                        <a:effectLst/>
                        <a:latin typeface="Arial" panose="020B0604020202020204" pitchFamily="34" charset="0"/>
                      </a:endParaRPr>
                    </a:p>
                  </a:txBody>
                  <a:tcPr marL="101931" marR="58806" marT="78409" marB="7840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marL="0" marR="0" algn="ctr" fontAlgn="t">
                        <a:lnSpc>
                          <a:spcPct val="107000"/>
                        </a:lnSpc>
                        <a:spcBef>
                          <a:spcPts val="0"/>
                        </a:spcBef>
                        <a:spcAft>
                          <a:spcPts val="0"/>
                        </a:spcAft>
                      </a:pPr>
                      <a:r>
                        <a:rPr lang="en-US" sz="1400" u="none" strike="noStrike" cap="none" spc="0">
                          <a:solidFill>
                            <a:schemeClr val="tx1"/>
                          </a:solidFill>
                          <a:effectLst/>
                        </a:rPr>
                        <a:t>54%</a:t>
                      </a:r>
                      <a:endParaRPr lang="en-US" sz="1400" b="0" i="0" u="none" strike="noStrike" cap="none" spc="0">
                        <a:solidFill>
                          <a:schemeClr val="tx1"/>
                        </a:solidFill>
                        <a:effectLst/>
                        <a:latin typeface="Arial" panose="020B0604020202020204" pitchFamily="34" charset="0"/>
                      </a:endParaRPr>
                    </a:p>
                  </a:txBody>
                  <a:tcPr marL="101931" marR="58806" marT="78409" marB="7840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marL="0" marR="0" algn="ctr" fontAlgn="t">
                        <a:lnSpc>
                          <a:spcPct val="107000"/>
                        </a:lnSpc>
                        <a:spcBef>
                          <a:spcPts val="0"/>
                        </a:spcBef>
                        <a:spcAft>
                          <a:spcPts val="0"/>
                        </a:spcAft>
                      </a:pPr>
                      <a:r>
                        <a:rPr lang="en-US" sz="1400" u="none" strike="noStrike" cap="none" spc="0">
                          <a:solidFill>
                            <a:schemeClr val="tx1"/>
                          </a:solidFill>
                          <a:effectLst/>
                        </a:rPr>
                        <a:t>60%</a:t>
                      </a:r>
                      <a:endParaRPr lang="en-US" sz="1400" b="0" i="0" u="none" strike="noStrike" cap="none" spc="0">
                        <a:solidFill>
                          <a:schemeClr val="tx1"/>
                        </a:solidFill>
                        <a:effectLst/>
                        <a:latin typeface="Arial" panose="020B0604020202020204" pitchFamily="34" charset="0"/>
                      </a:endParaRPr>
                    </a:p>
                  </a:txBody>
                  <a:tcPr marL="101931" marR="58806" marT="78409" marB="7840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marL="0" marR="0" algn="ctr" fontAlgn="t">
                        <a:lnSpc>
                          <a:spcPct val="107000"/>
                        </a:lnSpc>
                        <a:spcBef>
                          <a:spcPts val="0"/>
                        </a:spcBef>
                        <a:spcAft>
                          <a:spcPts val="0"/>
                        </a:spcAft>
                      </a:pPr>
                      <a:r>
                        <a:rPr lang="en-US" sz="1400" u="none" strike="noStrike" cap="none" spc="0">
                          <a:solidFill>
                            <a:schemeClr val="tx1"/>
                          </a:solidFill>
                          <a:effectLst/>
                        </a:rPr>
                        <a:t>63%</a:t>
                      </a:r>
                      <a:endParaRPr lang="en-US" sz="1400" b="0" i="0" u="none" strike="noStrike" cap="none" spc="0">
                        <a:solidFill>
                          <a:schemeClr val="tx1"/>
                        </a:solidFill>
                        <a:effectLst/>
                        <a:latin typeface="Arial" panose="020B0604020202020204" pitchFamily="34" charset="0"/>
                      </a:endParaRPr>
                    </a:p>
                  </a:txBody>
                  <a:tcPr marL="101931" marR="58806" marT="78409" marB="7840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marL="0" marR="0" algn="ctr" fontAlgn="t">
                        <a:lnSpc>
                          <a:spcPct val="107000"/>
                        </a:lnSpc>
                        <a:spcBef>
                          <a:spcPts val="0"/>
                        </a:spcBef>
                        <a:spcAft>
                          <a:spcPts val="0"/>
                        </a:spcAft>
                      </a:pPr>
                      <a:r>
                        <a:rPr lang="en-US" sz="1400" u="none" strike="noStrike" cap="none" spc="0">
                          <a:solidFill>
                            <a:schemeClr val="tx1"/>
                          </a:solidFill>
                          <a:effectLst/>
                        </a:rPr>
                        <a:t>74%</a:t>
                      </a:r>
                    </a:p>
                    <a:p>
                      <a:pPr marL="0" marR="0" algn="ctr" fontAlgn="t">
                        <a:lnSpc>
                          <a:spcPct val="107000"/>
                        </a:lnSpc>
                        <a:spcBef>
                          <a:spcPts val="0"/>
                        </a:spcBef>
                        <a:spcAft>
                          <a:spcPts val="0"/>
                        </a:spcAft>
                      </a:pPr>
                      <a:r>
                        <a:rPr lang="en-US" sz="1400" u="none" strike="noStrike" cap="none" spc="0">
                          <a:solidFill>
                            <a:schemeClr val="tx1"/>
                          </a:solidFill>
                          <a:effectLst/>
                        </a:rPr>
                        <a:t>217/245 families enrolled</a:t>
                      </a:r>
                      <a:endParaRPr lang="en-US" sz="1400" b="0" i="0" u="none" strike="noStrike" cap="none" spc="0">
                        <a:solidFill>
                          <a:schemeClr val="tx1"/>
                        </a:solidFill>
                        <a:effectLst/>
                        <a:latin typeface="Arial" panose="020B0604020202020204" pitchFamily="34" charset="0"/>
                      </a:endParaRPr>
                    </a:p>
                  </a:txBody>
                  <a:tcPr marL="101931" marR="58806" marT="78409" marB="78409">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318020839"/>
                  </a:ext>
                </a:extLst>
              </a:tr>
              <a:tr h="971177">
                <a:tc>
                  <a:txBody>
                    <a:bodyPr/>
                    <a:lstStyle/>
                    <a:p>
                      <a:pPr marL="0" marR="0" algn="ctr" fontAlgn="t">
                        <a:lnSpc>
                          <a:spcPct val="107000"/>
                        </a:lnSpc>
                        <a:spcBef>
                          <a:spcPts val="0"/>
                        </a:spcBef>
                        <a:spcAft>
                          <a:spcPts val="0"/>
                        </a:spcAft>
                      </a:pPr>
                      <a:r>
                        <a:rPr lang="en-US" sz="1400" u="none" strike="noStrike" cap="none" spc="0" dirty="0">
                          <a:solidFill>
                            <a:schemeClr val="tx1"/>
                          </a:solidFill>
                          <a:effectLst/>
                        </a:rPr>
                        <a:t>January</a:t>
                      </a:r>
                      <a:endParaRPr lang="en-US" sz="1400" b="0" i="0" u="none" strike="noStrike" cap="none" spc="0" dirty="0">
                        <a:solidFill>
                          <a:schemeClr val="tx1"/>
                        </a:solidFill>
                        <a:effectLst/>
                        <a:latin typeface="Arial" panose="020B0604020202020204" pitchFamily="34" charset="0"/>
                      </a:endParaRPr>
                    </a:p>
                  </a:txBody>
                  <a:tcPr marL="101931" marR="58806" marT="78409" marB="78409">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pPr marL="0" marR="0" algn="ctr" fontAlgn="t">
                        <a:lnSpc>
                          <a:spcPct val="107000"/>
                        </a:lnSpc>
                        <a:spcBef>
                          <a:spcPts val="0"/>
                        </a:spcBef>
                        <a:spcAft>
                          <a:spcPts val="0"/>
                        </a:spcAft>
                      </a:pPr>
                      <a:r>
                        <a:rPr lang="en-US" sz="1400" u="none" strike="noStrike" cap="none" spc="0">
                          <a:solidFill>
                            <a:schemeClr val="tx1"/>
                          </a:solidFill>
                          <a:effectLst/>
                        </a:rPr>
                        <a:t>85%</a:t>
                      </a:r>
                      <a:endParaRPr lang="en-US" sz="1400" b="0" i="0" u="none" strike="noStrike" cap="none" spc="0">
                        <a:solidFill>
                          <a:schemeClr val="tx1"/>
                        </a:solidFill>
                        <a:effectLst/>
                        <a:latin typeface="Arial" panose="020B0604020202020204" pitchFamily="34" charset="0"/>
                      </a:endParaRPr>
                    </a:p>
                  </a:txBody>
                  <a:tcPr marL="101931" marR="58806" marT="78409" marB="7840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pPr marL="0" marR="0" algn="ctr" fontAlgn="t">
                        <a:lnSpc>
                          <a:spcPct val="107000"/>
                        </a:lnSpc>
                        <a:spcBef>
                          <a:spcPts val="0"/>
                        </a:spcBef>
                        <a:spcAft>
                          <a:spcPts val="0"/>
                        </a:spcAft>
                      </a:pPr>
                      <a:r>
                        <a:rPr lang="en-US" sz="1400" u="none" strike="noStrike" cap="none" spc="0">
                          <a:solidFill>
                            <a:schemeClr val="tx1"/>
                          </a:solidFill>
                          <a:effectLst/>
                        </a:rPr>
                        <a:t>71%</a:t>
                      </a:r>
                      <a:endParaRPr lang="en-US" sz="1400" b="0" i="0" u="none" strike="noStrike" cap="none" spc="0">
                        <a:solidFill>
                          <a:schemeClr val="tx1"/>
                        </a:solidFill>
                        <a:effectLst/>
                        <a:latin typeface="Arial" panose="020B0604020202020204" pitchFamily="34" charset="0"/>
                      </a:endParaRPr>
                    </a:p>
                  </a:txBody>
                  <a:tcPr marL="101931" marR="58806" marT="78409" marB="7840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pPr marL="0" marR="0" algn="ctr" fontAlgn="t">
                        <a:lnSpc>
                          <a:spcPct val="107000"/>
                        </a:lnSpc>
                        <a:spcBef>
                          <a:spcPts val="0"/>
                        </a:spcBef>
                        <a:spcAft>
                          <a:spcPts val="0"/>
                        </a:spcAft>
                      </a:pPr>
                      <a:r>
                        <a:rPr lang="en-US" sz="1400" u="none" strike="noStrike" cap="none" spc="0">
                          <a:solidFill>
                            <a:schemeClr val="tx1"/>
                          </a:solidFill>
                          <a:effectLst/>
                        </a:rPr>
                        <a:t>84%</a:t>
                      </a:r>
                      <a:endParaRPr lang="en-US" sz="1400" b="0" i="0" u="none" strike="noStrike" cap="none" spc="0">
                        <a:solidFill>
                          <a:schemeClr val="tx1"/>
                        </a:solidFill>
                        <a:effectLst/>
                        <a:latin typeface="Arial" panose="020B0604020202020204" pitchFamily="34" charset="0"/>
                      </a:endParaRPr>
                    </a:p>
                  </a:txBody>
                  <a:tcPr marL="101931" marR="58806" marT="78409" marB="7840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pPr marL="0" marR="0" algn="ctr" fontAlgn="t">
                        <a:lnSpc>
                          <a:spcPct val="107000"/>
                        </a:lnSpc>
                        <a:spcBef>
                          <a:spcPts val="0"/>
                        </a:spcBef>
                        <a:spcAft>
                          <a:spcPts val="0"/>
                        </a:spcAft>
                      </a:pPr>
                      <a:r>
                        <a:rPr lang="en-US" sz="1400" u="none" strike="noStrike" cap="none" spc="0" dirty="0">
                          <a:solidFill>
                            <a:schemeClr val="tx1"/>
                          </a:solidFill>
                          <a:effectLst/>
                        </a:rPr>
                        <a:t>75%</a:t>
                      </a:r>
                    </a:p>
                    <a:p>
                      <a:pPr marL="0" marR="0" algn="ctr" fontAlgn="t">
                        <a:lnSpc>
                          <a:spcPct val="107000"/>
                        </a:lnSpc>
                        <a:spcBef>
                          <a:spcPts val="0"/>
                        </a:spcBef>
                        <a:spcAft>
                          <a:spcPts val="0"/>
                        </a:spcAft>
                      </a:pPr>
                      <a:r>
                        <a:rPr lang="en-US" sz="1400" u="none" strike="noStrike" cap="none" spc="0" dirty="0">
                          <a:solidFill>
                            <a:schemeClr val="tx1"/>
                          </a:solidFill>
                          <a:effectLst/>
                        </a:rPr>
                        <a:t>233/245 families enrolled</a:t>
                      </a:r>
                      <a:endParaRPr lang="en-US" sz="1400" b="0" i="0" u="none" strike="noStrike" cap="none" spc="0" dirty="0">
                        <a:solidFill>
                          <a:schemeClr val="tx1"/>
                        </a:solidFill>
                        <a:effectLst/>
                        <a:latin typeface="Arial" panose="020B0604020202020204" pitchFamily="34" charset="0"/>
                      </a:endParaRPr>
                    </a:p>
                  </a:txBody>
                  <a:tcPr marL="101931" marR="58806" marT="78409" marB="78409">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19050" cap="flat" cmpd="sng" algn="ctr">
                      <a:solidFill>
                        <a:schemeClr val="tx1"/>
                      </a:solidFill>
                      <a:prstDash val="solid"/>
                    </a:lnB>
                    <a:noFill/>
                  </a:tcPr>
                </a:tc>
                <a:extLst>
                  <a:ext uri="{0D108BD9-81ED-4DB2-BD59-A6C34878D82A}">
                    <a16:rowId xmlns:a16="http://schemas.microsoft.com/office/drawing/2014/main" val="3462285660"/>
                  </a:ext>
                </a:extLst>
              </a:tr>
            </a:tbl>
          </a:graphicData>
        </a:graphic>
      </p:graphicFrame>
      <p:pic>
        <p:nvPicPr>
          <p:cNvPr id="10242" name="Picture 2" descr="9,331 Attendance Photos - Free &amp; Royalty-Free Stock Photos from Dreamstime">
            <a:extLst>
              <a:ext uri="{FF2B5EF4-FFF2-40B4-BE49-F238E27FC236}">
                <a16:creationId xmlns:a16="http://schemas.microsoft.com/office/drawing/2014/main" id="{97E195A6-DAA7-4C68-910D-BF0E41B52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108" y="586289"/>
            <a:ext cx="3572758"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45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783229A-62FC-4453-8D22-D8AC7389783E}"/>
              </a:ext>
            </a:extLst>
          </p:cNvPr>
          <p:cNvGraphicFramePr>
            <a:graphicFrameLocks noGrp="1"/>
          </p:cNvGraphicFramePr>
          <p:nvPr>
            <p:extLst>
              <p:ext uri="{D42A27DB-BD31-4B8C-83A1-F6EECF244321}">
                <p14:modId xmlns:p14="http://schemas.microsoft.com/office/powerpoint/2010/main" val="2722186729"/>
              </p:ext>
            </p:extLst>
          </p:nvPr>
        </p:nvGraphicFramePr>
        <p:xfrm>
          <a:off x="2894028" y="719665"/>
          <a:ext cx="9087441" cy="4917562"/>
        </p:xfrm>
        <a:graphic>
          <a:graphicData uri="http://schemas.openxmlformats.org/drawingml/2006/table">
            <a:tbl>
              <a:tblPr firstRow="1" bandRow="1">
                <a:tableStyleId>{5C22544A-7EE6-4342-B048-85BDC9FD1C3A}</a:tableStyleId>
              </a:tblPr>
              <a:tblGrid>
                <a:gridCol w="3029145">
                  <a:extLst>
                    <a:ext uri="{9D8B030D-6E8A-4147-A177-3AD203B41FA5}">
                      <a16:colId xmlns:a16="http://schemas.microsoft.com/office/drawing/2014/main" val="44338826"/>
                    </a:ext>
                  </a:extLst>
                </a:gridCol>
                <a:gridCol w="757287">
                  <a:extLst>
                    <a:ext uri="{9D8B030D-6E8A-4147-A177-3AD203B41FA5}">
                      <a16:colId xmlns:a16="http://schemas.microsoft.com/office/drawing/2014/main" val="2458484157"/>
                    </a:ext>
                  </a:extLst>
                </a:gridCol>
                <a:gridCol w="757287">
                  <a:extLst>
                    <a:ext uri="{9D8B030D-6E8A-4147-A177-3AD203B41FA5}">
                      <a16:colId xmlns:a16="http://schemas.microsoft.com/office/drawing/2014/main" val="2100062610"/>
                    </a:ext>
                  </a:extLst>
                </a:gridCol>
                <a:gridCol w="757287">
                  <a:extLst>
                    <a:ext uri="{9D8B030D-6E8A-4147-A177-3AD203B41FA5}">
                      <a16:colId xmlns:a16="http://schemas.microsoft.com/office/drawing/2014/main" val="3066307991"/>
                    </a:ext>
                  </a:extLst>
                </a:gridCol>
                <a:gridCol w="757287">
                  <a:extLst>
                    <a:ext uri="{9D8B030D-6E8A-4147-A177-3AD203B41FA5}">
                      <a16:colId xmlns:a16="http://schemas.microsoft.com/office/drawing/2014/main" val="2290474697"/>
                    </a:ext>
                  </a:extLst>
                </a:gridCol>
                <a:gridCol w="757287">
                  <a:extLst>
                    <a:ext uri="{9D8B030D-6E8A-4147-A177-3AD203B41FA5}">
                      <a16:colId xmlns:a16="http://schemas.microsoft.com/office/drawing/2014/main" val="3119124182"/>
                    </a:ext>
                  </a:extLst>
                </a:gridCol>
                <a:gridCol w="757287">
                  <a:extLst>
                    <a:ext uri="{9D8B030D-6E8A-4147-A177-3AD203B41FA5}">
                      <a16:colId xmlns:a16="http://schemas.microsoft.com/office/drawing/2014/main" val="3098146665"/>
                    </a:ext>
                  </a:extLst>
                </a:gridCol>
                <a:gridCol w="757287">
                  <a:extLst>
                    <a:ext uri="{9D8B030D-6E8A-4147-A177-3AD203B41FA5}">
                      <a16:colId xmlns:a16="http://schemas.microsoft.com/office/drawing/2014/main" val="3850449308"/>
                    </a:ext>
                  </a:extLst>
                </a:gridCol>
                <a:gridCol w="757287">
                  <a:extLst>
                    <a:ext uri="{9D8B030D-6E8A-4147-A177-3AD203B41FA5}">
                      <a16:colId xmlns:a16="http://schemas.microsoft.com/office/drawing/2014/main" val="2497620578"/>
                    </a:ext>
                  </a:extLst>
                </a:gridCol>
              </a:tblGrid>
              <a:tr h="983513">
                <a:tc>
                  <a:txBody>
                    <a:bodyPr/>
                    <a:lstStyle/>
                    <a:p>
                      <a:endParaRPr lang="en-US" dirty="0"/>
                    </a:p>
                  </a:txBody>
                  <a:tcPr/>
                </a:tc>
                <a:tc gridSpan="4">
                  <a:txBody>
                    <a:bodyPr/>
                    <a:lstStyle/>
                    <a:p>
                      <a:r>
                        <a:rPr lang="en-US" dirty="0">
                          <a:solidFill>
                            <a:schemeClr val="tx1"/>
                          </a:solidFill>
                        </a:rPr>
                        <a:t>% of indicators below expectations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n-US" dirty="0"/>
                        <a:t>% of indicators at or above expectations</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34766915"/>
                  </a:ext>
                </a:extLst>
              </a:tr>
              <a:tr h="562007">
                <a:tc>
                  <a:txBody>
                    <a:bodyPr/>
                    <a:lstStyle/>
                    <a:p>
                      <a:r>
                        <a:rPr lang="en-US" dirty="0"/>
                        <a:t>Date</a:t>
                      </a:r>
                    </a:p>
                  </a:txBody>
                  <a:tcPr/>
                </a:tc>
                <a:tc>
                  <a:txBody>
                    <a:bodyPr/>
                    <a:lstStyle/>
                    <a:p>
                      <a:r>
                        <a:rPr lang="en-US" dirty="0"/>
                        <a:t>11/30</a:t>
                      </a:r>
                    </a:p>
                  </a:txBody>
                  <a:tcPr/>
                </a:tc>
                <a:tc>
                  <a:txBody>
                    <a:bodyPr/>
                    <a:lstStyle/>
                    <a:p>
                      <a:r>
                        <a:rPr lang="en-US" dirty="0"/>
                        <a:t>2/28</a:t>
                      </a:r>
                    </a:p>
                  </a:txBody>
                  <a:tcPr/>
                </a:tc>
                <a:tc>
                  <a:txBody>
                    <a:bodyPr/>
                    <a:lstStyle/>
                    <a:p>
                      <a:r>
                        <a:rPr lang="en-US" dirty="0"/>
                        <a:t>5/31</a:t>
                      </a:r>
                    </a:p>
                  </a:txBody>
                  <a:tcPr/>
                </a:tc>
                <a:tc>
                  <a:txBody>
                    <a:bodyPr/>
                    <a:lstStyle/>
                    <a:p>
                      <a:r>
                        <a:rPr lang="en-US" dirty="0"/>
                        <a:t>8/31</a:t>
                      </a:r>
                    </a:p>
                  </a:txBody>
                  <a:tcPr/>
                </a:tc>
                <a:tc>
                  <a:txBody>
                    <a:bodyPr/>
                    <a:lstStyle/>
                    <a:p>
                      <a:r>
                        <a:rPr lang="en-US" dirty="0"/>
                        <a:t>11/30</a:t>
                      </a:r>
                    </a:p>
                  </a:txBody>
                  <a:tcPr/>
                </a:tc>
                <a:tc>
                  <a:txBody>
                    <a:bodyPr/>
                    <a:lstStyle/>
                    <a:p>
                      <a:r>
                        <a:rPr lang="en-US" dirty="0"/>
                        <a:t>2/28</a:t>
                      </a:r>
                    </a:p>
                  </a:txBody>
                  <a:tcPr/>
                </a:tc>
                <a:tc>
                  <a:txBody>
                    <a:bodyPr/>
                    <a:lstStyle/>
                    <a:p>
                      <a:r>
                        <a:rPr lang="en-US" dirty="0"/>
                        <a:t>5/31</a:t>
                      </a:r>
                    </a:p>
                  </a:txBody>
                  <a:tcPr/>
                </a:tc>
                <a:tc>
                  <a:txBody>
                    <a:bodyPr/>
                    <a:lstStyle/>
                    <a:p>
                      <a:r>
                        <a:rPr lang="en-US" dirty="0"/>
                        <a:t>8/31</a:t>
                      </a:r>
                    </a:p>
                  </a:txBody>
                  <a:tcPr/>
                </a:tc>
                <a:extLst>
                  <a:ext uri="{0D108BD9-81ED-4DB2-BD59-A6C34878D82A}">
                    <a16:rowId xmlns:a16="http://schemas.microsoft.com/office/drawing/2014/main" val="2094462865"/>
                  </a:ext>
                </a:extLst>
              </a:tr>
              <a:tr h="562007">
                <a:tc>
                  <a:txBody>
                    <a:bodyPr/>
                    <a:lstStyle/>
                    <a:p>
                      <a:r>
                        <a:rPr lang="en-US" dirty="0"/>
                        <a:t>Social-Emotional</a:t>
                      </a:r>
                    </a:p>
                  </a:txBody>
                  <a:tcPr/>
                </a:tc>
                <a:tc>
                  <a:txBody>
                    <a:bodyPr/>
                    <a:lstStyle/>
                    <a:p>
                      <a:r>
                        <a:rPr lang="en-US" dirty="0"/>
                        <a:t>13%</a:t>
                      </a:r>
                    </a:p>
                  </a:txBody>
                  <a:tcPr/>
                </a:tc>
                <a:tc>
                  <a:txBody>
                    <a:bodyPr/>
                    <a:lstStyle/>
                    <a:p>
                      <a:r>
                        <a:rPr lang="en-US" dirty="0"/>
                        <a:t>12%</a:t>
                      </a:r>
                    </a:p>
                  </a:txBody>
                  <a:tcPr/>
                </a:tc>
                <a:tc>
                  <a:txBody>
                    <a:bodyPr/>
                    <a:lstStyle/>
                    <a:p>
                      <a:endParaRPr lang="en-US" dirty="0"/>
                    </a:p>
                  </a:txBody>
                  <a:tcPr/>
                </a:tc>
                <a:tc>
                  <a:txBody>
                    <a:bodyPr/>
                    <a:lstStyle/>
                    <a:p>
                      <a:endParaRPr lang="en-US" dirty="0"/>
                    </a:p>
                  </a:txBody>
                  <a:tcPr/>
                </a:tc>
                <a:tc>
                  <a:txBody>
                    <a:bodyPr/>
                    <a:lstStyle/>
                    <a:p>
                      <a:r>
                        <a:rPr lang="en-US" dirty="0"/>
                        <a:t>87%</a:t>
                      </a:r>
                    </a:p>
                  </a:txBody>
                  <a:tcPr/>
                </a:tc>
                <a:tc>
                  <a:txBody>
                    <a:bodyPr/>
                    <a:lstStyle/>
                    <a:p>
                      <a:r>
                        <a:rPr lang="en-US" dirty="0"/>
                        <a:t>88%</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060979799"/>
                  </a:ext>
                </a:extLst>
              </a:tr>
              <a:tr h="562007">
                <a:tc>
                  <a:txBody>
                    <a:bodyPr/>
                    <a:lstStyle/>
                    <a:p>
                      <a:r>
                        <a:rPr lang="en-US" dirty="0"/>
                        <a:t>Perceptual, Motor, Physical</a:t>
                      </a:r>
                    </a:p>
                  </a:txBody>
                  <a:tcPr/>
                </a:tc>
                <a:tc>
                  <a:txBody>
                    <a:bodyPr/>
                    <a:lstStyle/>
                    <a:p>
                      <a:r>
                        <a:rPr lang="en-US" dirty="0"/>
                        <a:t>8%</a:t>
                      </a:r>
                    </a:p>
                  </a:txBody>
                  <a:tcPr/>
                </a:tc>
                <a:tc>
                  <a:txBody>
                    <a:bodyPr/>
                    <a:lstStyle/>
                    <a:p>
                      <a:r>
                        <a:rPr lang="en-US" dirty="0"/>
                        <a:t>6%</a:t>
                      </a:r>
                    </a:p>
                  </a:txBody>
                  <a:tcPr/>
                </a:tc>
                <a:tc>
                  <a:txBody>
                    <a:bodyPr/>
                    <a:lstStyle/>
                    <a:p>
                      <a:endParaRPr lang="en-US" dirty="0"/>
                    </a:p>
                  </a:txBody>
                  <a:tcPr/>
                </a:tc>
                <a:tc>
                  <a:txBody>
                    <a:bodyPr/>
                    <a:lstStyle/>
                    <a:p>
                      <a:endParaRPr lang="en-US" dirty="0"/>
                    </a:p>
                  </a:txBody>
                  <a:tcPr/>
                </a:tc>
                <a:tc>
                  <a:txBody>
                    <a:bodyPr/>
                    <a:lstStyle/>
                    <a:p>
                      <a:r>
                        <a:rPr lang="en-US" dirty="0"/>
                        <a:t>92%</a:t>
                      </a:r>
                    </a:p>
                  </a:txBody>
                  <a:tcPr/>
                </a:tc>
                <a:tc>
                  <a:txBody>
                    <a:bodyPr/>
                    <a:lstStyle/>
                    <a:p>
                      <a:r>
                        <a:rPr lang="en-US" dirty="0"/>
                        <a:t>94%</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162576559"/>
                  </a:ext>
                </a:extLst>
              </a:tr>
              <a:tr h="562007">
                <a:tc>
                  <a:txBody>
                    <a:bodyPr/>
                    <a:lstStyle/>
                    <a:p>
                      <a:r>
                        <a:rPr lang="en-US" dirty="0"/>
                        <a:t>Approaches to Learning</a:t>
                      </a:r>
                    </a:p>
                  </a:txBody>
                  <a:tcPr/>
                </a:tc>
                <a:tc>
                  <a:txBody>
                    <a:bodyPr/>
                    <a:lstStyle/>
                    <a:p>
                      <a:r>
                        <a:rPr lang="en-US" dirty="0"/>
                        <a:t>6%</a:t>
                      </a:r>
                    </a:p>
                  </a:txBody>
                  <a:tcPr/>
                </a:tc>
                <a:tc>
                  <a:txBody>
                    <a:bodyPr/>
                    <a:lstStyle/>
                    <a:p>
                      <a:r>
                        <a:rPr lang="en-US" dirty="0"/>
                        <a:t>6%</a:t>
                      </a:r>
                    </a:p>
                  </a:txBody>
                  <a:tcPr/>
                </a:tc>
                <a:tc>
                  <a:txBody>
                    <a:bodyPr/>
                    <a:lstStyle/>
                    <a:p>
                      <a:endParaRPr lang="en-US" dirty="0"/>
                    </a:p>
                  </a:txBody>
                  <a:tcPr/>
                </a:tc>
                <a:tc>
                  <a:txBody>
                    <a:bodyPr/>
                    <a:lstStyle/>
                    <a:p>
                      <a:endParaRPr lang="en-US" dirty="0"/>
                    </a:p>
                  </a:txBody>
                  <a:tcPr/>
                </a:tc>
                <a:tc>
                  <a:txBody>
                    <a:bodyPr/>
                    <a:lstStyle/>
                    <a:p>
                      <a:r>
                        <a:rPr lang="en-US" dirty="0"/>
                        <a:t>94%</a:t>
                      </a:r>
                    </a:p>
                  </a:txBody>
                  <a:tcPr/>
                </a:tc>
                <a:tc>
                  <a:txBody>
                    <a:bodyPr/>
                    <a:lstStyle/>
                    <a:p>
                      <a:r>
                        <a:rPr lang="en-US" dirty="0"/>
                        <a:t>94%</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321175057"/>
                  </a:ext>
                </a:extLst>
              </a:tr>
              <a:tr h="562007">
                <a:tc>
                  <a:txBody>
                    <a:bodyPr/>
                    <a:lstStyle/>
                    <a:p>
                      <a:r>
                        <a:rPr lang="en-US" dirty="0"/>
                        <a:t>Cognitive</a:t>
                      </a:r>
                    </a:p>
                  </a:txBody>
                  <a:tcPr/>
                </a:tc>
                <a:tc>
                  <a:txBody>
                    <a:bodyPr/>
                    <a:lstStyle/>
                    <a:p>
                      <a:r>
                        <a:rPr lang="en-US" dirty="0"/>
                        <a:t>5%</a:t>
                      </a:r>
                    </a:p>
                  </a:txBody>
                  <a:tcPr/>
                </a:tc>
                <a:tc>
                  <a:txBody>
                    <a:bodyPr/>
                    <a:lstStyle/>
                    <a:p>
                      <a:r>
                        <a:rPr lang="en-US" dirty="0"/>
                        <a:t>6%</a:t>
                      </a:r>
                    </a:p>
                  </a:txBody>
                  <a:tcPr/>
                </a:tc>
                <a:tc>
                  <a:txBody>
                    <a:bodyPr/>
                    <a:lstStyle/>
                    <a:p>
                      <a:endParaRPr lang="en-US" dirty="0"/>
                    </a:p>
                  </a:txBody>
                  <a:tcPr/>
                </a:tc>
                <a:tc>
                  <a:txBody>
                    <a:bodyPr/>
                    <a:lstStyle/>
                    <a:p>
                      <a:endParaRPr lang="en-US" dirty="0"/>
                    </a:p>
                  </a:txBody>
                  <a:tcPr/>
                </a:tc>
                <a:tc>
                  <a:txBody>
                    <a:bodyPr/>
                    <a:lstStyle/>
                    <a:p>
                      <a:r>
                        <a:rPr lang="en-US" dirty="0"/>
                        <a:t>95%</a:t>
                      </a:r>
                    </a:p>
                  </a:txBody>
                  <a:tcPr/>
                </a:tc>
                <a:tc>
                  <a:txBody>
                    <a:bodyPr/>
                    <a:lstStyle/>
                    <a:p>
                      <a:r>
                        <a:rPr lang="en-US" dirty="0"/>
                        <a:t>94%</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58193653"/>
                  </a:ext>
                </a:extLst>
              </a:tr>
              <a:tr h="562007">
                <a:tc>
                  <a:txBody>
                    <a:bodyPr/>
                    <a:lstStyle/>
                    <a:p>
                      <a:r>
                        <a:rPr lang="en-US" dirty="0"/>
                        <a:t>Communication, Language</a:t>
                      </a:r>
                    </a:p>
                  </a:txBody>
                  <a:tcPr/>
                </a:tc>
                <a:tc>
                  <a:txBody>
                    <a:bodyPr/>
                    <a:lstStyle/>
                    <a:p>
                      <a:r>
                        <a:rPr lang="en-US" dirty="0"/>
                        <a:t>16%</a:t>
                      </a:r>
                    </a:p>
                  </a:txBody>
                  <a:tcPr/>
                </a:tc>
                <a:tc>
                  <a:txBody>
                    <a:bodyPr/>
                    <a:lstStyle/>
                    <a:p>
                      <a:r>
                        <a:rPr lang="en-US" dirty="0"/>
                        <a:t>15%</a:t>
                      </a:r>
                    </a:p>
                  </a:txBody>
                  <a:tcPr/>
                </a:tc>
                <a:tc>
                  <a:txBody>
                    <a:bodyPr/>
                    <a:lstStyle/>
                    <a:p>
                      <a:endParaRPr lang="en-US" dirty="0"/>
                    </a:p>
                  </a:txBody>
                  <a:tcPr/>
                </a:tc>
                <a:tc>
                  <a:txBody>
                    <a:bodyPr/>
                    <a:lstStyle/>
                    <a:p>
                      <a:endParaRPr lang="en-US" dirty="0"/>
                    </a:p>
                  </a:txBody>
                  <a:tcPr/>
                </a:tc>
                <a:tc>
                  <a:txBody>
                    <a:bodyPr/>
                    <a:lstStyle/>
                    <a:p>
                      <a:r>
                        <a:rPr lang="en-US" dirty="0"/>
                        <a:t>84%</a:t>
                      </a:r>
                    </a:p>
                  </a:txBody>
                  <a:tcPr/>
                </a:tc>
                <a:tc>
                  <a:txBody>
                    <a:bodyPr/>
                    <a:lstStyle/>
                    <a:p>
                      <a:r>
                        <a:rPr lang="en-US" dirty="0"/>
                        <a:t>85%</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8316331"/>
                  </a:ext>
                </a:extLst>
              </a:tr>
              <a:tr h="562007">
                <a:tc>
                  <a:txBody>
                    <a:bodyPr/>
                    <a:lstStyle/>
                    <a:p>
                      <a:r>
                        <a:rPr lang="en-US" dirty="0"/>
                        <a:t>Literacy</a:t>
                      </a:r>
                    </a:p>
                  </a:txBody>
                  <a:tcPr/>
                </a:tc>
                <a:tc>
                  <a:txBody>
                    <a:bodyPr/>
                    <a:lstStyle/>
                    <a:p>
                      <a:r>
                        <a:rPr lang="en-US" dirty="0"/>
                        <a:t>15%</a:t>
                      </a:r>
                    </a:p>
                  </a:txBody>
                  <a:tcPr/>
                </a:tc>
                <a:tc>
                  <a:txBody>
                    <a:bodyPr/>
                    <a:lstStyle/>
                    <a:p>
                      <a:r>
                        <a:rPr lang="en-US" dirty="0"/>
                        <a:t>19%</a:t>
                      </a:r>
                    </a:p>
                  </a:txBody>
                  <a:tcPr/>
                </a:tc>
                <a:tc>
                  <a:txBody>
                    <a:bodyPr/>
                    <a:lstStyle/>
                    <a:p>
                      <a:endParaRPr lang="en-US" dirty="0"/>
                    </a:p>
                  </a:txBody>
                  <a:tcPr/>
                </a:tc>
                <a:tc>
                  <a:txBody>
                    <a:bodyPr/>
                    <a:lstStyle/>
                    <a:p>
                      <a:endParaRPr lang="en-US" dirty="0"/>
                    </a:p>
                  </a:txBody>
                  <a:tcPr/>
                </a:tc>
                <a:tc>
                  <a:txBody>
                    <a:bodyPr/>
                    <a:lstStyle/>
                    <a:p>
                      <a:r>
                        <a:rPr lang="en-US" dirty="0"/>
                        <a:t>85%</a:t>
                      </a:r>
                    </a:p>
                  </a:txBody>
                  <a:tcPr/>
                </a:tc>
                <a:tc>
                  <a:txBody>
                    <a:bodyPr/>
                    <a:lstStyle/>
                    <a:p>
                      <a:r>
                        <a:rPr lang="en-US" dirty="0"/>
                        <a:t>81%</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802219740"/>
                  </a:ext>
                </a:extLst>
              </a:tr>
            </a:tbl>
          </a:graphicData>
        </a:graphic>
      </p:graphicFrame>
      <p:pic>
        <p:nvPicPr>
          <p:cNvPr id="6" name="Picture 5" descr="A picture containing text&#10;&#10;Description automatically generated">
            <a:extLst>
              <a:ext uri="{FF2B5EF4-FFF2-40B4-BE49-F238E27FC236}">
                <a16:creationId xmlns:a16="http://schemas.microsoft.com/office/drawing/2014/main" id="{6461E186-53DF-404E-805A-F0E906DDFB6B}"/>
              </a:ext>
            </a:extLst>
          </p:cNvPr>
          <p:cNvPicPr>
            <a:picLocks noChangeAspect="1"/>
          </p:cNvPicPr>
          <p:nvPr/>
        </p:nvPicPr>
        <p:blipFill>
          <a:blip r:embed="rId2"/>
          <a:stretch>
            <a:fillRect/>
          </a:stretch>
        </p:blipFill>
        <p:spPr>
          <a:xfrm>
            <a:off x="324831" y="2065599"/>
            <a:ext cx="2209800" cy="2066925"/>
          </a:xfrm>
          <a:prstGeom prst="rect">
            <a:avLst/>
          </a:prstGeom>
        </p:spPr>
      </p:pic>
    </p:spTree>
    <p:extLst>
      <p:ext uri="{BB962C8B-B14F-4D97-AF65-F5344CB8AC3E}">
        <p14:creationId xmlns:p14="http://schemas.microsoft.com/office/powerpoint/2010/main" val="351952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descr="Calendar on table">
            <a:extLst>
              <a:ext uri="{FF2B5EF4-FFF2-40B4-BE49-F238E27FC236}">
                <a16:creationId xmlns:a16="http://schemas.microsoft.com/office/drawing/2014/main" id="{A73356BB-DFAE-492D-BDA5-3A975EB369B1}"/>
              </a:ext>
            </a:extLst>
          </p:cNvPr>
          <p:cNvPicPr>
            <a:picLocks noChangeAspect="1"/>
          </p:cNvPicPr>
          <p:nvPr/>
        </p:nvPicPr>
        <p:blipFill rotWithShape="1">
          <a:blip r:embed="rId2">
            <a:alphaModFix amt="40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65F442BE-6BF0-4E71-AFC9-38E2F9D6B5BA}"/>
              </a:ext>
            </a:extLst>
          </p:cNvPr>
          <p:cNvSpPr>
            <a:spLocks noGrp="1"/>
          </p:cNvSpPr>
          <p:nvPr>
            <p:ph type="title"/>
          </p:nvPr>
        </p:nvSpPr>
        <p:spPr>
          <a:xfrm>
            <a:off x="762000" y="559678"/>
            <a:ext cx="3833906" cy="4952492"/>
          </a:xfrm>
        </p:spPr>
        <p:txBody>
          <a:bodyPr anchor="ctr">
            <a:normAutofit/>
          </a:bodyPr>
          <a:lstStyle/>
          <a:p>
            <a:r>
              <a:rPr lang="en-US">
                <a:solidFill>
                  <a:schemeClr val="tx1"/>
                </a:solidFill>
              </a:rPr>
              <a:t>5 year grant</a:t>
            </a:r>
          </a:p>
        </p:txBody>
      </p:sp>
      <p:sp>
        <p:nvSpPr>
          <p:cNvPr id="3" name="Content Placeholder 2">
            <a:extLst>
              <a:ext uri="{FF2B5EF4-FFF2-40B4-BE49-F238E27FC236}">
                <a16:creationId xmlns:a16="http://schemas.microsoft.com/office/drawing/2014/main" id="{30035A39-8605-4735-AE84-7C211F63E892}"/>
              </a:ext>
            </a:extLst>
          </p:cNvPr>
          <p:cNvSpPr>
            <a:spLocks noGrp="1"/>
          </p:cNvSpPr>
          <p:nvPr>
            <p:ph idx="1"/>
          </p:nvPr>
        </p:nvSpPr>
        <p:spPr>
          <a:xfrm>
            <a:off x="5181600" y="569066"/>
            <a:ext cx="6248398" cy="4952492"/>
          </a:xfrm>
        </p:spPr>
        <p:txBody>
          <a:bodyPr anchor="ctr">
            <a:normAutofit/>
          </a:bodyPr>
          <a:lstStyle/>
          <a:p>
            <a:r>
              <a:rPr lang="en-US" dirty="0">
                <a:solidFill>
                  <a:schemeClr val="tx1"/>
                </a:solidFill>
              </a:rPr>
              <a:t>Primary and expansion grant combined March 3, meaning all of EHS and HS will be working under the same grant.</a:t>
            </a:r>
          </a:p>
          <a:p>
            <a:r>
              <a:rPr lang="en-US" dirty="0">
                <a:solidFill>
                  <a:schemeClr val="tx1"/>
                </a:solidFill>
              </a:rPr>
              <a:t>Due to the combination, we will begin in year 3 of our grant cycle and goals </a:t>
            </a:r>
          </a:p>
          <a:p>
            <a:r>
              <a:rPr lang="en-US" dirty="0">
                <a:solidFill>
                  <a:schemeClr val="tx1"/>
                </a:solidFill>
              </a:rPr>
              <a:t>All of our school readiness goals are now 0-5!</a:t>
            </a:r>
          </a:p>
          <a:p>
            <a:endParaRPr lang="en-US" dirty="0">
              <a:solidFill>
                <a:schemeClr val="tx1"/>
              </a:solidFill>
            </a:endParaRPr>
          </a:p>
        </p:txBody>
      </p:sp>
      <p:cxnSp>
        <p:nvCxnSpPr>
          <p:cNvPr id="20" name="Straight Connector 19">
            <a:extLst>
              <a:ext uri="{FF2B5EF4-FFF2-40B4-BE49-F238E27FC236}">
                <a16:creationId xmlns:a16="http://schemas.microsoft.com/office/drawing/2014/main" id="{12703091-5792-4A74-A935-4B885713E5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495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reeform 6">
            <a:extLst>
              <a:ext uri="{FF2B5EF4-FFF2-40B4-BE49-F238E27FC236}">
                <a16:creationId xmlns:a16="http://schemas.microsoft.com/office/drawing/2014/main" id="{33F10E2D-8FFE-4EA2-A7E5-21091F2EBE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0211495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6" name="Rectangle 33">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F547D7-688E-43EB-A612-9D0BEACD6138}"/>
              </a:ext>
            </a:extLst>
          </p:cNvPr>
          <p:cNvSpPr>
            <a:spLocks noGrp="1"/>
          </p:cNvSpPr>
          <p:nvPr>
            <p:ph type="title"/>
          </p:nvPr>
        </p:nvSpPr>
        <p:spPr>
          <a:xfrm>
            <a:off x="762004" y="633779"/>
            <a:ext cx="5443665" cy="2068478"/>
          </a:xfrm>
        </p:spPr>
        <p:txBody>
          <a:bodyPr>
            <a:normAutofit/>
          </a:bodyPr>
          <a:lstStyle/>
          <a:p>
            <a:pPr algn="l"/>
            <a:r>
              <a:rPr lang="en-US">
                <a:solidFill>
                  <a:schemeClr val="tx1"/>
                </a:solidFill>
              </a:rPr>
              <a:t>Program Goals	</a:t>
            </a:r>
          </a:p>
        </p:txBody>
      </p:sp>
      <p:sp>
        <p:nvSpPr>
          <p:cNvPr id="47" name="Freeform 6">
            <a:extLst>
              <a:ext uri="{FF2B5EF4-FFF2-40B4-BE49-F238E27FC236}">
                <a16:creationId xmlns:a16="http://schemas.microsoft.com/office/drawing/2014/main" id="{D3686B33-4E07-4542-8F02-1876C8359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 y="5380579"/>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9" name="Content Placeholder 2">
            <a:extLst>
              <a:ext uri="{FF2B5EF4-FFF2-40B4-BE49-F238E27FC236}">
                <a16:creationId xmlns:a16="http://schemas.microsoft.com/office/drawing/2014/main" id="{CB72D85D-040D-4DCD-B8A1-0169B27DDBE4}"/>
              </a:ext>
            </a:extLst>
          </p:cNvPr>
          <p:cNvSpPr>
            <a:spLocks noGrp="1"/>
          </p:cNvSpPr>
          <p:nvPr>
            <p:ph idx="1"/>
          </p:nvPr>
        </p:nvSpPr>
        <p:spPr>
          <a:xfrm>
            <a:off x="762001" y="1491343"/>
            <a:ext cx="6394015" cy="5170713"/>
          </a:xfrm>
        </p:spPr>
        <p:txBody>
          <a:bodyPr>
            <a:normAutofit lnSpcReduction="10000"/>
          </a:bodyPr>
          <a:lstStyle/>
          <a:p>
            <a:pPr marL="0" indent="0">
              <a:lnSpc>
                <a:spcPct val="102000"/>
              </a:lnSpc>
              <a:buNone/>
            </a:pPr>
            <a:r>
              <a:rPr lang="en-US" dirty="0">
                <a:solidFill>
                  <a:schemeClr val="tx1"/>
                </a:solidFill>
              </a:rPr>
              <a:t>Goal #1:  Expanding Connections with Families</a:t>
            </a:r>
          </a:p>
          <a:p>
            <a:pPr lvl="1">
              <a:lnSpc>
                <a:spcPct val="102000"/>
              </a:lnSpc>
            </a:pPr>
            <a:r>
              <a:rPr lang="en-US" sz="2000" dirty="0">
                <a:solidFill>
                  <a:schemeClr val="tx1"/>
                </a:solidFill>
              </a:rPr>
              <a:t>Objective 1: NMCAA will strengthen and maintain relationships within programming by devising and implementing new systems through the utilization of technology and a variety of online platforms.</a:t>
            </a:r>
          </a:p>
          <a:p>
            <a:pPr lvl="1">
              <a:lnSpc>
                <a:spcPct val="102000"/>
              </a:lnSpc>
            </a:pPr>
            <a:r>
              <a:rPr lang="en-US" sz="2000" dirty="0" err="1">
                <a:solidFill>
                  <a:schemeClr val="tx1"/>
                </a:solidFill>
              </a:rPr>
              <a:t>Obective</a:t>
            </a:r>
            <a:r>
              <a:rPr lang="en-US" sz="2000" dirty="0">
                <a:solidFill>
                  <a:schemeClr val="tx1"/>
                </a:solidFill>
              </a:rPr>
              <a:t> 2:  Increase family engagement by offering innovative platforms to enhance communications and remove barriers to involvement</a:t>
            </a:r>
          </a:p>
          <a:p>
            <a:pPr marL="0" indent="0">
              <a:lnSpc>
                <a:spcPct val="102000"/>
              </a:lnSpc>
              <a:buNone/>
            </a:pPr>
            <a:r>
              <a:rPr lang="en-US" dirty="0">
                <a:solidFill>
                  <a:schemeClr val="tx1"/>
                </a:solidFill>
              </a:rPr>
              <a:t>Goal #2:  Resources</a:t>
            </a:r>
          </a:p>
          <a:p>
            <a:pPr lvl="1">
              <a:lnSpc>
                <a:spcPct val="102000"/>
              </a:lnSpc>
            </a:pPr>
            <a:r>
              <a:rPr lang="en-US" sz="2000" dirty="0">
                <a:solidFill>
                  <a:schemeClr val="tx1"/>
                </a:solidFill>
              </a:rPr>
              <a:t>Objective 1:  NMCAA Head Start will increase families connections to resources for supporting their identified needs, beginning at recruitment</a:t>
            </a:r>
          </a:p>
          <a:p>
            <a:pPr lvl="1">
              <a:lnSpc>
                <a:spcPct val="102000"/>
              </a:lnSpc>
            </a:pPr>
            <a:r>
              <a:rPr lang="en-US" sz="2000" dirty="0">
                <a:solidFill>
                  <a:schemeClr val="tx1"/>
                </a:solidFill>
              </a:rPr>
              <a:t>Objective 2:  Strengthen the effectiveness of existing referral monitoring systems and ensure consistent implementation  </a:t>
            </a:r>
          </a:p>
          <a:p>
            <a:pPr lvl="1">
              <a:lnSpc>
                <a:spcPct val="102000"/>
              </a:lnSpc>
            </a:pPr>
            <a:endParaRPr lang="en-US" sz="1300" dirty="0">
              <a:solidFill>
                <a:schemeClr val="tx1"/>
              </a:solidFill>
            </a:endParaRPr>
          </a:p>
        </p:txBody>
      </p:sp>
      <p:sp>
        <p:nvSpPr>
          <p:cNvPr id="48" name="Freeform: Shape 37">
            <a:extLst>
              <a:ext uri="{FF2B5EF4-FFF2-40B4-BE49-F238E27FC236}">
                <a16:creationId xmlns:a16="http://schemas.microsoft.com/office/drawing/2014/main" id="{5D44B584-65A7-4029-A075-505AA5EA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48333" y="0"/>
            <a:ext cx="5443666" cy="6858000"/>
          </a:xfrm>
          <a:custGeom>
            <a:avLst/>
            <a:gdLst>
              <a:gd name="connsiteX0" fmla="*/ 0 w 5443666"/>
              <a:gd name="connsiteY0" fmla="*/ 0 h 6845983"/>
              <a:gd name="connsiteX1" fmla="*/ 3595564 w 5443666"/>
              <a:gd name="connsiteY1" fmla="*/ 0 h 6845983"/>
              <a:gd name="connsiteX2" fmla="*/ 3746607 w 5443666"/>
              <a:gd name="connsiteY2" fmla="*/ 118697 h 6845983"/>
              <a:gd name="connsiteX3" fmla="*/ 5443666 w 5443666"/>
              <a:gd name="connsiteY3" fmla="*/ 3717234 h 6845983"/>
              <a:gd name="connsiteX4" fmla="*/ 4378763 w 5443666"/>
              <a:gd name="connsiteY4" fmla="*/ 6683615 h 6845983"/>
              <a:gd name="connsiteX5" fmla="*/ 4238117 w 5443666"/>
              <a:gd name="connsiteY5" fmla="*/ 6845983 h 6845983"/>
              <a:gd name="connsiteX6" fmla="*/ 0 w 5443666"/>
              <a:gd name="connsiteY6" fmla="*/ 6845983 h 684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3666" h="6845983">
                <a:moveTo>
                  <a:pt x="0" y="0"/>
                </a:moveTo>
                <a:lnTo>
                  <a:pt x="3595564" y="0"/>
                </a:lnTo>
                <a:lnTo>
                  <a:pt x="3746607" y="118697"/>
                </a:lnTo>
                <a:cubicBezTo>
                  <a:pt x="4783044" y="974041"/>
                  <a:pt x="5443666" y="2268489"/>
                  <a:pt x="5443666" y="3717234"/>
                </a:cubicBezTo>
                <a:cubicBezTo>
                  <a:pt x="5443666" y="4844036"/>
                  <a:pt x="5044030" y="5877498"/>
                  <a:pt x="4378763" y="6683615"/>
                </a:cubicBezTo>
                <a:lnTo>
                  <a:pt x="4238117" y="6845983"/>
                </a:lnTo>
                <a:lnTo>
                  <a:pt x="0" y="6845983"/>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AF0E0918-AB00-4194-A9D5-9AF9B4918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76934"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Logo, company name&#10;&#10;Description automatically generated">
            <a:extLst>
              <a:ext uri="{FF2B5EF4-FFF2-40B4-BE49-F238E27FC236}">
                <a16:creationId xmlns:a16="http://schemas.microsoft.com/office/drawing/2014/main" id="{7843CD03-9C9E-4102-8F51-6673339C312E}"/>
              </a:ext>
            </a:extLst>
          </p:cNvPr>
          <p:cNvPicPr>
            <a:picLocks noChangeAspect="1"/>
          </p:cNvPicPr>
          <p:nvPr/>
        </p:nvPicPr>
        <p:blipFill>
          <a:blip r:embed="rId2"/>
          <a:stretch>
            <a:fillRect/>
          </a:stretch>
        </p:blipFill>
        <p:spPr>
          <a:xfrm>
            <a:off x="7942729" y="2270539"/>
            <a:ext cx="3683197" cy="2665843"/>
          </a:xfrm>
          <a:prstGeom prst="rect">
            <a:avLst/>
          </a:prstGeom>
        </p:spPr>
      </p:pic>
    </p:spTree>
    <p:extLst>
      <p:ext uri="{BB962C8B-B14F-4D97-AF65-F5344CB8AC3E}">
        <p14:creationId xmlns:p14="http://schemas.microsoft.com/office/powerpoint/2010/main" val="167042890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F7945-DF83-4FC9-A2FB-F3220BAD573D}"/>
              </a:ext>
            </a:extLst>
          </p:cNvPr>
          <p:cNvSpPr>
            <a:spLocks noGrp="1"/>
          </p:cNvSpPr>
          <p:nvPr>
            <p:ph type="title"/>
          </p:nvPr>
        </p:nvSpPr>
        <p:spPr>
          <a:xfrm>
            <a:off x="762000" y="559678"/>
            <a:ext cx="3206685" cy="4952492"/>
          </a:xfrm>
        </p:spPr>
        <p:txBody>
          <a:bodyPr/>
          <a:lstStyle/>
          <a:p>
            <a:r>
              <a:rPr lang="en-US"/>
              <a:t>School Readiness Goals</a:t>
            </a:r>
            <a:endParaRPr lang="en-US" dirty="0"/>
          </a:p>
        </p:txBody>
      </p:sp>
      <p:sp>
        <p:nvSpPr>
          <p:cNvPr id="3" name="Content Placeholder 2">
            <a:extLst>
              <a:ext uri="{FF2B5EF4-FFF2-40B4-BE49-F238E27FC236}">
                <a16:creationId xmlns:a16="http://schemas.microsoft.com/office/drawing/2014/main" id="{B4E8BC8C-CD44-4B09-BA4A-7A0AC0987264}"/>
              </a:ext>
            </a:extLst>
          </p:cNvPr>
          <p:cNvSpPr>
            <a:spLocks noGrp="1"/>
          </p:cNvSpPr>
          <p:nvPr>
            <p:ph idx="1"/>
          </p:nvPr>
        </p:nvSpPr>
        <p:spPr>
          <a:xfrm>
            <a:off x="4044099" y="179109"/>
            <a:ext cx="7385899" cy="6476215"/>
          </a:xfrm>
        </p:spPr>
        <p:txBody>
          <a:bodyPr>
            <a:normAutofit fontScale="92500" lnSpcReduction="20000"/>
          </a:bodyPr>
          <a:lstStyle/>
          <a:p>
            <a:r>
              <a:rPr lang="en-US" dirty="0"/>
              <a:t>Approaches to Learning</a:t>
            </a:r>
          </a:p>
          <a:p>
            <a:pPr lvl="1"/>
            <a:r>
              <a:rPr lang="en-US" dirty="0"/>
              <a:t>Children will demonstrate positive approaches to learning by attending and engaging</a:t>
            </a:r>
          </a:p>
          <a:p>
            <a:r>
              <a:rPr lang="en-US" dirty="0"/>
              <a:t>Social Emotional Development</a:t>
            </a:r>
          </a:p>
          <a:p>
            <a:pPr lvl="1"/>
            <a:r>
              <a:rPr lang="en-US" dirty="0"/>
              <a:t>Children will increasingly regulate their emotions and behaviors in order to participate cooperatively in group situations</a:t>
            </a:r>
          </a:p>
          <a:p>
            <a:r>
              <a:rPr lang="en-US" dirty="0"/>
              <a:t>Language and Communication</a:t>
            </a:r>
          </a:p>
          <a:p>
            <a:pPr lvl="1"/>
            <a:r>
              <a:rPr lang="en-US" dirty="0"/>
              <a:t>Children will use language to express their needs, ask questions, and engage in short conversations in a variety of settings</a:t>
            </a:r>
          </a:p>
          <a:p>
            <a:r>
              <a:rPr lang="en-US" dirty="0"/>
              <a:t>Literacy (4-5 years)</a:t>
            </a:r>
          </a:p>
          <a:p>
            <a:pPr lvl="1"/>
            <a:r>
              <a:rPr lang="en-US" dirty="0"/>
              <a:t>Children will demonstrate phonological awareness by noticing and discriminating smaller units of sound</a:t>
            </a:r>
          </a:p>
          <a:p>
            <a:r>
              <a:rPr lang="en-US" dirty="0"/>
              <a:t>Cognition</a:t>
            </a:r>
          </a:p>
          <a:p>
            <a:pPr lvl="1"/>
            <a:r>
              <a:rPr lang="en-US" dirty="0"/>
              <a:t>Children will use play to increase their understanding of symbolic representations as it relates to mathematical concepts such as one to one correspondence and cardinality</a:t>
            </a:r>
          </a:p>
          <a:p>
            <a:r>
              <a:rPr lang="en-US" dirty="0"/>
              <a:t>Perceptual, Motor and Physical Development</a:t>
            </a:r>
          </a:p>
          <a:p>
            <a:pPr lvl="1"/>
            <a:r>
              <a:rPr lang="en-US" dirty="0"/>
              <a:t>Children will demonstrate safe and healthy behaviors with increasing independence with support from adults</a:t>
            </a:r>
          </a:p>
        </p:txBody>
      </p:sp>
      <p:pic>
        <p:nvPicPr>
          <p:cNvPr id="3074" name="Picture 2" descr="Early Head Start School Readiness Goals — Gulf Regional Early Childhood  Services">
            <a:extLst>
              <a:ext uri="{FF2B5EF4-FFF2-40B4-BE49-F238E27FC236}">
                <a16:creationId xmlns:a16="http://schemas.microsoft.com/office/drawing/2014/main" id="{714438DD-DE83-4AE1-9C34-E01D8DBEF8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47533"/>
            <a:ext cx="4276725" cy="208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8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4FD8918-E2A2-4FDA-9833-E73FCC4BD1FE}"/>
              </a:ext>
            </a:extLst>
          </p:cNvPr>
          <p:cNvGraphicFramePr>
            <a:graphicFrameLocks noGrp="1"/>
          </p:cNvGraphicFramePr>
          <p:nvPr>
            <p:extLst>
              <p:ext uri="{D42A27DB-BD31-4B8C-83A1-F6EECF244321}">
                <p14:modId xmlns:p14="http://schemas.microsoft.com/office/powerpoint/2010/main" val="2724364348"/>
              </p:ext>
            </p:extLst>
          </p:nvPr>
        </p:nvGraphicFramePr>
        <p:xfrm>
          <a:off x="257579" y="127000"/>
          <a:ext cx="11491275" cy="6856932"/>
        </p:xfrm>
        <a:graphic>
          <a:graphicData uri="http://schemas.openxmlformats.org/drawingml/2006/table">
            <a:tbl>
              <a:tblPr firstRow="1" bandRow="1">
                <a:tableStyleId>{5C22544A-7EE6-4342-B048-85BDC9FD1C3A}</a:tableStyleId>
              </a:tblPr>
              <a:tblGrid>
                <a:gridCol w="5083704">
                  <a:extLst>
                    <a:ext uri="{9D8B030D-6E8A-4147-A177-3AD203B41FA5}">
                      <a16:colId xmlns:a16="http://schemas.microsoft.com/office/drawing/2014/main" val="3506470979"/>
                    </a:ext>
                  </a:extLst>
                </a:gridCol>
                <a:gridCol w="1545991">
                  <a:extLst>
                    <a:ext uri="{9D8B030D-6E8A-4147-A177-3AD203B41FA5}">
                      <a16:colId xmlns:a16="http://schemas.microsoft.com/office/drawing/2014/main" val="3231511043"/>
                    </a:ext>
                  </a:extLst>
                </a:gridCol>
                <a:gridCol w="1625955">
                  <a:extLst>
                    <a:ext uri="{9D8B030D-6E8A-4147-A177-3AD203B41FA5}">
                      <a16:colId xmlns:a16="http://schemas.microsoft.com/office/drawing/2014/main" val="1824867499"/>
                    </a:ext>
                  </a:extLst>
                </a:gridCol>
                <a:gridCol w="1532665">
                  <a:extLst>
                    <a:ext uri="{9D8B030D-6E8A-4147-A177-3AD203B41FA5}">
                      <a16:colId xmlns:a16="http://schemas.microsoft.com/office/drawing/2014/main" val="2417814325"/>
                    </a:ext>
                  </a:extLst>
                </a:gridCol>
                <a:gridCol w="1702960">
                  <a:extLst>
                    <a:ext uri="{9D8B030D-6E8A-4147-A177-3AD203B41FA5}">
                      <a16:colId xmlns:a16="http://schemas.microsoft.com/office/drawing/2014/main" val="4269935749"/>
                    </a:ext>
                  </a:extLst>
                </a:gridCol>
              </a:tblGrid>
              <a:tr h="792124">
                <a:tc>
                  <a:txBody>
                    <a:bodyPr/>
                    <a:lstStyle/>
                    <a:p>
                      <a:r>
                        <a:rPr lang="en-US" dirty="0"/>
                        <a:t>School Readiness Grant Goals </a:t>
                      </a:r>
                    </a:p>
                  </a:txBody>
                  <a:tcPr/>
                </a:tc>
                <a:tc>
                  <a:txBody>
                    <a:bodyPr/>
                    <a:lstStyle/>
                    <a:p>
                      <a:r>
                        <a:rPr lang="en-US" dirty="0"/>
                        <a:t>Fall</a:t>
                      </a:r>
                    </a:p>
                  </a:txBody>
                  <a:tcPr/>
                </a:tc>
                <a:tc>
                  <a:txBody>
                    <a:bodyPr/>
                    <a:lstStyle/>
                    <a:p>
                      <a:r>
                        <a:rPr lang="en-US" dirty="0"/>
                        <a:t>Winter </a:t>
                      </a:r>
                    </a:p>
                  </a:txBody>
                  <a:tcPr/>
                </a:tc>
                <a:tc>
                  <a:txBody>
                    <a:bodyPr/>
                    <a:lstStyle/>
                    <a:p>
                      <a:r>
                        <a:rPr lang="en-US" dirty="0"/>
                        <a:t>Spring</a:t>
                      </a:r>
                    </a:p>
                  </a:txBody>
                  <a:tcPr/>
                </a:tc>
                <a:tc>
                  <a:txBody>
                    <a:bodyPr/>
                    <a:lstStyle/>
                    <a:p>
                      <a:r>
                        <a:rPr lang="en-US" dirty="0"/>
                        <a:t>Summer</a:t>
                      </a:r>
                    </a:p>
                  </a:txBody>
                  <a:tcPr/>
                </a:tc>
                <a:extLst>
                  <a:ext uri="{0D108BD9-81ED-4DB2-BD59-A6C34878D82A}">
                    <a16:rowId xmlns:a16="http://schemas.microsoft.com/office/drawing/2014/main" val="3939053735"/>
                  </a:ext>
                </a:extLst>
              </a:tr>
              <a:tr h="883069">
                <a:tc>
                  <a:txBody>
                    <a:bodyPr/>
                    <a:lstStyle/>
                    <a:p>
                      <a:r>
                        <a:rPr lang="en-US" dirty="0"/>
                        <a:t>Approaches to Learning:</a:t>
                      </a:r>
                    </a:p>
                    <a:p>
                      <a:pPr marL="742950" lvl="1" indent="-285750">
                        <a:buFont typeface="Arial" panose="020B0604020202020204" pitchFamily="34" charset="0"/>
                        <a:buChar char="•"/>
                      </a:pPr>
                      <a:r>
                        <a:rPr lang="en-US" dirty="0"/>
                        <a:t>11a Demonstrates positive approaches to learning – Attends and engages</a:t>
                      </a:r>
                    </a:p>
                  </a:txBody>
                  <a:tcPr/>
                </a:tc>
                <a:tc>
                  <a:txBody>
                    <a:bodyPr/>
                    <a:lstStyle/>
                    <a:p>
                      <a:r>
                        <a:rPr lang="en-US" dirty="0"/>
                        <a:t>98%</a:t>
                      </a:r>
                    </a:p>
                  </a:txBody>
                  <a:tcPr/>
                </a:tc>
                <a:tc>
                  <a:txBody>
                    <a:bodyPr/>
                    <a:lstStyle/>
                    <a:p>
                      <a:r>
                        <a:rPr lang="en-US" dirty="0"/>
                        <a:t>96%</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50836263"/>
                  </a:ext>
                </a:extLst>
              </a:tr>
              <a:tr h="792124">
                <a:tc>
                  <a:txBody>
                    <a:bodyPr/>
                    <a:lstStyle/>
                    <a:p>
                      <a:r>
                        <a:rPr lang="en-US" dirty="0"/>
                        <a:t>Cognitive</a:t>
                      </a:r>
                    </a:p>
                    <a:p>
                      <a:pPr marL="742950" lvl="1" indent="-285750">
                        <a:buFont typeface="Arial" panose="020B0604020202020204" pitchFamily="34" charset="0"/>
                        <a:buChar char="•"/>
                      </a:pPr>
                      <a:r>
                        <a:rPr lang="en-US" dirty="0"/>
                        <a:t>14 Uses symbols and images to represent something not present</a:t>
                      </a:r>
                    </a:p>
                  </a:txBody>
                  <a:tcPr/>
                </a:tc>
                <a:tc>
                  <a:txBody>
                    <a:bodyPr/>
                    <a:lstStyle/>
                    <a:p>
                      <a:r>
                        <a:rPr lang="en-US" dirty="0"/>
                        <a:t>91%</a:t>
                      </a:r>
                    </a:p>
                  </a:txBody>
                  <a:tcPr/>
                </a:tc>
                <a:tc>
                  <a:txBody>
                    <a:bodyPr/>
                    <a:lstStyle/>
                    <a:p>
                      <a:r>
                        <a:rPr lang="en-US" dirty="0"/>
                        <a:t>87%</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55532873"/>
                  </a:ext>
                </a:extLst>
              </a:tr>
              <a:tr h="792124">
                <a:tc>
                  <a:txBody>
                    <a:bodyPr/>
                    <a:lstStyle/>
                    <a:p>
                      <a:r>
                        <a:rPr lang="en-US" dirty="0"/>
                        <a:t>Perceptual, Motor, Physical</a:t>
                      </a:r>
                    </a:p>
                    <a:p>
                      <a:pPr marL="742950" lvl="1" indent="-285750">
                        <a:buFont typeface="Arial" panose="020B0604020202020204" pitchFamily="34" charset="0"/>
                        <a:buChar char="•"/>
                      </a:pPr>
                      <a:r>
                        <a:rPr lang="en-US" dirty="0"/>
                        <a:t>1c:  Takes care of needs appropriately</a:t>
                      </a:r>
                    </a:p>
                  </a:txBody>
                  <a:tcPr/>
                </a:tc>
                <a:tc>
                  <a:txBody>
                    <a:bodyPr/>
                    <a:lstStyle/>
                    <a:p>
                      <a:r>
                        <a:rPr lang="en-US" dirty="0"/>
                        <a:t>92%</a:t>
                      </a:r>
                    </a:p>
                  </a:txBody>
                  <a:tcPr/>
                </a:tc>
                <a:tc>
                  <a:txBody>
                    <a:bodyPr/>
                    <a:lstStyle/>
                    <a:p>
                      <a:r>
                        <a:rPr lang="en-US" dirty="0"/>
                        <a:t>92%</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16005352"/>
                  </a:ext>
                </a:extLst>
              </a:tr>
              <a:tr h="792124">
                <a:tc>
                  <a:txBody>
                    <a:bodyPr/>
                    <a:lstStyle/>
                    <a:p>
                      <a:r>
                        <a:rPr lang="en-US" dirty="0"/>
                        <a:t>Social Emotional</a:t>
                      </a:r>
                    </a:p>
                    <a:p>
                      <a:pPr marL="742950" lvl="1" indent="-285750">
                        <a:buFont typeface="Arial" panose="020B0604020202020204" pitchFamily="34" charset="0"/>
                        <a:buChar char="•"/>
                      </a:pPr>
                      <a:r>
                        <a:rPr lang="en-US" dirty="0"/>
                        <a:t>1c:  Regulates own emotions and behavior</a:t>
                      </a:r>
                    </a:p>
                  </a:txBody>
                  <a:tcPr/>
                </a:tc>
                <a:tc>
                  <a:txBody>
                    <a:bodyPr/>
                    <a:lstStyle/>
                    <a:p>
                      <a:r>
                        <a:rPr lang="en-US" dirty="0"/>
                        <a:t>90%</a:t>
                      </a:r>
                    </a:p>
                  </a:txBody>
                  <a:tcPr/>
                </a:tc>
                <a:tc>
                  <a:txBody>
                    <a:bodyPr/>
                    <a:lstStyle/>
                    <a:p>
                      <a:r>
                        <a:rPr lang="en-US" dirty="0"/>
                        <a:t>92%</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72354153"/>
                  </a:ext>
                </a:extLst>
              </a:tr>
              <a:tr h="1677832">
                <a:tc>
                  <a:txBody>
                    <a:bodyPr/>
                    <a:lstStyle/>
                    <a:p>
                      <a:r>
                        <a:rPr lang="en-US" dirty="0"/>
                        <a:t>Communication and Language:</a:t>
                      </a:r>
                    </a:p>
                    <a:p>
                      <a:pPr marL="742950" lvl="1" indent="-285750">
                        <a:buFont typeface="Arial" panose="020B0604020202020204" pitchFamily="34" charset="0"/>
                        <a:buChar char="•"/>
                      </a:pPr>
                      <a:r>
                        <a:rPr lang="en-US" dirty="0"/>
                        <a:t>9b: Uses language to express thoughts and needs – speaks clearly</a:t>
                      </a:r>
                    </a:p>
                    <a:p>
                      <a:pPr marL="742950" lvl="1" indent="-285750">
                        <a:buFont typeface="Arial" panose="020B0604020202020204" pitchFamily="34" charset="0"/>
                        <a:buChar char="•"/>
                      </a:pPr>
                      <a:r>
                        <a:rPr lang="en-US" dirty="0"/>
                        <a:t>10a: Use appropriate conversational and other communication skills – engages in conversations</a:t>
                      </a:r>
                    </a:p>
                  </a:txBody>
                  <a:tcPr/>
                </a:tc>
                <a:tc>
                  <a:txBody>
                    <a:bodyPr/>
                    <a:lstStyle/>
                    <a:p>
                      <a:endParaRPr lang="en-US" dirty="0"/>
                    </a:p>
                    <a:p>
                      <a:r>
                        <a:rPr lang="en-US" dirty="0"/>
                        <a:t>89%</a:t>
                      </a:r>
                    </a:p>
                    <a:p>
                      <a:endParaRPr lang="en-US" dirty="0"/>
                    </a:p>
                    <a:p>
                      <a:r>
                        <a:rPr lang="en-US" dirty="0"/>
                        <a:t>90%</a:t>
                      </a:r>
                    </a:p>
                  </a:txBody>
                  <a:tcPr/>
                </a:tc>
                <a:tc>
                  <a:txBody>
                    <a:bodyPr/>
                    <a:lstStyle/>
                    <a:p>
                      <a:endParaRPr lang="en-US" dirty="0"/>
                    </a:p>
                    <a:p>
                      <a:r>
                        <a:rPr lang="en-US" dirty="0"/>
                        <a:t>86%</a:t>
                      </a:r>
                    </a:p>
                    <a:p>
                      <a:endParaRPr lang="en-US" dirty="0"/>
                    </a:p>
                    <a:p>
                      <a:r>
                        <a:rPr lang="en-US" dirty="0"/>
                        <a:t>84%</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42314853"/>
                  </a:ext>
                </a:extLst>
              </a:tr>
              <a:tr h="883069">
                <a:tc>
                  <a:txBody>
                    <a:bodyPr/>
                    <a:lstStyle/>
                    <a:p>
                      <a:pPr marL="0" lvl="0" indent="0">
                        <a:buFont typeface="Arial" panose="020B0604020202020204" pitchFamily="34" charset="0"/>
                        <a:buNone/>
                      </a:pPr>
                      <a:r>
                        <a:rPr lang="en-US" dirty="0"/>
                        <a:t>Literacy</a:t>
                      </a:r>
                    </a:p>
                    <a:p>
                      <a:pPr marL="742950" lvl="1" indent="-285750">
                        <a:buFont typeface="Arial" panose="020B0604020202020204" pitchFamily="34" charset="0"/>
                        <a:buChar char="•"/>
                      </a:pPr>
                      <a:r>
                        <a:rPr lang="en-US" dirty="0"/>
                        <a:t>15a: Notices and discriminates rhyme</a:t>
                      </a:r>
                    </a:p>
                    <a:p>
                      <a:pPr marL="742950" lvl="1" indent="-285750">
                        <a:buFont typeface="Arial" panose="020B0604020202020204" pitchFamily="34" charset="0"/>
                        <a:buChar char="•"/>
                      </a:pPr>
                      <a:endParaRPr lang="en-US" dirty="0"/>
                    </a:p>
                  </a:txBody>
                  <a:tcPr/>
                </a:tc>
                <a:tc>
                  <a:txBody>
                    <a:bodyPr/>
                    <a:lstStyle/>
                    <a:p>
                      <a:r>
                        <a:rPr lang="en-US" dirty="0"/>
                        <a:t>89%</a:t>
                      </a:r>
                    </a:p>
                  </a:txBody>
                  <a:tcPr/>
                </a:tc>
                <a:tc>
                  <a:txBody>
                    <a:bodyPr/>
                    <a:lstStyle/>
                    <a:p>
                      <a:r>
                        <a:rPr lang="en-US" dirty="0"/>
                        <a:t>82%</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960463782"/>
                  </a:ext>
                </a:extLst>
              </a:tr>
            </a:tbl>
          </a:graphicData>
        </a:graphic>
      </p:graphicFrame>
    </p:spTree>
    <p:extLst>
      <p:ext uri="{BB962C8B-B14F-4D97-AF65-F5344CB8AC3E}">
        <p14:creationId xmlns:p14="http://schemas.microsoft.com/office/powerpoint/2010/main" val="2896726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ntique cash register keys">
            <a:extLst>
              <a:ext uri="{FF2B5EF4-FFF2-40B4-BE49-F238E27FC236}">
                <a16:creationId xmlns:a16="http://schemas.microsoft.com/office/drawing/2014/main" id="{13455757-AEA5-4458-B84C-F0B27CA7B899}"/>
              </a:ext>
            </a:extLst>
          </p:cNvPr>
          <p:cNvPicPr>
            <a:picLocks noChangeAspect="1"/>
          </p:cNvPicPr>
          <p:nvPr/>
        </p:nvPicPr>
        <p:blipFill rotWithShape="1">
          <a:blip r:embed="rId2">
            <a:alphaModFix amt="40000"/>
          </a:blip>
          <a:srcRect t="9655" b="5758"/>
          <a:stretch/>
        </p:blipFill>
        <p:spPr>
          <a:xfrm>
            <a:off x="20" y="10"/>
            <a:ext cx="12191980" cy="6857990"/>
          </a:xfrm>
          <a:prstGeom prst="rect">
            <a:avLst/>
          </a:prstGeom>
        </p:spPr>
      </p:pic>
      <p:sp>
        <p:nvSpPr>
          <p:cNvPr id="4" name="Title 3">
            <a:extLst>
              <a:ext uri="{FF2B5EF4-FFF2-40B4-BE49-F238E27FC236}">
                <a16:creationId xmlns:a16="http://schemas.microsoft.com/office/drawing/2014/main" id="{3E1ECDC7-AE01-48FC-B034-2FAE297BCAD9}"/>
              </a:ext>
            </a:extLst>
          </p:cNvPr>
          <p:cNvSpPr>
            <a:spLocks noGrp="1"/>
          </p:cNvSpPr>
          <p:nvPr>
            <p:ph type="title"/>
          </p:nvPr>
        </p:nvSpPr>
        <p:spPr>
          <a:xfrm>
            <a:off x="762000" y="559678"/>
            <a:ext cx="3833906" cy="4952492"/>
          </a:xfrm>
        </p:spPr>
        <p:txBody>
          <a:bodyPr anchor="ctr">
            <a:normAutofit/>
          </a:bodyPr>
          <a:lstStyle/>
          <a:p>
            <a:r>
              <a:rPr lang="en-US" sz="4300">
                <a:solidFill>
                  <a:schemeClr val="tx1"/>
                </a:solidFill>
              </a:rPr>
              <a:t>Demographics</a:t>
            </a:r>
          </a:p>
        </p:txBody>
      </p:sp>
      <p:sp>
        <p:nvSpPr>
          <p:cNvPr id="17" name="Content Placeholder 4">
            <a:extLst>
              <a:ext uri="{FF2B5EF4-FFF2-40B4-BE49-F238E27FC236}">
                <a16:creationId xmlns:a16="http://schemas.microsoft.com/office/drawing/2014/main" id="{97B304B3-3CC1-4E7D-A91C-84973EF8E896}"/>
              </a:ext>
            </a:extLst>
          </p:cNvPr>
          <p:cNvSpPr>
            <a:spLocks noGrp="1"/>
          </p:cNvSpPr>
          <p:nvPr>
            <p:ph idx="1"/>
          </p:nvPr>
        </p:nvSpPr>
        <p:spPr>
          <a:xfrm>
            <a:off x="5181600" y="569066"/>
            <a:ext cx="6248398" cy="4952492"/>
          </a:xfrm>
        </p:spPr>
        <p:txBody>
          <a:bodyPr anchor="ctr">
            <a:normAutofit/>
          </a:bodyPr>
          <a:lstStyle/>
          <a:p>
            <a:pPr marL="0" indent="0">
              <a:buNone/>
            </a:pPr>
            <a:r>
              <a:rPr lang="en-US">
                <a:solidFill>
                  <a:schemeClr val="tx1"/>
                </a:solidFill>
              </a:rPr>
              <a:t>Fall:			Winter</a:t>
            </a:r>
          </a:p>
          <a:p>
            <a:pPr marL="0" indent="0">
              <a:buNone/>
            </a:pPr>
            <a:r>
              <a:rPr lang="en-US">
                <a:solidFill>
                  <a:schemeClr val="tx1"/>
                </a:solidFill>
              </a:rPr>
              <a:t>Male – 54% 		Male – 55%</a:t>
            </a:r>
          </a:p>
          <a:p>
            <a:pPr marL="0" indent="0">
              <a:buNone/>
            </a:pPr>
            <a:r>
              <a:rPr lang="en-US">
                <a:solidFill>
                  <a:schemeClr val="tx1"/>
                </a:solidFill>
              </a:rPr>
              <a:t>Female – 46%		Female – 45%</a:t>
            </a:r>
          </a:p>
          <a:p>
            <a:pPr marL="0" indent="0">
              <a:buNone/>
            </a:pPr>
            <a:r>
              <a:rPr lang="en-US">
                <a:solidFill>
                  <a:schemeClr val="tx1"/>
                </a:solidFill>
              </a:rPr>
              <a:t>IFSP – 11%		IFSP – 9%</a:t>
            </a:r>
          </a:p>
          <a:p>
            <a:pPr marL="0" indent="0">
              <a:buNone/>
            </a:pPr>
            <a:r>
              <a:rPr lang="en-US">
                <a:solidFill>
                  <a:schemeClr val="tx1"/>
                </a:solidFill>
              </a:rPr>
              <a:t>Age – Birth-1: 10%	Birth – 1: 8%</a:t>
            </a:r>
          </a:p>
          <a:p>
            <a:pPr marL="0" indent="0">
              <a:buNone/>
            </a:pPr>
            <a:r>
              <a:rPr lang="en-US">
                <a:solidFill>
                  <a:schemeClr val="tx1"/>
                </a:solidFill>
              </a:rPr>
              <a:t>             1-2 Years: 36%	1-2 Years: 31%</a:t>
            </a:r>
          </a:p>
          <a:p>
            <a:pPr marL="0" indent="0">
              <a:buNone/>
            </a:pPr>
            <a:r>
              <a:rPr lang="en-US">
                <a:solidFill>
                  <a:schemeClr val="tx1"/>
                </a:solidFill>
              </a:rPr>
              <a:t>             2-3 Years: 53%	2-3 Years: 61%</a:t>
            </a:r>
          </a:p>
        </p:txBody>
      </p:sp>
      <p:cxnSp>
        <p:nvCxnSpPr>
          <p:cNvPr id="11" name="Straight Connector 10">
            <a:extLst>
              <a:ext uri="{FF2B5EF4-FFF2-40B4-BE49-F238E27FC236}">
                <a16:creationId xmlns:a16="http://schemas.microsoft.com/office/drawing/2014/main" id="{12703091-5792-4A74-A935-4B885713E5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495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6">
            <a:extLst>
              <a:ext uri="{FF2B5EF4-FFF2-40B4-BE49-F238E27FC236}">
                <a16:creationId xmlns:a16="http://schemas.microsoft.com/office/drawing/2014/main" id="{33F10E2D-8FFE-4EA2-A7E5-21091F2EBE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52510816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039F9E-B51F-4CC8-9A17-231C1842E33B}"/>
              </a:ext>
            </a:extLst>
          </p:cNvPr>
          <p:cNvSpPr>
            <a:spLocks noGrp="1"/>
          </p:cNvSpPr>
          <p:nvPr>
            <p:ph type="title"/>
          </p:nvPr>
        </p:nvSpPr>
        <p:spPr>
          <a:xfrm>
            <a:off x="762004" y="633779"/>
            <a:ext cx="5443665" cy="2068478"/>
          </a:xfrm>
        </p:spPr>
        <p:txBody>
          <a:bodyPr>
            <a:normAutofit/>
          </a:bodyPr>
          <a:lstStyle/>
          <a:p>
            <a:pPr algn="l"/>
            <a:r>
              <a:rPr lang="en-US" sz="1300">
                <a:solidFill>
                  <a:schemeClr val="tx1"/>
                </a:solidFill>
              </a:rPr>
              <a:t>Welcome EHS!</a:t>
            </a:r>
            <a:br>
              <a:rPr lang="en-US" sz="1300">
                <a:solidFill>
                  <a:schemeClr val="tx1"/>
                </a:solidFill>
              </a:rPr>
            </a:br>
            <a:br>
              <a:rPr lang="en-US" sz="1300">
                <a:solidFill>
                  <a:schemeClr val="tx1"/>
                </a:solidFill>
              </a:rPr>
            </a:br>
            <a:r>
              <a:rPr lang="en-US" sz="1300">
                <a:solidFill>
                  <a:schemeClr val="tx1"/>
                </a:solidFill>
              </a:rPr>
              <a:t>And a special welcome to our new staff:</a:t>
            </a:r>
            <a:br>
              <a:rPr lang="en-US" sz="1300">
                <a:solidFill>
                  <a:schemeClr val="tx1"/>
                </a:solidFill>
              </a:rPr>
            </a:br>
            <a:br>
              <a:rPr lang="en-US" sz="1300">
                <a:solidFill>
                  <a:schemeClr val="tx1"/>
                </a:solidFill>
              </a:rPr>
            </a:br>
            <a:r>
              <a:rPr lang="en-US" sz="1300">
                <a:solidFill>
                  <a:schemeClr val="tx1"/>
                </a:solidFill>
              </a:rPr>
              <a:t>SocializationSpecialists:</a:t>
            </a:r>
            <a:br>
              <a:rPr lang="en-US" sz="1300">
                <a:solidFill>
                  <a:schemeClr val="tx1"/>
                </a:solidFill>
              </a:rPr>
            </a:br>
            <a:r>
              <a:rPr lang="en-US" sz="1300">
                <a:solidFill>
                  <a:schemeClr val="tx1"/>
                </a:solidFill>
              </a:rPr>
              <a:t>  Kerrigan and Erica</a:t>
            </a:r>
            <a:br>
              <a:rPr lang="en-US" sz="1300">
                <a:solidFill>
                  <a:schemeClr val="tx1"/>
                </a:solidFill>
              </a:rPr>
            </a:br>
            <a:br>
              <a:rPr lang="en-US" sz="1300">
                <a:solidFill>
                  <a:schemeClr val="tx1"/>
                </a:solidFill>
              </a:rPr>
            </a:br>
            <a:r>
              <a:rPr lang="en-US" sz="1300">
                <a:solidFill>
                  <a:schemeClr val="tx1"/>
                </a:solidFill>
              </a:rPr>
              <a:t>Child and Family Specialists:</a:t>
            </a:r>
            <a:br>
              <a:rPr lang="en-US" sz="1300">
                <a:solidFill>
                  <a:schemeClr val="tx1"/>
                </a:solidFill>
              </a:rPr>
            </a:br>
            <a:r>
              <a:rPr lang="en-US" sz="1300">
                <a:solidFill>
                  <a:schemeClr val="tx1"/>
                </a:solidFill>
              </a:rPr>
              <a:t>Senecca and Alexie</a:t>
            </a:r>
            <a:br>
              <a:rPr lang="en-US" sz="1300">
                <a:solidFill>
                  <a:schemeClr val="tx1"/>
                </a:solidFill>
              </a:rPr>
            </a:br>
            <a:br>
              <a:rPr lang="en-US" sz="1300">
                <a:solidFill>
                  <a:schemeClr val="tx1"/>
                </a:solidFill>
              </a:rPr>
            </a:br>
            <a:r>
              <a:rPr lang="en-US" sz="1300">
                <a:solidFill>
                  <a:schemeClr val="tx1"/>
                </a:solidFill>
              </a:rPr>
              <a:t>Welcome to our team!!</a:t>
            </a:r>
          </a:p>
        </p:txBody>
      </p:sp>
      <p:sp>
        <p:nvSpPr>
          <p:cNvPr id="73" name="Freeform 6">
            <a:extLst>
              <a:ext uri="{FF2B5EF4-FFF2-40B4-BE49-F238E27FC236}">
                <a16:creationId xmlns:a16="http://schemas.microsoft.com/office/drawing/2014/main" id="{D3686B33-4E07-4542-8F02-1876C8359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 y="5380579"/>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3" name="Content Placeholder 2">
            <a:extLst>
              <a:ext uri="{FF2B5EF4-FFF2-40B4-BE49-F238E27FC236}">
                <a16:creationId xmlns:a16="http://schemas.microsoft.com/office/drawing/2014/main" id="{FD2DE044-D2AB-49A6-BCD8-26576E374909}"/>
              </a:ext>
            </a:extLst>
          </p:cNvPr>
          <p:cNvSpPr>
            <a:spLocks noGrp="1"/>
          </p:cNvSpPr>
          <p:nvPr>
            <p:ph idx="1"/>
          </p:nvPr>
        </p:nvSpPr>
        <p:spPr>
          <a:xfrm>
            <a:off x="762002" y="2886500"/>
            <a:ext cx="5443666" cy="3337721"/>
          </a:xfrm>
        </p:spPr>
        <p:txBody>
          <a:bodyPr>
            <a:normAutofit/>
          </a:bodyPr>
          <a:lstStyle/>
          <a:p>
            <a:r>
              <a:rPr lang="en-US" sz="1900">
                <a:solidFill>
                  <a:schemeClr val="tx1"/>
                </a:solidFill>
              </a:rPr>
              <a:t>I will have the PSC’s and Coach introduce their teams, please share your position, area you work and what you most look forward to this spring.</a:t>
            </a:r>
          </a:p>
          <a:p>
            <a:endParaRPr lang="en-US" sz="1900">
              <a:solidFill>
                <a:schemeClr val="tx1"/>
              </a:solidFill>
            </a:endParaRPr>
          </a:p>
          <a:p>
            <a:r>
              <a:rPr lang="en-US" sz="1900">
                <a:solidFill>
                  <a:schemeClr val="tx1"/>
                </a:solidFill>
              </a:rPr>
              <a:t>Rebecca</a:t>
            </a:r>
          </a:p>
          <a:p>
            <a:r>
              <a:rPr lang="en-US" sz="1900">
                <a:solidFill>
                  <a:schemeClr val="tx1"/>
                </a:solidFill>
              </a:rPr>
              <a:t>Emily</a:t>
            </a:r>
          </a:p>
          <a:p>
            <a:r>
              <a:rPr lang="en-US" sz="1900">
                <a:solidFill>
                  <a:schemeClr val="tx1"/>
                </a:solidFill>
              </a:rPr>
              <a:t>Tara</a:t>
            </a:r>
          </a:p>
          <a:p>
            <a:r>
              <a:rPr lang="en-US" sz="1900">
                <a:solidFill>
                  <a:schemeClr val="tx1"/>
                </a:solidFill>
              </a:rPr>
              <a:t>Marissa</a:t>
            </a:r>
          </a:p>
        </p:txBody>
      </p:sp>
      <p:sp>
        <p:nvSpPr>
          <p:cNvPr id="75" name="Freeform: Shape 74">
            <a:extLst>
              <a:ext uri="{FF2B5EF4-FFF2-40B4-BE49-F238E27FC236}">
                <a16:creationId xmlns:a16="http://schemas.microsoft.com/office/drawing/2014/main" id="{5D44B584-65A7-4029-A075-505AA5EA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48333" y="0"/>
            <a:ext cx="5443666" cy="6858000"/>
          </a:xfrm>
          <a:custGeom>
            <a:avLst/>
            <a:gdLst>
              <a:gd name="connsiteX0" fmla="*/ 0 w 5443666"/>
              <a:gd name="connsiteY0" fmla="*/ 0 h 6845983"/>
              <a:gd name="connsiteX1" fmla="*/ 3595564 w 5443666"/>
              <a:gd name="connsiteY1" fmla="*/ 0 h 6845983"/>
              <a:gd name="connsiteX2" fmla="*/ 3746607 w 5443666"/>
              <a:gd name="connsiteY2" fmla="*/ 118697 h 6845983"/>
              <a:gd name="connsiteX3" fmla="*/ 5443666 w 5443666"/>
              <a:gd name="connsiteY3" fmla="*/ 3717234 h 6845983"/>
              <a:gd name="connsiteX4" fmla="*/ 4378763 w 5443666"/>
              <a:gd name="connsiteY4" fmla="*/ 6683615 h 6845983"/>
              <a:gd name="connsiteX5" fmla="*/ 4238117 w 5443666"/>
              <a:gd name="connsiteY5" fmla="*/ 6845983 h 6845983"/>
              <a:gd name="connsiteX6" fmla="*/ 0 w 5443666"/>
              <a:gd name="connsiteY6" fmla="*/ 6845983 h 684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3666" h="6845983">
                <a:moveTo>
                  <a:pt x="0" y="0"/>
                </a:moveTo>
                <a:lnTo>
                  <a:pt x="3595564" y="0"/>
                </a:lnTo>
                <a:lnTo>
                  <a:pt x="3746607" y="118697"/>
                </a:lnTo>
                <a:cubicBezTo>
                  <a:pt x="4783044" y="974041"/>
                  <a:pt x="5443666" y="2268489"/>
                  <a:pt x="5443666" y="3717234"/>
                </a:cubicBezTo>
                <a:cubicBezTo>
                  <a:pt x="5443666" y="4844036"/>
                  <a:pt x="5044030" y="5877498"/>
                  <a:pt x="4378763" y="6683615"/>
                </a:cubicBezTo>
                <a:lnTo>
                  <a:pt x="4238117" y="6845983"/>
                </a:lnTo>
                <a:lnTo>
                  <a:pt x="0" y="6845983"/>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AF0E0918-AB00-4194-A9D5-9AF9B4918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76934"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194" name="Picture 2" descr="welcome to the group images - Google Search | Welcome images, Welcome  words, Welcome new members">
            <a:extLst>
              <a:ext uri="{FF2B5EF4-FFF2-40B4-BE49-F238E27FC236}">
                <a16:creationId xmlns:a16="http://schemas.microsoft.com/office/drawing/2014/main" id="{63820213-430A-4B92-90DD-C693E03B197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42729" y="2568716"/>
            <a:ext cx="3683197" cy="2069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3814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B2DF3-0F84-4932-80CD-454EE605EBA5}"/>
              </a:ext>
            </a:extLst>
          </p:cNvPr>
          <p:cNvSpPr>
            <a:spLocks noGrp="1"/>
          </p:cNvSpPr>
          <p:nvPr>
            <p:ph type="title"/>
          </p:nvPr>
        </p:nvSpPr>
        <p:spPr/>
        <p:txBody>
          <a:bodyPr/>
          <a:lstStyle/>
          <a:p>
            <a:r>
              <a:rPr lang="en-US" dirty="0"/>
              <a:t>5 year grant </a:t>
            </a:r>
            <a:br>
              <a:rPr lang="en-US" dirty="0"/>
            </a:br>
            <a:r>
              <a:rPr lang="en-US" dirty="0"/>
              <a:t>Break out rooms</a:t>
            </a:r>
          </a:p>
        </p:txBody>
      </p:sp>
      <p:sp>
        <p:nvSpPr>
          <p:cNvPr id="3" name="Content Placeholder 2">
            <a:extLst>
              <a:ext uri="{FF2B5EF4-FFF2-40B4-BE49-F238E27FC236}">
                <a16:creationId xmlns:a16="http://schemas.microsoft.com/office/drawing/2014/main" id="{5AD0CA05-EA70-45A9-9BD3-368460E0044F}"/>
              </a:ext>
            </a:extLst>
          </p:cNvPr>
          <p:cNvSpPr>
            <a:spLocks noGrp="1"/>
          </p:cNvSpPr>
          <p:nvPr>
            <p:ph idx="1"/>
          </p:nvPr>
        </p:nvSpPr>
        <p:spPr/>
        <p:txBody>
          <a:bodyPr/>
          <a:lstStyle/>
          <a:p>
            <a:r>
              <a:rPr lang="en-US" dirty="0"/>
              <a:t>How can we weave our goals into the work we do with families?</a:t>
            </a:r>
          </a:p>
          <a:p>
            <a:endParaRPr lang="en-US" dirty="0"/>
          </a:p>
          <a:p>
            <a:r>
              <a:rPr lang="en-US" dirty="0"/>
              <a:t>How can we work as a team to support our 5 year grant goals?</a:t>
            </a:r>
          </a:p>
          <a:p>
            <a:endParaRPr lang="en-US" dirty="0"/>
          </a:p>
          <a:p>
            <a:r>
              <a:rPr lang="en-US" dirty="0"/>
              <a:t>How can we keep these goals at the forefront of the work we do?</a:t>
            </a:r>
          </a:p>
          <a:p>
            <a:endParaRPr lang="en-US" dirty="0"/>
          </a:p>
          <a:p>
            <a:pPr marL="0" indent="0">
              <a:buNone/>
            </a:pPr>
            <a:endParaRPr lang="en-US" dirty="0"/>
          </a:p>
        </p:txBody>
      </p:sp>
      <p:pic>
        <p:nvPicPr>
          <p:cNvPr id="2050" name="Picture 2" descr="ᐈ Goal stock pictures, Royalty Free goal setting images | download on  Depositphotos®">
            <a:extLst>
              <a:ext uri="{FF2B5EF4-FFF2-40B4-BE49-F238E27FC236}">
                <a16:creationId xmlns:a16="http://schemas.microsoft.com/office/drawing/2014/main" id="{4977B6E5-C41C-4438-80CA-99A1DEE2EA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9265" y="3396644"/>
            <a:ext cx="2796335"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397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C6D474-5ADE-4596-B7E7-0FB666BB6ACB}"/>
              </a:ext>
            </a:extLst>
          </p:cNvPr>
          <p:cNvSpPr>
            <a:spLocks noGrp="1"/>
          </p:cNvSpPr>
          <p:nvPr>
            <p:ph type="title"/>
          </p:nvPr>
        </p:nvSpPr>
        <p:spPr>
          <a:xfrm>
            <a:off x="762004" y="633779"/>
            <a:ext cx="5443665" cy="2068478"/>
          </a:xfrm>
        </p:spPr>
        <p:txBody>
          <a:bodyPr>
            <a:normAutofit/>
          </a:bodyPr>
          <a:lstStyle/>
          <a:p>
            <a:pPr algn="l"/>
            <a:r>
              <a:rPr lang="en-US" sz="2800">
                <a:solidFill>
                  <a:schemeClr val="tx1"/>
                </a:solidFill>
              </a:rPr>
              <a:t>PIR</a:t>
            </a:r>
            <a:br>
              <a:rPr lang="en-US" sz="2800">
                <a:solidFill>
                  <a:schemeClr val="tx1"/>
                </a:solidFill>
              </a:rPr>
            </a:br>
            <a:r>
              <a:rPr lang="en-US" sz="2800">
                <a:solidFill>
                  <a:schemeClr val="tx1"/>
                </a:solidFill>
              </a:rPr>
              <a:t>Program Information </a:t>
            </a:r>
            <a:br>
              <a:rPr lang="en-US" sz="2800">
                <a:solidFill>
                  <a:schemeClr val="tx1"/>
                </a:solidFill>
              </a:rPr>
            </a:br>
            <a:r>
              <a:rPr lang="en-US" sz="2800">
                <a:solidFill>
                  <a:schemeClr val="tx1"/>
                </a:solidFill>
              </a:rPr>
              <a:t>Report</a:t>
            </a:r>
            <a:br>
              <a:rPr lang="en-US" sz="2800">
                <a:solidFill>
                  <a:schemeClr val="tx1"/>
                </a:solidFill>
              </a:rPr>
            </a:br>
            <a:br>
              <a:rPr lang="en-US" sz="2800">
                <a:solidFill>
                  <a:schemeClr val="tx1"/>
                </a:solidFill>
              </a:rPr>
            </a:br>
            <a:endParaRPr lang="en-US" sz="2800">
              <a:solidFill>
                <a:schemeClr val="tx1"/>
              </a:solidFill>
            </a:endParaRPr>
          </a:p>
        </p:txBody>
      </p:sp>
      <p:sp>
        <p:nvSpPr>
          <p:cNvPr id="11" name="Freeform 6">
            <a:extLst>
              <a:ext uri="{FF2B5EF4-FFF2-40B4-BE49-F238E27FC236}">
                <a16:creationId xmlns:a16="http://schemas.microsoft.com/office/drawing/2014/main" id="{D3686B33-4E07-4542-8F02-1876C8359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 y="5380579"/>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3" name="Content Placeholder 2">
            <a:extLst>
              <a:ext uri="{FF2B5EF4-FFF2-40B4-BE49-F238E27FC236}">
                <a16:creationId xmlns:a16="http://schemas.microsoft.com/office/drawing/2014/main" id="{B9B504DD-83BB-4E5E-9688-7832694647C0}"/>
              </a:ext>
            </a:extLst>
          </p:cNvPr>
          <p:cNvSpPr>
            <a:spLocks noGrp="1"/>
          </p:cNvSpPr>
          <p:nvPr>
            <p:ph idx="1"/>
          </p:nvPr>
        </p:nvSpPr>
        <p:spPr>
          <a:xfrm>
            <a:off x="762002" y="2886500"/>
            <a:ext cx="5443666" cy="3337721"/>
          </a:xfrm>
        </p:spPr>
        <p:txBody>
          <a:bodyPr>
            <a:normAutofit/>
          </a:bodyPr>
          <a:lstStyle/>
          <a:p>
            <a:pPr marL="0" indent="0">
              <a:lnSpc>
                <a:spcPct val="102000"/>
              </a:lnSpc>
              <a:buNone/>
            </a:pPr>
            <a:r>
              <a:rPr lang="en-US" sz="1900">
                <a:solidFill>
                  <a:schemeClr val="tx1"/>
                </a:solidFill>
              </a:rPr>
              <a:t>The Office of Head Start Program Information Report provides comprehensive data on the services, staff, children, and families served by Head Start and Early Head Start programs nationwide.  All grantees and delegates are required to submit PIR for Head Start and Early Head Start Programs</a:t>
            </a:r>
          </a:p>
          <a:p>
            <a:pPr marL="0" indent="0">
              <a:lnSpc>
                <a:spcPct val="102000"/>
              </a:lnSpc>
              <a:buNone/>
            </a:pPr>
            <a:endParaRPr lang="en-US" sz="1900">
              <a:solidFill>
                <a:schemeClr val="tx1"/>
              </a:solidFill>
            </a:endParaRPr>
          </a:p>
          <a:p>
            <a:pPr marL="0" indent="0">
              <a:lnSpc>
                <a:spcPct val="102000"/>
              </a:lnSpc>
              <a:buNone/>
            </a:pPr>
            <a:r>
              <a:rPr lang="en-US" sz="1900">
                <a:solidFill>
                  <a:schemeClr val="tx1"/>
                </a:solidFill>
              </a:rPr>
              <a:t>The PIR is an important source of descriptive and service data for the Head Start community, Congress, and for the general public.</a:t>
            </a:r>
          </a:p>
        </p:txBody>
      </p:sp>
      <p:sp>
        <p:nvSpPr>
          <p:cNvPr id="13" name="Freeform: Shape 12">
            <a:extLst>
              <a:ext uri="{FF2B5EF4-FFF2-40B4-BE49-F238E27FC236}">
                <a16:creationId xmlns:a16="http://schemas.microsoft.com/office/drawing/2014/main" id="{5D44B584-65A7-4029-A075-505AA5EA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48333" y="0"/>
            <a:ext cx="5443666" cy="6858000"/>
          </a:xfrm>
          <a:custGeom>
            <a:avLst/>
            <a:gdLst>
              <a:gd name="connsiteX0" fmla="*/ 0 w 5443666"/>
              <a:gd name="connsiteY0" fmla="*/ 0 h 6845983"/>
              <a:gd name="connsiteX1" fmla="*/ 3595564 w 5443666"/>
              <a:gd name="connsiteY1" fmla="*/ 0 h 6845983"/>
              <a:gd name="connsiteX2" fmla="*/ 3746607 w 5443666"/>
              <a:gd name="connsiteY2" fmla="*/ 118697 h 6845983"/>
              <a:gd name="connsiteX3" fmla="*/ 5443666 w 5443666"/>
              <a:gd name="connsiteY3" fmla="*/ 3717234 h 6845983"/>
              <a:gd name="connsiteX4" fmla="*/ 4378763 w 5443666"/>
              <a:gd name="connsiteY4" fmla="*/ 6683615 h 6845983"/>
              <a:gd name="connsiteX5" fmla="*/ 4238117 w 5443666"/>
              <a:gd name="connsiteY5" fmla="*/ 6845983 h 6845983"/>
              <a:gd name="connsiteX6" fmla="*/ 0 w 5443666"/>
              <a:gd name="connsiteY6" fmla="*/ 6845983 h 684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3666" h="6845983">
                <a:moveTo>
                  <a:pt x="0" y="0"/>
                </a:moveTo>
                <a:lnTo>
                  <a:pt x="3595564" y="0"/>
                </a:lnTo>
                <a:lnTo>
                  <a:pt x="3746607" y="118697"/>
                </a:lnTo>
                <a:cubicBezTo>
                  <a:pt x="4783044" y="974041"/>
                  <a:pt x="5443666" y="2268489"/>
                  <a:pt x="5443666" y="3717234"/>
                </a:cubicBezTo>
                <a:cubicBezTo>
                  <a:pt x="5443666" y="4844036"/>
                  <a:pt x="5044030" y="5877498"/>
                  <a:pt x="4378763" y="6683615"/>
                </a:cubicBezTo>
                <a:lnTo>
                  <a:pt x="4238117" y="6845983"/>
                </a:lnTo>
                <a:lnTo>
                  <a:pt x="0" y="6845983"/>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F0E0918-AB00-4194-A9D5-9AF9B4918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76934"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Program Information Report (PIR) | ECLKC">
            <a:extLst>
              <a:ext uri="{FF2B5EF4-FFF2-40B4-BE49-F238E27FC236}">
                <a16:creationId xmlns:a16="http://schemas.microsoft.com/office/drawing/2014/main" id="{A2162946-556C-402D-A527-3D4B1BD5D66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42729" y="2804174"/>
            <a:ext cx="3683197" cy="159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963280"/>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6D504-CADE-4501-B645-C9636B889EB0}"/>
              </a:ext>
            </a:extLst>
          </p:cNvPr>
          <p:cNvSpPr>
            <a:spLocks noGrp="1"/>
          </p:cNvSpPr>
          <p:nvPr>
            <p:ph type="title"/>
          </p:nvPr>
        </p:nvSpPr>
        <p:spPr>
          <a:xfrm>
            <a:off x="762000" y="559678"/>
            <a:ext cx="3833906" cy="1759316"/>
          </a:xfrm>
        </p:spPr>
        <p:txBody>
          <a:bodyPr>
            <a:normAutofit/>
          </a:bodyPr>
          <a:lstStyle/>
          <a:p>
            <a:r>
              <a:rPr lang="en-US" sz="4000">
                <a:solidFill>
                  <a:schemeClr val="tx1"/>
                </a:solidFill>
              </a:rPr>
              <a:t>PIR Breakout Rooms</a:t>
            </a:r>
          </a:p>
        </p:txBody>
      </p:sp>
      <p:sp>
        <p:nvSpPr>
          <p:cNvPr id="3" name="Content Placeholder 2">
            <a:extLst>
              <a:ext uri="{FF2B5EF4-FFF2-40B4-BE49-F238E27FC236}">
                <a16:creationId xmlns:a16="http://schemas.microsoft.com/office/drawing/2014/main" id="{30557B31-E745-46FF-9DA4-574587D54534}"/>
              </a:ext>
            </a:extLst>
          </p:cNvPr>
          <p:cNvSpPr>
            <a:spLocks noGrp="1"/>
          </p:cNvSpPr>
          <p:nvPr>
            <p:ph idx="1"/>
          </p:nvPr>
        </p:nvSpPr>
        <p:spPr>
          <a:xfrm>
            <a:off x="762000" y="2492134"/>
            <a:ext cx="3833906" cy="3324204"/>
          </a:xfrm>
        </p:spPr>
        <p:txBody>
          <a:bodyPr>
            <a:normAutofit/>
          </a:bodyPr>
          <a:lstStyle/>
          <a:p>
            <a:pPr algn="r"/>
            <a:r>
              <a:rPr lang="en-US" sz="1600">
                <a:solidFill>
                  <a:schemeClr val="tx1"/>
                </a:solidFill>
              </a:rPr>
              <a:t>What successes do you have with the PIR</a:t>
            </a:r>
          </a:p>
          <a:p>
            <a:pPr algn="r"/>
            <a:r>
              <a:rPr lang="en-US" sz="1600">
                <a:solidFill>
                  <a:schemeClr val="tx1"/>
                </a:solidFill>
              </a:rPr>
              <a:t>What questions might you have regarding the PIR</a:t>
            </a:r>
          </a:p>
          <a:p>
            <a:pPr algn="r"/>
            <a:r>
              <a:rPr lang="en-US" sz="1600">
                <a:solidFill>
                  <a:schemeClr val="tx1"/>
                </a:solidFill>
              </a:rPr>
              <a:t>Other questions?</a:t>
            </a:r>
          </a:p>
        </p:txBody>
      </p:sp>
      <p:pic>
        <p:nvPicPr>
          <p:cNvPr id="5" name="Picture 4" descr="Question mark on green pastel background">
            <a:extLst>
              <a:ext uri="{FF2B5EF4-FFF2-40B4-BE49-F238E27FC236}">
                <a16:creationId xmlns:a16="http://schemas.microsoft.com/office/drawing/2014/main" id="{130542CF-640A-437B-89B0-5855B8E50D16}"/>
              </a:ext>
            </a:extLst>
          </p:cNvPr>
          <p:cNvPicPr>
            <a:picLocks noChangeAspect="1"/>
          </p:cNvPicPr>
          <p:nvPr/>
        </p:nvPicPr>
        <p:blipFill rotWithShape="1">
          <a:blip r:embed="rId2"/>
          <a:srcRect l="23333"/>
          <a:stretch/>
        </p:blipFill>
        <p:spPr>
          <a:xfrm>
            <a:off x="5181600" y="10"/>
            <a:ext cx="7010399" cy="6857990"/>
          </a:xfrm>
          <a:prstGeom prst="rect">
            <a:avLst/>
          </a:prstGeom>
        </p:spPr>
      </p:pic>
      <p:sp>
        <p:nvSpPr>
          <p:cNvPr id="9" name="Freeform 6">
            <a:extLst>
              <a:ext uri="{FF2B5EF4-FFF2-40B4-BE49-F238E27FC236}">
                <a16:creationId xmlns:a16="http://schemas.microsoft.com/office/drawing/2014/main" id="{B33DBEF2-0A54-4CCF-952F-ABFA981C6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solidFill>
          <a:ln w="0">
            <a:noFill/>
            <a:prstDash val="solid"/>
            <a:round/>
            <a:headEnd/>
            <a:tailEnd/>
          </a:ln>
        </p:spPr>
      </p:sp>
    </p:spTree>
    <p:extLst>
      <p:ext uri="{BB962C8B-B14F-4D97-AF65-F5344CB8AC3E}">
        <p14:creationId xmlns:p14="http://schemas.microsoft.com/office/powerpoint/2010/main" val="537695519"/>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F09AD-5D06-4E4B-BB47-2D848FFF2281}"/>
              </a:ext>
            </a:extLst>
          </p:cNvPr>
          <p:cNvSpPr>
            <a:spLocks noGrp="1"/>
          </p:cNvSpPr>
          <p:nvPr>
            <p:ph type="title"/>
          </p:nvPr>
        </p:nvSpPr>
        <p:spPr>
          <a:xfrm>
            <a:off x="761999" y="559678"/>
            <a:ext cx="4419601" cy="4952492"/>
          </a:xfrm>
        </p:spPr>
        <p:txBody>
          <a:bodyPr/>
          <a:lstStyle/>
          <a:p>
            <a:r>
              <a:rPr lang="en-US" dirty="0"/>
              <a:t>Socializations</a:t>
            </a:r>
          </a:p>
        </p:txBody>
      </p:sp>
      <p:sp>
        <p:nvSpPr>
          <p:cNvPr id="3" name="Content Placeholder 2">
            <a:extLst>
              <a:ext uri="{FF2B5EF4-FFF2-40B4-BE49-F238E27FC236}">
                <a16:creationId xmlns:a16="http://schemas.microsoft.com/office/drawing/2014/main" id="{D97F2BB3-9C2D-42FA-A62E-9648F9B17EE6}"/>
              </a:ext>
            </a:extLst>
          </p:cNvPr>
          <p:cNvSpPr>
            <a:spLocks noGrp="1"/>
          </p:cNvSpPr>
          <p:nvPr>
            <p:ph idx="1"/>
          </p:nvPr>
        </p:nvSpPr>
        <p:spPr/>
        <p:txBody>
          <a:bodyPr>
            <a:normAutofit fontScale="92500"/>
          </a:bodyPr>
          <a:lstStyle/>
          <a:p>
            <a:r>
              <a:rPr lang="en-US" dirty="0"/>
              <a:t>Thank you for the collaboration to make socializations happen so quickly – it is truly a team effort!</a:t>
            </a:r>
          </a:p>
          <a:p>
            <a:r>
              <a:rPr lang="en-US" dirty="0"/>
              <a:t>When we planned for socialization specialists to come on board, we did not know we would be entering the virtual world or go almost a year without socializations, meaning as a group we will be adjusting our calendars to accommodate meetings and socializations!</a:t>
            </a:r>
          </a:p>
          <a:p>
            <a:r>
              <a:rPr lang="en-US" dirty="0"/>
              <a:t>As this is a new role, all of us will be learning together and figuring out what works and what does not, how much time our Socializations Specialists have and when we are back in person, we will all be adjusting again to provide the best services to our families possible.</a:t>
            </a:r>
          </a:p>
          <a:p>
            <a:r>
              <a:rPr lang="en-US" dirty="0"/>
              <a:t>One addition to responsibilities, will be all CFS connecting to Remind on the work phone or iPad – this will give you the ability to share the Zoom links with families, whether they have the Remind app or not!</a:t>
            </a:r>
          </a:p>
          <a:p>
            <a:pPr marL="0" indent="0">
              <a:buNone/>
            </a:pPr>
            <a:endParaRPr lang="en-US" dirty="0"/>
          </a:p>
          <a:p>
            <a:pPr marL="0" indent="0">
              <a:buNone/>
            </a:pPr>
            <a:endParaRPr lang="en-US" dirty="0"/>
          </a:p>
        </p:txBody>
      </p:sp>
      <p:pic>
        <p:nvPicPr>
          <p:cNvPr id="4098" name="Picture 2" descr="Playgroup HD Stock Images | Shutterstock">
            <a:extLst>
              <a:ext uri="{FF2B5EF4-FFF2-40B4-BE49-F238E27FC236}">
                <a16:creationId xmlns:a16="http://schemas.microsoft.com/office/drawing/2014/main" id="{A6BE2E09-0D89-4336-B00B-4CCCA71149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3" y="2283883"/>
            <a:ext cx="23907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340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Freeform 6">
            <a:extLst>
              <a:ext uri="{FF2B5EF4-FFF2-40B4-BE49-F238E27FC236}">
                <a16:creationId xmlns:a16="http://schemas.microsoft.com/office/drawing/2014/main" id="{133582B0-6831-409C-9D4E-4AE274BC8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cxnSp>
        <p:nvCxnSpPr>
          <p:cNvPr id="1029" name="Straight Connector 72">
            <a:extLst>
              <a:ext uri="{FF2B5EF4-FFF2-40B4-BE49-F238E27FC236}">
                <a16:creationId xmlns:a16="http://schemas.microsoft.com/office/drawing/2014/main" id="{1EB1EC85-96A8-462C-A267-95A4B94594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30" name="Rectangle 74">
            <a:extLst>
              <a:ext uri="{FF2B5EF4-FFF2-40B4-BE49-F238E27FC236}">
                <a16:creationId xmlns:a16="http://schemas.microsoft.com/office/drawing/2014/main" id="{269C9DF7-74C8-4F5C-B5B7-4E51ECE21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9C03544-0A4D-448C-A394-3A641652C510}"/>
              </a:ext>
            </a:extLst>
          </p:cNvPr>
          <p:cNvSpPr>
            <a:spLocks noGrp="1"/>
          </p:cNvSpPr>
          <p:nvPr>
            <p:ph type="title"/>
          </p:nvPr>
        </p:nvSpPr>
        <p:spPr>
          <a:xfrm>
            <a:off x="5181600" y="559678"/>
            <a:ext cx="6248398" cy="1484275"/>
          </a:xfrm>
        </p:spPr>
        <p:txBody>
          <a:bodyPr vert="horz" lIns="91440" tIns="45720" rIns="91440" bIns="45720" rtlCol="0" anchor="t">
            <a:normAutofit/>
          </a:bodyPr>
          <a:lstStyle/>
          <a:p>
            <a:pPr algn="l">
              <a:lnSpc>
                <a:spcPct val="90000"/>
              </a:lnSpc>
            </a:pPr>
            <a:r>
              <a:rPr lang="en-US" sz="5000" dirty="0">
                <a:solidFill>
                  <a:schemeClr val="bg2"/>
                </a:solidFill>
              </a:rPr>
              <a:t>Child Plus</a:t>
            </a:r>
          </a:p>
        </p:txBody>
      </p:sp>
      <p:sp>
        <p:nvSpPr>
          <p:cNvPr id="1031" name="Rectangle 76">
            <a:extLst>
              <a:ext uri="{FF2B5EF4-FFF2-40B4-BE49-F238E27FC236}">
                <a16:creationId xmlns:a16="http://schemas.microsoft.com/office/drawing/2014/main" id="{F3F90CCA-C2FA-41B1-AE81-67DC467E3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53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65B83E54-367D-4B5A-8F2C-ABE393471581}"/>
              </a:ext>
            </a:extLst>
          </p:cNvPr>
          <p:cNvSpPr>
            <a:spLocks noGrp="1"/>
          </p:cNvSpPr>
          <p:nvPr>
            <p:ph type="body" sz="half" idx="2"/>
          </p:nvPr>
        </p:nvSpPr>
        <p:spPr>
          <a:xfrm>
            <a:off x="5181600" y="2394304"/>
            <a:ext cx="6248398" cy="3805417"/>
          </a:xfrm>
        </p:spPr>
        <p:txBody>
          <a:bodyPr vert="horz" lIns="91440" tIns="45720" rIns="91440" bIns="45720" rtlCol="0">
            <a:normAutofit fontScale="92500" lnSpcReduction="20000"/>
          </a:bodyPr>
          <a:lstStyle/>
          <a:p>
            <a:pPr marL="283464" indent="-283464" algn="l">
              <a:lnSpc>
                <a:spcPct val="112000"/>
              </a:lnSpc>
            </a:pPr>
            <a:r>
              <a:rPr lang="en-US" dirty="0">
                <a:solidFill>
                  <a:schemeClr val="bg2"/>
                </a:solidFill>
              </a:rPr>
              <a:t>The DRDP (Desired Results Developmental Profile) is a developmental continuum from early infancy to kindergarten entry.  It is a formative assessment instrument for young children and their families used to inform instruction and program development.  </a:t>
            </a:r>
          </a:p>
          <a:p>
            <a:pPr marL="283464" indent="-283464" algn="l">
              <a:lnSpc>
                <a:spcPct val="112000"/>
              </a:lnSpc>
            </a:pPr>
            <a:r>
              <a:rPr lang="en-US" dirty="0">
                <a:solidFill>
                  <a:schemeClr val="bg2"/>
                </a:solidFill>
              </a:rPr>
              <a:t>The DRDP is organized by domains and the domains are aligned with the Head Start Child Development and Early Learning Outcomes Framework (ELOF).  </a:t>
            </a:r>
          </a:p>
          <a:p>
            <a:pPr marL="283464" indent="-283464" algn="l">
              <a:lnSpc>
                <a:spcPct val="112000"/>
              </a:lnSpc>
            </a:pPr>
            <a:r>
              <a:rPr lang="en-US" dirty="0">
                <a:solidFill>
                  <a:schemeClr val="bg2"/>
                </a:solidFill>
                <a:hlinkClick r:id="rId2"/>
              </a:rPr>
              <a:t>https://www.youtube.com/watch?v=QDKE2G08HvM</a:t>
            </a:r>
            <a:endParaRPr lang="en-US" dirty="0">
              <a:solidFill>
                <a:schemeClr val="bg2"/>
              </a:solidFill>
            </a:endParaRPr>
          </a:p>
          <a:p>
            <a:pPr marL="283464" indent="-283464" algn="l">
              <a:lnSpc>
                <a:spcPct val="112000"/>
              </a:lnSpc>
            </a:pPr>
            <a:r>
              <a:rPr lang="en-US" dirty="0">
                <a:solidFill>
                  <a:schemeClr val="bg2"/>
                </a:solidFill>
              </a:rPr>
              <a:t>For those that want to pilot this program, we will be able to do so for through April 16</a:t>
            </a:r>
            <a:r>
              <a:rPr lang="en-US" baseline="30000" dirty="0">
                <a:solidFill>
                  <a:schemeClr val="bg2"/>
                </a:solidFill>
              </a:rPr>
              <a:t>th</a:t>
            </a:r>
            <a:r>
              <a:rPr lang="en-US" dirty="0">
                <a:solidFill>
                  <a:schemeClr val="bg2"/>
                </a:solidFill>
              </a:rPr>
              <a:t>.    Once the pilot is over the data will be deleted, so you must document in Child Plus also.  You will not need to pilot all of your class list, you can  do so for one or two children.</a:t>
            </a:r>
          </a:p>
          <a:p>
            <a:pPr marL="283464" indent="-283464" algn="l">
              <a:lnSpc>
                <a:spcPct val="112000"/>
              </a:lnSpc>
            </a:pPr>
            <a:r>
              <a:rPr lang="en-US" dirty="0">
                <a:solidFill>
                  <a:schemeClr val="bg2"/>
                </a:solidFill>
              </a:rPr>
              <a:t>I will hold optional Zoom meetings at 9:00 AM every Friday so that we can support each other through this process.</a:t>
            </a:r>
          </a:p>
          <a:p>
            <a:pPr marL="283464" indent="-283464" algn="l">
              <a:lnSpc>
                <a:spcPct val="112000"/>
              </a:lnSpc>
            </a:pPr>
            <a:endParaRPr lang="en-US" dirty="0">
              <a:solidFill>
                <a:schemeClr val="bg2"/>
              </a:solidFill>
            </a:endParaRPr>
          </a:p>
        </p:txBody>
      </p:sp>
      <p:sp>
        <p:nvSpPr>
          <p:cNvPr id="1032" name="Freeform 6">
            <a:extLst>
              <a:ext uri="{FF2B5EF4-FFF2-40B4-BE49-F238E27FC236}">
                <a16:creationId xmlns:a16="http://schemas.microsoft.com/office/drawing/2014/main" id="{51967EE5-2075-4573-AE19-C4D28E276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solidFill>
          <a:ln w="0">
            <a:noFill/>
            <a:prstDash val="solid"/>
            <a:round/>
            <a:headEnd/>
            <a:tailEnd/>
          </a:ln>
        </p:spPr>
      </p:sp>
      <p:pic>
        <p:nvPicPr>
          <p:cNvPr id="1026" name="Picture 2" descr="DRDP© Child Assessment in ChildPlus Data Management Software">
            <a:extLst>
              <a:ext uri="{FF2B5EF4-FFF2-40B4-BE49-F238E27FC236}">
                <a16:creationId xmlns:a16="http://schemas.microsoft.com/office/drawing/2014/main" id="{BC1A52DD-5C36-47A7-B503-9626B3AB9C6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3999" y="2147320"/>
            <a:ext cx="3681275" cy="2236885"/>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Connector 80">
            <a:extLst>
              <a:ext uri="{FF2B5EF4-FFF2-40B4-BE49-F238E27FC236}">
                <a16:creationId xmlns:a16="http://schemas.microsoft.com/office/drawing/2014/main" id="{C4353A75-FFE1-403B-BAAC-E7CB1DC779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600" y="6199730"/>
            <a:ext cx="70104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5928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102,658 Parking Lot Stock Photos, Pictures &amp; Royalty-Free Images - iStock">
            <a:extLst>
              <a:ext uri="{FF2B5EF4-FFF2-40B4-BE49-F238E27FC236}">
                <a16:creationId xmlns:a16="http://schemas.microsoft.com/office/drawing/2014/main" id="{75E0C58F-9A38-4142-8857-2EE85A92A4D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916" y="-1029753"/>
            <a:ext cx="11451684" cy="74559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6291A9C-76DB-4578-868E-9FCFB2DA63BB}"/>
              </a:ext>
            </a:extLst>
          </p:cNvPr>
          <p:cNvSpPr>
            <a:spLocks noGrp="1"/>
          </p:cNvSpPr>
          <p:nvPr>
            <p:ph type="title"/>
          </p:nvPr>
        </p:nvSpPr>
        <p:spPr/>
        <p:txBody>
          <a:bodyPr/>
          <a:lstStyle/>
          <a:p>
            <a:br>
              <a:rPr lang="en-US" dirty="0">
                <a:solidFill>
                  <a:schemeClr val="bg2"/>
                </a:solidFill>
              </a:rPr>
            </a:br>
            <a:r>
              <a:rPr lang="en-US" dirty="0">
                <a:solidFill>
                  <a:schemeClr val="bg2"/>
                </a:solidFill>
              </a:rPr>
              <a:t>Parking Lot</a:t>
            </a:r>
          </a:p>
        </p:txBody>
      </p:sp>
    </p:spTree>
    <p:extLst>
      <p:ext uri="{BB962C8B-B14F-4D97-AF65-F5344CB8AC3E}">
        <p14:creationId xmlns:p14="http://schemas.microsoft.com/office/powerpoint/2010/main" val="3730651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70B8397-3912-453D-9E0F-AD82FD7E2A7B}"/>
              </a:ext>
            </a:extLst>
          </p:cNvPr>
          <p:cNvSpPr>
            <a:spLocks noGrp="1"/>
          </p:cNvSpPr>
          <p:nvPr>
            <p:ph type="ctrTitle"/>
          </p:nvPr>
        </p:nvSpPr>
        <p:spPr>
          <a:xfrm>
            <a:off x="6075006" y="1143293"/>
            <a:ext cx="5422969" cy="4268965"/>
          </a:xfrm>
        </p:spPr>
        <p:txBody>
          <a:bodyPr anchor="ctr">
            <a:normAutofit/>
          </a:bodyPr>
          <a:lstStyle/>
          <a:p>
            <a:r>
              <a:rPr lang="en-US" sz="6600"/>
              <a:t>Slide </a:t>
            </a:r>
            <a:br>
              <a:rPr lang="en-US" sz="6600"/>
            </a:br>
            <a:r>
              <a:rPr lang="en-US" sz="6600"/>
              <a:t>Show</a:t>
            </a:r>
          </a:p>
        </p:txBody>
      </p:sp>
      <p:sp>
        <p:nvSpPr>
          <p:cNvPr id="5" name="Subtitle 4">
            <a:extLst>
              <a:ext uri="{FF2B5EF4-FFF2-40B4-BE49-F238E27FC236}">
                <a16:creationId xmlns:a16="http://schemas.microsoft.com/office/drawing/2014/main" id="{CAC61178-FD7E-4DE5-B027-76D8F42F62C7}"/>
              </a:ext>
            </a:extLst>
          </p:cNvPr>
          <p:cNvSpPr>
            <a:spLocks noGrp="1"/>
          </p:cNvSpPr>
          <p:nvPr>
            <p:ph type="subTitle" idx="1"/>
          </p:nvPr>
        </p:nvSpPr>
        <p:spPr>
          <a:xfrm>
            <a:off x="6075006" y="5537925"/>
            <a:ext cx="5443666" cy="706355"/>
          </a:xfrm>
        </p:spPr>
        <p:txBody>
          <a:bodyPr>
            <a:normAutofit/>
          </a:bodyPr>
          <a:lstStyle/>
          <a:p>
            <a:r>
              <a:rPr lang="en-US" dirty="0"/>
              <a:t>Thank you!!</a:t>
            </a:r>
          </a:p>
        </p:txBody>
      </p:sp>
      <p:sp>
        <p:nvSpPr>
          <p:cNvPr id="14" name="Freeform: Shape 13">
            <a:extLst>
              <a:ext uri="{FF2B5EF4-FFF2-40B4-BE49-F238E27FC236}">
                <a16:creationId xmlns:a16="http://schemas.microsoft.com/office/drawing/2014/main" id="{5D44B584-65A7-4029-A075-505AA5EA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43666" cy="6858000"/>
          </a:xfrm>
          <a:custGeom>
            <a:avLst/>
            <a:gdLst>
              <a:gd name="connsiteX0" fmla="*/ 0 w 5443666"/>
              <a:gd name="connsiteY0" fmla="*/ 0 h 6845983"/>
              <a:gd name="connsiteX1" fmla="*/ 3595564 w 5443666"/>
              <a:gd name="connsiteY1" fmla="*/ 0 h 6845983"/>
              <a:gd name="connsiteX2" fmla="*/ 3746607 w 5443666"/>
              <a:gd name="connsiteY2" fmla="*/ 118697 h 6845983"/>
              <a:gd name="connsiteX3" fmla="*/ 5443666 w 5443666"/>
              <a:gd name="connsiteY3" fmla="*/ 3717234 h 6845983"/>
              <a:gd name="connsiteX4" fmla="*/ 4378763 w 5443666"/>
              <a:gd name="connsiteY4" fmla="*/ 6683615 h 6845983"/>
              <a:gd name="connsiteX5" fmla="*/ 4238117 w 5443666"/>
              <a:gd name="connsiteY5" fmla="*/ 6845983 h 6845983"/>
              <a:gd name="connsiteX6" fmla="*/ 0 w 5443666"/>
              <a:gd name="connsiteY6" fmla="*/ 6845983 h 684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3666" h="6845983">
                <a:moveTo>
                  <a:pt x="0" y="0"/>
                </a:moveTo>
                <a:lnTo>
                  <a:pt x="3595564" y="0"/>
                </a:lnTo>
                <a:lnTo>
                  <a:pt x="3746607" y="118697"/>
                </a:lnTo>
                <a:cubicBezTo>
                  <a:pt x="4783044" y="974041"/>
                  <a:pt x="5443666" y="2268489"/>
                  <a:pt x="5443666" y="3717234"/>
                </a:cubicBezTo>
                <a:cubicBezTo>
                  <a:pt x="5443666" y="4844036"/>
                  <a:pt x="5044030" y="5877498"/>
                  <a:pt x="4378763" y="6683615"/>
                </a:cubicBezTo>
                <a:lnTo>
                  <a:pt x="4238117" y="6845983"/>
                </a:lnTo>
                <a:lnTo>
                  <a:pt x="0" y="6845983"/>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picture containing text, clipart&#10;&#10;Description automatically generated">
            <a:extLst>
              <a:ext uri="{FF2B5EF4-FFF2-40B4-BE49-F238E27FC236}">
                <a16:creationId xmlns:a16="http://schemas.microsoft.com/office/drawing/2014/main" id="{A976675F-6CA8-4642-9104-899EC8363E66}"/>
              </a:ext>
            </a:extLst>
          </p:cNvPr>
          <p:cNvPicPr>
            <a:picLocks noChangeAspect="1"/>
          </p:cNvPicPr>
          <p:nvPr/>
        </p:nvPicPr>
        <p:blipFill rotWithShape="1">
          <a:blip r:embed="rId3"/>
          <a:srcRect l="2449"/>
          <a:stretch/>
        </p:blipFill>
        <p:spPr>
          <a:xfrm>
            <a:off x="1" y="10"/>
            <a:ext cx="5215066" cy="6857990"/>
          </a:xfrm>
          <a:custGeom>
            <a:avLst/>
            <a:gdLst/>
            <a:ahLst/>
            <a:cxnLst/>
            <a:rect l="l" t="t" r="r" b="b"/>
            <a:pathLst>
              <a:path w="5215066" h="6845983">
                <a:moveTo>
                  <a:pt x="0" y="0"/>
                </a:moveTo>
                <a:lnTo>
                  <a:pt x="3197713" y="0"/>
                </a:lnTo>
                <a:lnTo>
                  <a:pt x="3259787" y="39795"/>
                </a:lnTo>
                <a:cubicBezTo>
                  <a:pt x="4439462" y="836768"/>
                  <a:pt x="5215066" y="2186425"/>
                  <a:pt x="5215066" y="3717234"/>
                </a:cubicBezTo>
                <a:cubicBezTo>
                  <a:pt x="5215066" y="4788800"/>
                  <a:pt x="4835020" y="5771602"/>
                  <a:pt x="4202364" y="6538204"/>
                </a:cubicBezTo>
                <a:lnTo>
                  <a:pt x="3922635" y="6845983"/>
                </a:lnTo>
                <a:lnTo>
                  <a:pt x="0" y="6845983"/>
                </a:lnTo>
                <a:close/>
              </a:path>
            </a:pathLst>
          </a:custGeom>
        </p:spPr>
      </p:pic>
      <p:sp>
        <p:nvSpPr>
          <p:cNvPr id="16" name="Freeform 6">
            <a:extLst>
              <a:ext uri="{FF2B5EF4-FFF2-40B4-BE49-F238E27FC236}">
                <a16:creationId xmlns:a16="http://schemas.microsoft.com/office/drawing/2014/main" id="{D3686B33-4E07-4542-8F02-1876C8359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5632090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D4E69A3-AF36-427D-AD1D-695E4362C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59B06A6-211C-43A2-8278-A81EAAD3AA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72000"/>
            <a:ext cx="12191998" cy="2285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0510" y="4747491"/>
            <a:ext cx="7289364" cy="1273806"/>
          </a:xfrm>
        </p:spPr>
        <p:txBody>
          <a:bodyPr anchor="b">
            <a:normAutofit/>
          </a:bodyPr>
          <a:lstStyle/>
          <a:p>
            <a:pPr algn="l"/>
            <a:r>
              <a:rPr lang="en-US">
                <a:solidFill>
                  <a:schemeClr val="bg1"/>
                </a:solidFill>
              </a:rPr>
              <a:t>Inclusion</a:t>
            </a:r>
          </a:p>
        </p:txBody>
      </p:sp>
      <p:sp>
        <p:nvSpPr>
          <p:cNvPr id="23" name="Freeform 6">
            <a:extLst>
              <a:ext uri="{FF2B5EF4-FFF2-40B4-BE49-F238E27FC236}">
                <a16:creationId xmlns:a16="http://schemas.microsoft.com/office/drawing/2014/main" id="{A3444B27-B543-4CF9-AB5E-E9118747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202147"/>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2"/>
          </a:solidFill>
          <a:ln w="0">
            <a:noFill/>
            <a:prstDash val="solid"/>
            <a:round/>
            <a:headEnd/>
            <a:tailEnd/>
          </a:ln>
        </p:spPr>
      </p:sp>
      <p:cxnSp>
        <p:nvCxnSpPr>
          <p:cNvPr id="25" name="Straight Connector 24">
            <a:extLst>
              <a:ext uri="{FF2B5EF4-FFF2-40B4-BE49-F238E27FC236}">
                <a16:creationId xmlns:a16="http://schemas.microsoft.com/office/drawing/2014/main" id="{333CEE56-E85F-4F4D-ABDB-0F0424AED67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8129873" cy="60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5" name="Content Placeholder 2">
            <a:extLst>
              <a:ext uri="{FF2B5EF4-FFF2-40B4-BE49-F238E27FC236}">
                <a16:creationId xmlns:a16="http://schemas.microsoft.com/office/drawing/2014/main" id="{D62C0776-85A9-484D-8924-AB3CC985801E}"/>
              </a:ext>
            </a:extLst>
          </p:cNvPr>
          <p:cNvGraphicFramePr/>
          <p:nvPr>
            <p:extLst>
              <p:ext uri="{D42A27DB-BD31-4B8C-83A1-F6EECF244321}">
                <p14:modId xmlns:p14="http://schemas.microsoft.com/office/powerpoint/2010/main" val="3431395714"/>
              </p:ext>
            </p:extLst>
          </p:nvPr>
        </p:nvGraphicFramePr>
        <p:xfrm>
          <a:off x="840509" y="959170"/>
          <a:ext cx="10584873" cy="3077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0345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18B0F80-1C8E-49FA-9B66-C9285753E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643467" y="643466"/>
            <a:ext cx="3933390" cy="4937287"/>
          </a:xfrm>
        </p:spPr>
        <p:txBody>
          <a:bodyPr anchor="ctr">
            <a:normAutofit/>
          </a:bodyPr>
          <a:lstStyle/>
          <a:p>
            <a:pPr algn="l"/>
            <a:r>
              <a:rPr lang="en-US" sz="4800" dirty="0">
                <a:solidFill>
                  <a:schemeClr val="tx1"/>
                </a:solidFill>
              </a:rPr>
              <a:t>Health</a:t>
            </a:r>
          </a:p>
        </p:txBody>
      </p:sp>
      <p:sp>
        <p:nvSpPr>
          <p:cNvPr id="11" name="Freeform 6">
            <a:extLst>
              <a:ext uri="{FF2B5EF4-FFF2-40B4-BE49-F238E27FC236}">
                <a16:creationId xmlns:a16="http://schemas.microsoft.com/office/drawing/2014/main" id="{CEF2B853-4083-4B70-AC2A-F79D808093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643466"/>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graphicFrame>
        <p:nvGraphicFramePr>
          <p:cNvPr id="7" name="Content Placeholder 6">
            <a:extLst>
              <a:ext uri="{FF2B5EF4-FFF2-40B4-BE49-F238E27FC236}">
                <a16:creationId xmlns:a16="http://schemas.microsoft.com/office/drawing/2014/main" id="{5D59C590-1895-4177-86DA-B6F4BA6B73F2}"/>
              </a:ext>
            </a:extLst>
          </p:cNvPr>
          <p:cNvGraphicFramePr>
            <a:graphicFrameLocks noGrp="1"/>
          </p:cNvGraphicFramePr>
          <p:nvPr>
            <p:ph idx="1"/>
            <p:extLst>
              <p:ext uri="{D42A27DB-BD31-4B8C-83A1-F6EECF244321}">
                <p14:modId xmlns:p14="http://schemas.microsoft.com/office/powerpoint/2010/main" val="4156346880"/>
              </p:ext>
            </p:extLst>
          </p:nvPr>
        </p:nvGraphicFramePr>
        <p:xfrm>
          <a:off x="4383464" y="422791"/>
          <a:ext cx="7690000" cy="5776936"/>
        </p:xfrm>
        <a:graphic>
          <a:graphicData uri="http://schemas.openxmlformats.org/drawingml/2006/table">
            <a:tbl>
              <a:tblPr firstRow="1" firstCol="1" bandRow="1">
                <a:tableStyleId>{5C22544A-7EE6-4342-B048-85BDC9FD1C3A}</a:tableStyleId>
              </a:tblPr>
              <a:tblGrid>
                <a:gridCol w="2035347">
                  <a:extLst>
                    <a:ext uri="{9D8B030D-6E8A-4147-A177-3AD203B41FA5}">
                      <a16:colId xmlns:a16="http://schemas.microsoft.com/office/drawing/2014/main" val="3781343089"/>
                    </a:ext>
                  </a:extLst>
                </a:gridCol>
                <a:gridCol w="1616788">
                  <a:extLst>
                    <a:ext uri="{9D8B030D-6E8A-4147-A177-3AD203B41FA5}">
                      <a16:colId xmlns:a16="http://schemas.microsoft.com/office/drawing/2014/main" val="956004278"/>
                    </a:ext>
                  </a:extLst>
                </a:gridCol>
                <a:gridCol w="1345955">
                  <a:extLst>
                    <a:ext uri="{9D8B030D-6E8A-4147-A177-3AD203B41FA5}">
                      <a16:colId xmlns:a16="http://schemas.microsoft.com/office/drawing/2014/main" val="3566106151"/>
                    </a:ext>
                  </a:extLst>
                </a:gridCol>
                <a:gridCol w="1345955">
                  <a:extLst>
                    <a:ext uri="{9D8B030D-6E8A-4147-A177-3AD203B41FA5}">
                      <a16:colId xmlns:a16="http://schemas.microsoft.com/office/drawing/2014/main" val="1804005104"/>
                    </a:ext>
                  </a:extLst>
                </a:gridCol>
                <a:gridCol w="1345955">
                  <a:extLst>
                    <a:ext uri="{9D8B030D-6E8A-4147-A177-3AD203B41FA5}">
                      <a16:colId xmlns:a16="http://schemas.microsoft.com/office/drawing/2014/main" val="1175988270"/>
                    </a:ext>
                  </a:extLst>
                </a:gridCol>
              </a:tblGrid>
              <a:tr h="727037">
                <a:tc>
                  <a:txBody>
                    <a:bodyPr/>
                    <a:lstStyle/>
                    <a:p>
                      <a:pPr marL="0" marR="0" algn="l" fontAlgn="t">
                        <a:lnSpc>
                          <a:spcPct val="107000"/>
                        </a:lnSpc>
                        <a:spcBef>
                          <a:spcPts val="0"/>
                        </a:spcBef>
                        <a:spcAft>
                          <a:spcPts val="0"/>
                        </a:spcAft>
                      </a:pPr>
                      <a:r>
                        <a:rPr lang="en-US" sz="1400" u="none" strike="noStrike">
                          <a:effectLst/>
                        </a:rPr>
                        <a:t> </a:t>
                      </a:r>
                      <a:endParaRPr lang="en-US" sz="1800" b="0" i="0" u="none" strike="noStrike">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1400" u="none" strike="noStrike">
                          <a:effectLst/>
                        </a:rPr>
                        <a:t>Fall</a:t>
                      </a:r>
                      <a:endParaRPr lang="en-US" sz="1800" b="0" i="0" u="none" strike="noStrike">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1400" u="none" strike="noStrike">
                          <a:effectLst/>
                        </a:rPr>
                        <a:t>Winter</a:t>
                      </a:r>
                      <a:endParaRPr lang="en-US" sz="1800" b="0" i="0" u="none" strike="noStrike">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1400" u="none" strike="noStrike">
                          <a:effectLst/>
                        </a:rPr>
                        <a:t>Spring</a:t>
                      </a:r>
                      <a:endParaRPr lang="en-US" sz="1800" b="0" i="0" u="none" strike="noStrike">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1400" u="none" strike="noStrike">
                          <a:effectLst/>
                        </a:rPr>
                        <a:t>Summer</a:t>
                      </a:r>
                      <a:endParaRPr lang="en-US" sz="1800" b="0" i="0" u="none" strike="noStrike">
                        <a:effectLst/>
                        <a:latin typeface="Arial" panose="020B0604020202020204" pitchFamily="34" charset="0"/>
                      </a:endParaRPr>
                    </a:p>
                  </a:txBody>
                  <a:tcPr marL="68580" marR="68580" marT="6350" marB="0"/>
                </a:tc>
                <a:extLst>
                  <a:ext uri="{0D108BD9-81ED-4DB2-BD59-A6C34878D82A}">
                    <a16:rowId xmlns:a16="http://schemas.microsoft.com/office/drawing/2014/main" val="802046401"/>
                  </a:ext>
                </a:extLst>
              </a:tr>
              <a:tr h="727037">
                <a:tc>
                  <a:txBody>
                    <a:bodyPr/>
                    <a:lstStyle/>
                    <a:p>
                      <a:pPr marL="0" marR="0" algn="l" fontAlgn="t">
                        <a:lnSpc>
                          <a:spcPct val="107000"/>
                        </a:lnSpc>
                        <a:spcBef>
                          <a:spcPts val="0"/>
                        </a:spcBef>
                        <a:spcAft>
                          <a:spcPts val="0"/>
                        </a:spcAft>
                      </a:pPr>
                      <a:r>
                        <a:rPr lang="en-US" sz="1400" u="none" strike="noStrike">
                          <a:effectLst/>
                        </a:rPr>
                        <a:t>Medical Home</a:t>
                      </a:r>
                      <a:endParaRPr lang="en-US" sz="1800" b="0" i="0" u="none" strike="noStrike">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1400" u="none" strike="noStrike">
                          <a:effectLst/>
                        </a:rPr>
                        <a:t>80%</a:t>
                      </a:r>
                      <a:endParaRPr lang="en-US" sz="1800" b="0" i="0" u="none" strike="noStrike">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1400" u="none" strike="noStrike" dirty="0">
                          <a:effectLst/>
                        </a:rPr>
                        <a:t> 74%</a:t>
                      </a:r>
                      <a:endParaRPr lang="en-US" sz="1800" b="0" i="0" u="none" strike="noStrike" dirty="0">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1400" u="none" strike="noStrike">
                          <a:effectLst/>
                        </a:rPr>
                        <a:t> </a:t>
                      </a:r>
                      <a:endParaRPr lang="en-US" sz="1800" b="0" i="0" u="none" strike="noStrike">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1400" u="none" strike="noStrike">
                          <a:effectLst/>
                        </a:rPr>
                        <a:t> </a:t>
                      </a:r>
                      <a:endParaRPr lang="en-US" sz="1800" b="0" i="0" u="none" strike="noStrike">
                        <a:effectLst/>
                        <a:latin typeface="Arial" panose="020B0604020202020204" pitchFamily="34" charset="0"/>
                      </a:endParaRPr>
                    </a:p>
                  </a:txBody>
                  <a:tcPr marL="68580" marR="68580" marT="6350" marB="0"/>
                </a:tc>
                <a:extLst>
                  <a:ext uri="{0D108BD9-81ED-4DB2-BD59-A6C34878D82A}">
                    <a16:rowId xmlns:a16="http://schemas.microsoft.com/office/drawing/2014/main" val="594306367"/>
                  </a:ext>
                </a:extLst>
              </a:tr>
              <a:tr h="727037">
                <a:tc>
                  <a:txBody>
                    <a:bodyPr/>
                    <a:lstStyle/>
                    <a:p>
                      <a:pPr marL="0" marR="0" algn="l" fontAlgn="t">
                        <a:lnSpc>
                          <a:spcPct val="107000"/>
                        </a:lnSpc>
                        <a:spcBef>
                          <a:spcPts val="0"/>
                        </a:spcBef>
                        <a:spcAft>
                          <a:spcPts val="0"/>
                        </a:spcAft>
                      </a:pPr>
                      <a:r>
                        <a:rPr lang="en-US" sz="1400" u="none" strike="noStrike">
                          <a:effectLst/>
                        </a:rPr>
                        <a:t>Health Coverage</a:t>
                      </a:r>
                      <a:endParaRPr lang="en-US" sz="1800" b="0" i="0" u="none" strike="noStrike">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1400" u="none" strike="noStrike">
                          <a:effectLst/>
                        </a:rPr>
                        <a:t>93%</a:t>
                      </a:r>
                      <a:endParaRPr lang="en-US" sz="1800" b="0" i="0" u="none" strike="noStrike">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1400" u="none" strike="noStrike" dirty="0">
                          <a:effectLst/>
                        </a:rPr>
                        <a:t> 91%</a:t>
                      </a:r>
                      <a:endParaRPr lang="en-US" sz="1800" b="0" i="0" u="none" strike="noStrike" dirty="0">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1400" u="none" strike="noStrike">
                          <a:effectLst/>
                        </a:rPr>
                        <a:t> </a:t>
                      </a:r>
                      <a:endParaRPr lang="en-US" sz="1800" b="0" i="0" u="none" strike="noStrike">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1400" u="none" strike="noStrike">
                          <a:effectLst/>
                        </a:rPr>
                        <a:t> </a:t>
                      </a:r>
                      <a:endParaRPr lang="en-US" sz="1800" b="0" i="0" u="none" strike="noStrike">
                        <a:effectLst/>
                        <a:latin typeface="Arial" panose="020B0604020202020204" pitchFamily="34" charset="0"/>
                      </a:endParaRPr>
                    </a:p>
                  </a:txBody>
                  <a:tcPr marL="68580" marR="68580" marT="6350" marB="0"/>
                </a:tc>
                <a:extLst>
                  <a:ext uri="{0D108BD9-81ED-4DB2-BD59-A6C34878D82A}">
                    <a16:rowId xmlns:a16="http://schemas.microsoft.com/office/drawing/2014/main" val="1493333100"/>
                  </a:ext>
                </a:extLst>
              </a:tr>
              <a:tr h="727037">
                <a:tc>
                  <a:txBody>
                    <a:bodyPr/>
                    <a:lstStyle/>
                    <a:p>
                      <a:pPr marL="0" marR="0" algn="l" fontAlgn="t">
                        <a:lnSpc>
                          <a:spcPct val="107000"/>
                        </a:lnSpc>
                        <a:spcBef>
                          <a:spcPts val="0"/>
                        </a:spcBef>
                        <a:spcAft>
                          <a:spcPts val="0"/>
                        </a:spcAft>
                      </a:pPr>
                      <a:r>
                        <a:rPr lang="en-US" sz="1400" u="none" strike="noStrike">
                          <a:effectLst/>
                        </a:rPr>
                        <a:t>Dental Home</a:t>
                      </a:r>
                      <a:endParaRPr lang="en-US" sz="1800" b="0" i="0" u="none" strike="noStrike">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1400" u="none" strike="noStrike">
                          <a:effectLst/>
                        </a:rPr>
                        <a:t>35%</a:t>
                      </a:r>
                      <a:endParaRPr lang="en-US" sz="1800" b="0" i="0" u="none" strike="noStrike">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1400" u="none" strike="noStrike" dirty="0">
                          <a:effectLst/>
                        </a:rPr>
                        <a:t> 38%</a:t>
                      </a:r>
                      <a:endParaRPr lang="en-US" sz="1800" b="0" i="0" u="none" strike="noStrike" dirty="0">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1400" u="none" strike="noStrike">
                          <a:effectLst/>
                        </a:rPr>
                        <a:t> </a:t>
                      </a:r>
                      <a:endParaRPr lang="en-US" sz="1800" b="0" i="0" u="none" strike="noStrike">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1400" u="none" strike="noStrike">
                          <a:effectLst/>
                          <a:highlight>
                            <a:srgbClr val="FFFF00"/>
                          </a:highlight>
                        </a:rPr>
                        <a:t> </a:t>
                      </a:r>
                      <a:endParaRPr lang="en-US" sz="1800" b="0" i="0" u="none" strike="noStrike">
                        <a:effectLst/>
                        <a:latin typeface="Arial" panose="020B0604020202020204" pitchFamily="34" charset="0"/>
                      </a:endParaRPr>
                    </a:p>
                  </a:txBody>
                  <a:tcPr marL="68580" marR="68580" marT="6350" marB="0"/>
                </a:tc>
                <a:extLst>
                  <a:ext uri="{0D108BD9-81ED-4DB2-BD59-A6C34878D82A}">
                    <a16:rowId xmlns:a16="http://schemas.microsoft.com/office/drawing/2014/main" val="2646318568"/>
                  </a:ext>
                </a:extLst>
              </a:tr>
              <a:tr h="1434394">
                <a:tc>
                  <a:txBody>
                    <a:bodyPr/>
                    <a:lstStyle/>
                    <a:p>
                      <a:pPr marL="0" marR="0" algn="l" fontAlgn="t">
                        <a:lnSpc>
                          <a:spcPct val="107000"/>
                        </a:lnSpc>
                        <a:spcBef>
                          <a:spcPts val="0"/>
                        </a:spcBef>
                        <a:spcAft>
                          <a:spcPts val="0"/>
                        </a:spcAft>
                      </a:pPr>
                      <a:r>
                        <a:rPr lang="en-US" sz="1400" u="none" strike="noStrike">
                          <a:effectLst/>
                        </a:rPr>
                        <a:t>Hearing Screenings Up to Date</a:t>
                      </a:r>
                      <a:endParaRPr lang="en-US" sz="1800" b="0" i="0" u="none" strike="noStrike">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1400" u="none" strike="noStrike">
                          <a:effectLst/>
                        </a:rPr>
                        <a:t>92%</a:t>
                      </a:r>
                      <a:endParaRPr lang="en-US" sz="1800" b="0" i="0" u="none" strike="noStrike">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1400" u="none" strike="noStrike" dirty="0">
                          <a:effectLst/>
                        </a:rPr>
                        <a:t> 88%</a:t>
                      </a:r>
                      <a:endParaRPr lang="en-US" sz="1800" b="0" i="0" u="none" strike="noStrike" dirty="0">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1400" u="none" strike="noStrike">
                          <a:effectLst/>
                        </a:rPr>
                        <a:t> </a:t>
                      </a:r>
                      <a:endParaRPr lang="en-US" sz="1800" b="0" i="0" u="none" strike="noStrike">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1400" u="none" strike="noStrike">
                          <a:effectLst/>
                        </a:rPr>
                        <a:t> </a:t>
                      </a:r>
                      <a:endParaRPr lang="en-US" sz="1800" b="0" i="0" u="none" strike="noStrike">
                        <a:effectLst/>
                        <a:latin typeface="Arial" panose="020B0604020202020204" pitchFamily="34" charset="0"/>
                      </a:endParaRPr>
                    </a:p>
                  </a:txBody>
                  <a:tcPr marL="68580" marR="68580" marT="6350" marB="0"/>
                </a:tc>
                <a:extLst>
                  <a:ext uri="{0D108BD9-81ED-4DB2-BD59-A6C34878D82A}">
                    <a16:rowId xmlns:a16="http://schemas.microsoft.com/office/drawing/2014/main" val="3935643573"/>
                  </a:ext>
                </a:extLst>
              </a:tr>
              <a:tr h="1434394">
                <a:tc>
                  <a:txBody>
                    <a:bodyPr/>
                    <a:lstStyle/>
                    <a:p>
                      <a:pPr marL="0" marR="0" algn="l" fontAlgn="t">
                        <a:lnSpc>
                          <a:spcPct val="107000"/>
                        </a:lnSpc>
                        <a:spcBef>
                          <a:spcPts val="0"/>
                        </a:spcBef>
                        <a:spcAft>
                          <a:spcPts val="0"/>
                        </a:spcAft>
                      </a:pPr>
                      <a:r>
                        <a:rPr lang="en-US" sz="1400" u="none" strike="noStrike">
                          <a:effectLst/>
                        </a:rPr>
                        <a:t>Vision Screenings Up to Date</a:t>
                      </a:r>
                      <a:endParaRPr lang="en-US" sz="1800" b="0" i="0" u="none" strike="noStrike">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1400" u="none" strike="noStrike" dirty="0">
                          <a:effectLst/>
                        </a:rPr>
                        <a:t>92%</a:t>
                      </a:r>
                      <a:endParaRPr lang="en-US" sz="1800" b="0" i="0" u="none" strike="noStrike" dirty="0">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1400" u="none" strike="noStrike" dirty="0">
                          <a:effectLst/>
                        </a:rPr>
                        <a:t> 88%</a:t>
                      </a:r>
                      <a:endParaRPr lang="en-US" sz="1800" b="0" i="0" u="none" strike="noStrike" dirty="0">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1400" u="none" strike="noStrike">
                          <a:effectLst/>
                        </a:rPr>
                        <a:t> </a:t>
                      </a:r>
                      <a:endParaRPr lang="en-US" sz="1800" b="0" i="0" u="none" strike="noStrike">
                        <a:effectLst/>
                        <a:latin typeface="Arial" panose="020B0604020202020204" pitchFamily="34" charset="0"/>
                      </a:endParaRPr>
                    </a:p>
                  </a:txBody>
                  <a:tcPr marL="68580" marR="68580" marT="6350" marB="0"/>
                </a:tc>
                <a:tc>
                  <a:txBody>
                    <a:bodyPr/>
                    <a:lstStyle/>
                    <a:p>
                      <a:pPr marL="0" marR="0" algn="l" fontAlgn="t">
                        <a:lnSpc>
                          <a:spcPct val="107000"/>
                        </a:lnSpc>
                        <a:spcBef>
                          <a:spcPts val="0"/>
                        </a:spcBef>
                        <a:spcAft>
                          <a:spcPts val="0"/>
                        </a:spcAft>
                      </a:pPr>
                      <a:r>
                        <a:rPr lang="en-US" sz="1400" u="none" strike="noStrike" dirty="0">
                          <a:effectLst/>
                        </a:rPr>
                        <a:t> </a:t>
                      </a:r>
                      <a:endParaRPr lang="en-US" sz="1800" b="0" i="0" u="none" strike="noStrike" dirty="0">
                        <a:effectLst/>
                        <a:latin typeface="Arial" panose="020B0604020202020204" pitchFamily="34" charset="0"/>
                      </a:endParaRPr>
                    </a:p>
                  </a:txBody>
                  <a:tcPr marL="68580" marR="68580" marT="6350" marB="0"/>
                </a:tc>
                <a:extLst>
                  <a:ext uri="{0D108BD9-81ED-4DB2-BD59-A6C34878D82A}">
                    <a16:rowId xmlns:a16="http://schemas.microsoft.com/office/drawing/2014/main" val="2123289524"/>
                  </a:ext>
                </a:extLst>
              </a:tr>
            </a:tbl>
          </a:graphicData>
        </a:graphic>
      </p:graphicFrame>
      <p:cxnSp>
        <p:nvCxnSpPr>
          <p:cNvPr id="13" name="Straight Connector 12">
            <a:extLst>
              <a:ext uri="{FF2B5EF4-FFF2-40B4-BE49-F238E27FC236}">
                <a16:creationId xmlns:a16="http://schemas.microsoft.com/office/drawing/2014/main" id="{D434EAAF-BF44-4CCC-84D4-105F3370AF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Rectangle 2">
            <a:extLst>
              <a:ext uri="{FF2B5EF4-FFF2-40B4-BE49-F238E27FC236}">
                <a16:creationId xmlns:a16="http://schemas.microsoft.com/office/drawing/2014/main" id="{D45C86B8-652C-40D9-93E1-F15E4BD86EB3}"/>
              </a:ext>
            </a:extLst>
          </p:cNvPr>
          <p:cNvSpPr>
            <a:spLocks noChangeArrowheads="1"/>
          </p:cNvSpPr>
          <p:nvPr/>
        </p:nvSpPr>
        <p:spPr bwMode="auto">
          <a:xfrm>
            <a:off x="643467" y="82004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sng"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Health</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5" name="Picture 1">
            <a:extLst>
              <a:ext uri="{FF2B5EF4-FFF2-40B4-BE49-F238E27FC236}">
                <a16:creationId xmlns:a16="http://schemas.microsoft.com/office/drawing/2014/main" id="{87A26D41-42E3-4281-90EC-05AF9FD846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467" y="735291"/>
            <a:ext cx="2508250" cy="15883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5EA25282-F24A-4B16-846B-809037BAE8AF}"/>
              </a:ext>
            </a:extLst>
          </p:cNvPr>
          <p:cNvSpPr>
            <a:spLocks noChangeArrowheads="1"/>
          </p:cNvSpPr>
          <p:nvPr/>
        </p:nvSpPr>
        <p:spPr bwMode="auto">
          <a:xfrm>
            <a:off x="643467" y="235674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83460149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4" name="Freeform 6">
            <a:extLst>
              <a:ext uri="{FF2B5EF4-FFF2-40B4-BE49-F238E27FC236}">
                <a16:creationId xmlns:a16="http://schemas.microsoft.com/office/drawing/2014/main" id="{133582B0-6831-409C-9D4E-4AE274BC8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cxnSp>
        <p:nvCxnSpPr>
          <p:cNvPr id="46" name="Straight Connector 38">
            <a:extLst>
              <a:ext uri="{FF2B5EF4-FFF2-40B4-BE49-F238E27FC236}">
                <a16:creationId xmlns:a16="http://schemas.microsoft.com/office/drawing/2014/main" id="{1EB1EC85-96A8-462C-A267-95A4B94594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useBgFill="1">
        <p:nvSpPr>
          <p:cNvPr id="48" name="Rectangle 40">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6">
            <a:extLst>
              <a:ext uri="{FF2B5EF4-FFF2-40B4-BE49-F238E27FC236}">
                <a16:creationId xmlns:a16="http://schemas.microsoft.com/office/drawing/2014/main" id="{D3686B33-4E07-4542-8F02-1876C8359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 y="5380579"/>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4" name="Text Placeholder 3">
            <a:extLst>
              <a:ext uri="{FF2B5EF4-FFF2-40B4-BE49-F238E27FC236}">
                <a16:creationId xmlns:a16="http://schemas.microsoft.com/office/drawing/2014/main" id="{BB291F75-084F-4930-8B22-D6749880F6B4}"/>
              </a:ext>
            </a:extLst>
          </p:cNvPr>
          <p:cNvSpPr>
            <a:spLocks noGrp="1"/>
          </p:cNvSpPr>
          <p:nvPr>
            <p:ph type="body" idx="4294967295"/>
          </p:nvPr>
        </p:nvSpPr>
        <p:spPr>
          <a:xfrm>
            <a:off x="152400" y="0"/>
            <a:ext cx="6694714" cy="7228114"/>
          </a:xfrm>
        </p:spPr>
        <p:txBody>
          <a:bodyPr vert="horz" lIns="91440" tIns="45720" rIns="91440" bIns="45720" rtlCol="0">
            <a:noAutofit/>
          </a:bodyPr>
          <a:lstStyle/>
          <a:p>
            <a:pPr>
              <a:lnSpc>
                <a:spcPct val="102000"/>
              </a:lnSpc>
              <a:buNone/>
            </a:pPr>
            <a:r>
              <a:rPr lang="en-US" sz="1800" dirty="0">
                <a:solidFill>
                  <a:schemeClr val="tx1"/>
                </a:solidFill>
              </a:rPr>
              <a:t>Large Group:  Surprises?  What’s going well?    What changes might we need to make?  Reminders:</a:t>
            </a:r>
          </a:p>
          <a:p>
            <a:pPr>
              <a:lnSpc>
                <a:spcPct val="102000"/>
              </a:lnSpc>
            </a:pPr>
            <a:r>
              <a:rPr lang="en-US" sz="1600" dirty="0">
                <a:solidFill>
                  <a:schemeClr val="tx1"/>
                </a:solidFill>
              </a:rPr>
              <a:t>We went down in all areas except dentals, this may be due to enrolling more families in the middle of the year than we typically do.  It will be important to follow up with all families that do not have a medical home listed on their application, find out if they have a medical home/health insurance and get that to your R &amp; H as quickly as possible.</a:t>
            </a:r>
          </a:p>
          <a:p>
            <a:pPr>
              <a:lnSpc>
                <a:spcPct val="102000"/>
              </a:lnSpc>
            </a:pPr>
            <a:r>
              <a:rPr lang="en-US" sz="1600" dirty="0">
                <a:solidFill>
                  <a:schemeClr val="tx1"/>
                </a:solidFill>
              </a:rPr>
              <a:t>Dental homes increased!!!  Many of you are working really hard with families to educate them as to why a dental appointment at age 1 is so important.  Please remember that if a family does not have a dental home, it must be noted in Need Identified – Dental Education, and you must use our dental curriculum to assess the education the family might need and follow through with that content.</a:t>
            </a:r>
          </a:p>
          <a:p>
            <a:pPr>
              <a:lnSpc>
                <a:spcPct val="102000"/>
              </a:lnSpc>
            </a:pPr>
            <a:r>
              <a:rPr lang="en-US" sz="1600" dirty="0">
                <a:solidFill>
                  <a:schemeClr val="tx1"/>
                </a:solidFill>
              </a:rPr>
              <a:t>Hearing and visions – COVID cannot be used as a reason the screening was not done, unless the family is refusing to complete it.  If you are a staff member that is only working virtually, it will be important to work with your PSC to complete the screening another way, whether that is a clinic or another teammate completes it.  Also, remember to follow-up on referrals and share progress with the R &amp; H</a:t>
            </a:r>
          </a:p>
          <a:p>
            <a:pPr marL="0" indent="0">
              <a:lnSpc>
                <a:spcPct val="102000"/>
              </a:lnSpc>
              <a:buNone/>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What are some things </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you are doing differently that has been helpful or changed your perspective on </a:t>
            </a:r>
            <a:r>
              <a:rPr lang="en-US" sz="1600" dirty="0" err="1">
                <a:solidFill>
                  <a:schemeClr val="tx1"/>
                </a:solidFill>
                <a:latin typeface="Calibri" panose="020F0502020204030204" pitchFamily="34" charset="0"/>
                <a:ea typeface="Calibri" panose="020F0502020204030204" pitchFamily="34" charset="0"/>
                <a:cs typeface="Calibri" panose="020F0502020204030204" pitchFamily="34" charset="0"/>
              </a:rPr>
              <a:t>health?Share</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some aha </a:t>
            </a:r>
            <a:r>
              <a:rPr lang="en-US" sz="1600" dirty="0" err="1">
                <a:solidFill>
                  <a:schemeClr val="tx1"/>
                </a:solidFill>
                <a:latin typeface="Calibri" panose="020F0502020204030204" pitchFamily="34" charset="0"/>
                <a:ea typeface="Calibri" panose="020F0502020204030204" pitchFamily="34" charset="0"/>
                <a:cs typeface="Calibri" panose="020F0502020204030204" pitchFamily="34" charset="0"/>
              </a:rPr>
              <a:t>moments.What</a:t>
            </a: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is going well with health?</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2000"/>
              </a:lnSpc>
            </a:pPr>
            <a:endParaRPr lang="en-US" sz="1600" dirty="0">
              <a:solidFill>
                <a:schemeClr val="tx1"/>
              </a:solidFill>
            </a:endParaRPr>
          </a:p>
          <a:p>
            <a:pPr>
              <a:lnSpc>
                <a:spcPct val="102000"/>
              </a:lnSpc>
            </a:pPr>
            <a:endParaRPr lang="en-US" sz="1800" dirty="0">
              <a:solidFill>
                <a:schemeClr val="tx1"/>
              </a:solidFill>
            </a:endParaRPr>
          </a:p>
          <a:p>
            <a:pPr>
              <a:lnSpc>
                <a:spcPct val="102000"/>
              </a:lnSpc>
            </a:pPr>
            <a:endParaRPr lang="en-US" sz="1800" dirty="0">
              <a:solidFill>
                <a:schemeClr val="tx1"/>
              </a:solidFill>
            </a:endParaRPr>
          </a:p>
        </p:txBody>
      </p:sp>
      <p:sp>
        <p:nvSpPr>
          <p:cNvPr id="45" name="Freeform: Shape 44">
            <a:extLst>
              <a:ext uri="{FF2B5EF4-FFF2-40B4-BE49-F238E27FC236}">
                <a16:creationId xmlns:a16="http://schemas.microsoft.com/office/drawing/2014/main" id="{5D44B584-65A7-4029-A075-505AA5EA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48333" y="0"/>
            <a:ext cx="5443666" cy="6858000"/>
          </a:xfrm>
          <a:custGeom>
            <a:avLst/>
            <a:gdLst>
              <a:gd name="connsiteX0" fmla="*/ 0 w 5443666"/>
              <a:gd name="connsiteY0" fmla="*/ 0 h 6845983"/>
              <a:gd name="connsiteX1" fmla="*/ 3595564 w 5443666"/>
              <a:gd name="connsiteY1" fmla="*/ 0 h 6845983"/>
              <a:gd name="connsiteX2" fmla="*/ 3746607 w 5443666"/>
              <a:gd name="connsiteY2" fmla="*/ 118697 h 6845983"/>
              <a:gd name="connsiteX3" fmla="*/ 5443666 w 5443666"/>
              <a:gd name="connsiteY3" fmla="*/ 3717234 h 6845983"/>
              <a:gd name="connsiteX4" fmla="*/ 4378763 w 5443666"/>
              <a:gd name="connsiteY4" fmla="*/ 6683615 h 6845983"/>
              <a:gd name="connsiteX5" fmla="*/ 4238117 w 5443666"/>
              <a:gd name="connsiteY5" fmla="*/ 6845983 h 6845983"/>
              <a:gd name="connsiteX6" fmla="*/ 0 w 5443666"/>
              <a:gd name="connsiteY6" fmla="*/ 6845983 h 684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3666" h="6845983">
                <a:moveTo>
                  <a:pt x="0" y="0"/>
                </a:moveTo>
                <a:lnTo>
                  <a:pt x="3595564" y="0"/>
                </a:lnTo>
                <a:lnTo>
                  <a:pt x="3746607" y="118697"/>
                </a:lnTo>
                <a:cubicBezTo>
                  <a:pt x="4783044" y="974041"/>
                  <a:pt x="5443666" y="2268489"/>
                  <a:pt x="5443666" y="3717234"/>
                </a:cubicBezTo>
                <a:cubicBezTo>
                  <a:pt x="5443666" y="4844036"/>
                  <a:pt x="5044030" y="5877498"/>
                  <a:pt x="4378763" y="6683615"/>
                </a:cubicBezTo>
                <a:lnTo>
                  <a:pt x="4238117" y="6845983"/>
                </a:lnTo>
                <a:lnTo>
                  <a:pt x="0" y="6845983"/>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AF0E0918-AB00-4194-A9D5-9AF9B4918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76934"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1ED95F76-6575-4501-9B00-79BC63B61019}"/>
              </a:ext>
            </a:extLst>
          </p:cNvPr>
          <p:cNvPicPr>
            <a:picLocks noChangeAspect="1"/>
          </p:cNvPicPr>
          <p:nvPr/>
        </p:nvPicPr>
        <p:blipFill>
          <a:blip r:embed="rId2"/>
          <a:stretch>
            <a:fillRect/>
          </a:stretch>
        </p:blipFill>
        <p:spPr>
          <a:xfrm>
            <a:off x="7942729" y="2656185"/>
            <a:ext cx="3683197" cy="1894551"/>
          </a:xfrm>
          <a:prstGeom prst="rect">
            <a:avLst/>
          </a:prstGeom>
        </p:spPr>
      </p:pic>
    </p:spTree>
    <p:extLst>
      <p:ext uri="{BB962C8B-B14F-4D97-AF65-F5344CB8AC3E}">
        <p14:creationId xmlns:p14="http://schemas.microsoft.com/office/powerpoint/2010/main" val="225276721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id="{49EC5C96-A5B7-48AF-865B-32EA92606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14" name="Straight Connector 13">
            <a:extLst>
              <a:ext uri="{FF2B5EF4-FFF2-40B4-BE49-F238E27FC236}">
                <a16:creationId xmlns:a16="http://schemas.microsoft.com/office/drawing/2014/main" id="{87D3361C-8AD4-4C09-8E01-4332488617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idx="4294967295"/>
          </p:nvPr>
        </p:nvSpPr>
        <p:spPr>
          <a:xfrm>
            <a:off x="8188391" y="1143293"/>
            <a:ext cx="3350016" cy="4268965"/>
          </a:xfrm>
        </p:spPr>
        <p:txBody>
          <a:bodyPr vert="horz" lIns="91440" tIns="45720" rIns="91440" bIns="45720" rtlCol="0" anchor="t">
            <a:normAutofit/>
          </a:bodyPr>
          <a:lstStyle/>
          <a:p>
            <a:pPr algn="l">
              <a:lnSpc>
                <a:spcPct val="85000"/>
              </a:lnSpc>
            </a:pPr>
            <a:endParaRPr lang="en-US" sz="5400" cap="all">
              <a:solidFill>
                <a:schemeClr val="tx2"/>
              </a:solidFill>
            </a:endParaRPr>
          </a:p>
        </p:txBody>
      </p:sp>
      <p:cxnSp>
        <p:nvCxnSpPr>
          <p:cNvPr id="16" name="Straight Connector 15">
            <a:extLst>
              <a:ext uri="{FF2B5EF4-FFF2-40B4-BE49-F238E27FC236}">
                <a16:creationId xmlns:a16="http://schemas.microsoft.com/office/drawing/2014/main" id="{1ACF48EF-9227-4349-99D4-92AFE6503E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descr="See the source image">
            <a:extLst>
              <a:ext uri="{FF2B5EF4-FFF2-40B4-BE49-F238E27FC236}">
                <a16:creationId xmlns:a16="http://schemas.microsoft.com/office/drawing/2014/main" id="{DCD8FB8E-C910-45A8-ADB2-5DD6CF984B69}"/>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1128096" y="1696839"/>
            <a:ext cx="5414106" cy="3950616"/>
          </a:xfrm>
          <a:prstGeom prst="rect">
            <a:avLst/>
          </a:prstGeom>
          <a:noFill/>
        </p:spPr>
      </p:pic>
      <p:sp>
        <p:nvSpPr>
          <p:cNvPr id="18" name="Freeform 6">
            <a:extLst>
              <a:ext uri="{FF2B5EF4-FFF2-40B4-BE49-F238E27FC236}">
                <a16:creationId xmlns:a16="http://schemas.microsoft.com/office/drawing/2014/main" id="{E5B0D21A-2419-4455-813A-EC140CF0C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graphicFrame>
        <p:nvGraphicFramePr>
          <p:cNvPr id="4" name="Table 3">
            <a:extLst>
              <a:ext uri="{FF2B5EF4-FFF2-40B4-BE49-F238E27FC236}">
                <a16:creationId xmlns:a16="http://schemas.microsoft.com/office/drawing/2014/main" id="{5D04E717-3433-422A-8673-394B9B6145BB}"/>
              </a:ext>
            </a:extLst>
          </p:cNvPr>
          <p:cNvGraphicFramePr/>
          <p:nvPr>
            <p:extLst>
              <p:ext uri="{D42A27DB-BD31-4B8C-83A1-F6EECF244321}">
                <p14:modId xmlns:p14="http://schemas.microsoft.com/office/powerpoint/2010/main" val="384149957"/>
              </p:ext>
            </p:extLst>
          </p:nvPr>
        </p:nvGraphicFramePr>
        <p:xfrm>
          <a:off x="6947557" y="1189204"/>
          <a:ext cx="4911359" cy="5117328"/>
        </p:xfrm>
        <a:graphic>
          <a:graphicData uri="http://schemas.openxmlformats.org/drawingml/2006/table">
            <a:tbl>
              <a:tblPr firstRow="1" firstCol="1" bandRow="1">
                <a:tableStyleId>{5C22544A-7EE6-4342-B048-85BDC9FD1C3A}</a:tableStyleId>
              </a:tblPr>
              <a:tblGrid>
                <a:gridCol w="1328956">
                  <a:extLst>
                    <a:ext uri="{9D8B030D-6E8A-4147-A177-3AD203B41FA5}">
                      <a16:colId xmlns:a16="http://schemas.microsoft.com/office/drawing/2014/main" val="3824629658"/>
                    </a:ext>
                  </a:extLst>
                </a:gridCol>
                <a:gridCol w="1029547">
                  <a:extLst>
                    <a:ext uri="{9D8B030D-6E8A-4147-A177-3AD203B41FA5}">
                      <a16:colId xmlns:a16="http://schemas.microsoft.com/office/drawing/2014/main" val="3699191092"/>
                    </a:ext>
                  </a:extLst>
                </a:gridCol>
                <a:gridCol w="850952">
                  <a:extLst>
                    <a:ext uri="{9D8B030D-6E8A-4147-A177-3AD203B41FA5}">
                      <a16:colId xmlns:a16="http://schemas.microsoft.com/office/drawing/2014/main" val="3699232892"/>
                    </a:ext>
                  </a:extLst>
                </a:gridCol>
                <a:gridCol w="850952">
                  <a:extLst>
                    <a:ext uri="{9D8B030D-6E8A-4147-A177-3AD203B41FA5}">
                      <a16:colId xmlns:a16="http://schemas.microsoft.com/office/drawing/2014/main" val="865119723"/>
                    </a:ext>
                  </a:extLst>
                </a:gridCol>
                <a:gridCol w="850952">
                  <a:extLst>
                    <a:ext uri="{9D8B030D-6E8A-4147-A177-3AD203B41FA5}">
                      <a16:colId xmlns:a16="http://schemas.microsoft.com/office/drawing/2014/main" val="3580095541"/>
                    </a:ext>
                  </a:extLst>
                </a:gridCol>
              </a:tblGrid>
              <a:tr h="860653">
                <a:tc>
                  <a:txBody>
                    <a:bodyPr/>
                    <a:lstStyle/>
                    <a:p>
                      <a:pPr marL="0" marR="0" algn="l" fontAlgn="t">
                        <a:lnSpc>
                          <a:spcPct val="107000"/>
                        </a:lnSpc>
                        <a:spcBef>
                          <a:spcPts val="0"/>
                        </a:spcBef>
                        <a:spcAft>
                          <a:spcPts val="0"/>
                        </a:spcAft>
                      </a:pPr>
                      <a:r>
                        <a:rPr lang="en-US" sz="1400" u="none" strike="noStrike">
                          <a:effectLst/>
                        </a:rPr>
                        <a:t> </a:t>
                      </a:r>
                      <a:endParaRPr lang="en-US" sz="1800" b="0" i="0" u="none" strike="noStrike">
                        <a:effectLst/>
                        <a:latin typeface="Arial" panose="020B0604020202020204" pitchFamily="34" charset="0"/>
                      </a:endParaRPr>
                    </a:p>
                  </a:txBody>
                  <a:tcPr marL="68580" marR="68580" marT="6350" marB="0"/>
                </a:tc>
                <a:tc>
                  <a:txBody>
                    <a:bodyPr/>
                    <a:lstStyle/>
                    <a:p>
                      <a:pPr marL="0" marR="0" algn="ctr" fontAlgn="t">
                        <a:lnSpc>
                          <a:spcPct val="107000"/>
                        </a:lnSpc>
                        <a:spcBef>
                          <a:spcPts val="0"/>
                        </a:spcBef>
                        <a:spcAft>
                          <a:spcPts val="0"/>
                        </a:spcAft>
                      </a:pPr>
                      <a:r>
                        <a:rPr lang="en-US" sz="1400" u="none" strike="noStrike">
                          <a:effectLst/>
                        </a:rPr>
                        <a:t>Fall</a:t>
                      </a:r>
                      <a:endParaRPr lang="en-US" sz="1800" b="0" i="0" u="none" strike="noStrike">
                        <a:effectLst/>
                        <a:latin typeface="Arial" panose="020B0604020202020204" pitchFamily="34" charset="0"/>
                      </a:endParaRPr>
                    </a:p>
                  </a:txBody>
                  <a:tcPr marL="68580" marR="68580" marT="6350" marB="0"/>
                </a:tc>
                <a:tc>
                  <a:txBody>
                    <a:bodyPr/>
                    <a:lstStyle/>
                    <a:p>
                      <a:pPr marL="0" marR="0" algn="ctr" fontAlgn="t">
                        <a:lnSpc>
                          <a:spcPct val="107000"/>
                        </a:lnSpc>
                        <a:spcBef>
                          <a:spcPts val="0"/>
                        </a:spcBef>
                        <a:spcAft>
                          <a:spcPts val="0"/>
                        </a:spcAft>
                      </a:pPr>
                      <a:r>
                        <a:rPr lang="en-US" sz="1400" u="none" strike="noStrike">
                          <a:effectLst/>
                        </a:rPr>
                        <a:t>Winter</a:t>
                      </a:r>
                      <a:endParaRPr lang="en-US" sz="1800" b="0" i="0" u="none" strike="noStrike">
                        <a:effectLst/>
                        <a:latin typeface="Arial" panose="020B0604020202020204" pitchFamily="34" charset="0"/>
                      </a:endParaRPr>
                    </a:p>
                  </a:txBody>
                  <a:tcPr marL="68580" marR="68580" marT="6350" marB="0"/>
                </a:tc>
                <a:tc>
                  <a:txBody>
                    <a:bodyPr/>
                    <a:lstStyle/>
                    <a:p>
                      <a:pPr marL="0" marR="0" algn="ctr" fontAlgn="t">
                        <a:lnSpc>
                          <a:spcPct val="107000"/>
                        </a:lnSpc>
                        <a:spcBef>
                          <a:spcPts val="0"/>
                        </a:spcBef>
                        <a:spcAft>
                          <a:spcPts val="0"/>
                        </a:spcAft>
                      </a:pPr>
                      <a:r>
                        <a:rPr lang="en-US" sz="1400" u="none" strike="noStrike">
                          <a:effectLst/>
                        </a:rPr>
                        <a:t>Spring</a:t>
                      </a:r>
                      <a:endParaRPr lang="en-US" sz="1800" b="0" i="0" u="none" strike="noStrike">
                        <a:effectLst/>
                        <a:latin typeface="Arial" panose="020B0604020202020204" pitchFamily="34" charset="0"/>
                      </a:endParaRPr>
                    </a:p>
                  </a:txBody>
                  <a:tcPr marL="68580" marR="68580" marT="6350" marB="0"/>
                </a:tc>
                <a:tc>
                  <a:txBody>
                    <a:bodyPr/>
                    <a:lstStyle/>
                    <a:p>
                      <a:pPr marL="0" marR="0" algn="ctr" fontAlgn="t">
                        <a:lnSpc>
                          <a:spcPct val="107000"/>
                        </a:lnSpc>
                        <a:spcBef>
                          <a:spcPts val="0"/>
                        </a:spcBef>
                        <a:spcAft>
                          <a:spcPts val="0"/>
                        </a:spcAft>
                      </a:pPr>
                      <a:r>
                        <a:rPr lang="en-US" sz="1400" u="none" strike="noStrike">
                          <a:effectLst/>
                        </a:rPr>
                        <a:t>Summer</a:t>
                      </a:r>
                      <a:endParaRPr lang="en-US" sz="1800" b="0" i="0" u="none" strike="noStrike">
                        <a:effectLst/>
                        <a:latin typeface="Arial" panose="020B0604020202020204" pitchFamily="34" charset="0"/>
                      </a:endParaRPr>
                    </a:p>
                  </a:txBody>
                  <a:tcPr marL="68580" marR="68580" marT="6350" marB="0"/>
                </a:tc>
                <a:extLst>
                  <a:ext uri="{0D108BD9-81ED-4DB2-BD59-A6C34878D82A}">
                    <a16:rowId xmlns:a16="http://schemas.microsoft.com/office/drawing/2014/main" val="3788808588"/>
                  </a:ext>
                </a:extLst>
              </a:tr>
              <a:tr h="1698011">
                <a:tc>
                  <a:txBody>
                    <a:bodyPr/>
                    <a:lstStyle/>
                    <a:p>
                      <a:pPr marL="0" marR="0" algn="l" fontAlgn="t">
                        <a:lnSpc>
                          <a:spcPct val="107000"/>
                        </a:lnSpc>
                        <a:spcBef>
                          <a:spcPts val="0"/>
                        </a:spcBef>
                        <a:spcAft>
                          <a:spcPts val="0"/>
                        </a:spcAft>
                      </a:pPr>
                      <a:r>
                        <a:rPr lang="en-US" sz="1400" u="none" strike="noStrike">
                          <a:effectLst/>
                        </a:rPr>
                        <a:t>In Goal Setting Process</a:t>
                      </a:r>
                      <a:endParaRPr lang="en-US" sz="1800" b="0" i="0" u="none" strike="noStrike">
                        <a:effectLst/>
                        <a:latin typeface="Arial" panose="020B0604020202020204" pitchFamily="34" charset="0"/>
                      </a:endParaRPr>
                    </a:p>
                  </a:txBody>
                  <a:tcPr marL="68580" marR="68580" marT="6350" marB="0"/>
                </a:tc>
                <a:tc>
                  <a:txBody>
                    <a:bodyPr/>
                    <a:lstStyle/>
                    <a:p>
                      <a:pPr marL="0" marR="0" algn="ctr" fontAlgn="t">
                        <a:lnSpc>
                          <a:spcPct val="107000"/>
                        </a:lnSpc>
                        <a:spcBef>
                          <a:spcPts val="0"/>
                        </a:spcBef>
                        <a:spcAft>
                          <a:spcPts val="0"/>
                        </a:spcAft>
                      </a:pPr>
                      <a:r>
                        <a:rPr lang="en-US" sz="1400" u="none" strike="noStrike">
                          <a:effectLst/>
                        </a:rPr>
                        <a:t>80%</a:t>
                      </a:r>
                      <a:endParaRPr lang="en-US" sz="1800" b="0" i="0" u="none" strike="noStrike">
                        <a:effectLst/>
                        <a:latin typeface="Arial" panose="020B0604020202020204" pitchFamily="34" charset="0"/>
                      </a:endParaRPr>
                    </a:p>
                  </a:txBody>
                  <a:tcPr marL="68580" marR="68580" marT="6350" marB="0"/>
                </a:tc>
                <a:tc>
                  <a:txBody>
                    <a:bodyPr/>
                    <a:lstStyle/>
                    <a:p>
                      <a:pPr marL="0" marR="0" algn="ctr" fontAlgn="t">
                        <a:lnSpc>
                          <a:spcPct val="107000"/>
                        </a:lnSpc>
                        <a:spcBef>
                          <a:spcPts val="0"/>
                        </a:spcBef>
                        <a:spcAft>
                          <a:spcPts val="0"/>
                        </a:spcAft>
                      </a:pPr>
                      <a:r>
                        <a:rPr lang="en-US" sz="1400" u="none" strike="noStrike">
                          <a:effectLst/>
                        </a:rPr>
                        <a:t>84%</a:t>
                      </a:r>
                      <a:endParaRPr lang="en-US" sz="1800" b="0" i="0" u="none" strike="noStrike">
                        <a:effectLst/>
                        <a:latin typeface="Arial" panose="020B0604020202020204" pitchFamily="34" charset="0"/>
                      </a:endParaRPr>
                    </a:p>
                  </a:txBody>
                  <a:tcPr marL="68580" marR="68580" marT="6350" marB="0"/>
                </a:tc>
                <a:tc>
                  <a:txBody>
                    <a:bodyPr/>
                    <a:lstStyle/>
                    <a:p>
                      <a:pPr marL="0" marR="0" algn="ctr" fontAlgn="t">
                        <a:lnSpc>
                          <a:spcPct val="107000"/>
                        </a:lnSpc>
                        <a:spcBef>
                          <a:spcPts val="0"/>
                        </a:spcBef>
                        <a:spcAft>
                          <a:spcPts val="0"/>
                        </a:spcAft>
                      </a:pPr>
                      <a:r>
                        <a:rPr lang="en-US" sz="1400" u="none" strike="noStrike">
                          <a:effectLst/>
                        </a:rPr>
                        <a:t> </a:t>
                      </a:r>
                      <a:endParaRPr lang="en-US" sz="1800" b="0" i="0" u="none" strike="noStrike">
                        <a:effectLst/>
                        <a:latin typeface="Arial" panose="020B0604020202020204" pitchFamily="34" charset="0"/>
                      </a:endParaRPr>
                    </a:p>
                  </a:txBody>
                  <a:tcPr marL="68580" marR="68580" marT="6350" marB="0"/>
                </a:tc>
                <a:tc>
                  <a:txBody>
                    <a:bodyPr/>
                    <a:lstStyle/>
                    <a:p>
                      <a:pPr marL="0" marR="0" algn="ctr" fontAlgn="t">
                        <a:lnSpc>
                          <a:spcPct val="107000"/>
                        </a:lnSpc>
                        <a:spcBef>
                          <a:spcPts val="0"/>
                        </a:spcBef>
                        <a:spcAft>
                          <a:spcPts val="0"/>
                        </a:spcAft>
                      </a:pPr>
                      <a:r>
                        <a:rPr lang="en-US" sz="1400" u="none" strike="noStrike">
                          <a:effectLst/>
                        </a:rPr>
                        <a:t> </a:t>
                      </a:r>
                      <a:endParaRPr lang="en-US" sz="1800" b="0" i="0" u="none" strike="noStrike">
                        <a:effectLst/>
                        <a:latin typeface="Arial" panose="020B0604020202020204" pitchFamily="34" charset="0"/>
                      </a:endParaRPr>
                    </a:p>
                  </a:txBody>
                  <a:tcPr marL="68580" marR="68580" marT="6350" marB="0"/>
                </a:tc>
                <a:extLst>
                  <a:ext uri="{0D108BD9-81ED-4DB2-BD59-A6C34878D82A}">
                    <a16:rowId xmlns:a16="http://schemas.microsoft.com/office/drawing/2014/main" val="3121620704"/>
                  </a:ext>
                </a:extLst>
              </a:tr>
              <a:tr h="1698011">
                <a:tc>
                  <a:txBody>
                    <a:bodyPr/>
                    <a:lstStyle/>
                    <a:p>
                      <a:pPr marL="0" marR="0" algn="l" fontAlgn="t">
                        <a:lnSpc>
                          <a:spcPct val="107000"/>
                        </a:lnSpc>
                        <a:spcBef>
                          <a:spcPts val="0"/>
                        </a:spcBef>
                        <a:spcAft>
                          <a:spcPts val="0"/>
                        </a:spcAft>
                      </a:pPr>
                      <a:r>
                        <a:rPr lang="en-US" sz="1400" u="none" strike="noStrike">
                          <a:effectLst/>
                        </a:rPr>
                        <a:t>Active Partnership Agreement</a:t>
                      </a:r>
                      <a:endParaRPr lang="en-US" sz="1800" b="0" i="0" u="none" strike="noStrike">
                        <a:effectLst/>
                        <a:latin typeface="Arial" panose="020B0604020202020204" pitchFamily="34" charset="0"/>
                      </a:endParaRPr>
                    </a:p>
                  </a:txBody>
                  <a:tcPr marL="68580" marR="68580" marT="6350" marB="0"/>
                </a:tc>
                <a:tc>
                  <a:txBody>
                    <a:bodyPr/>
                    <a:lstStyle/>
                    <a:p>
                      <a:pPr marL="0" marR="0" algn="ctr" fontAlgn="t">
                        <a:lnSpc>
                          <a:spcPct val="107000"/>
                        </a:lnSpc>
                        <a:spcBef>
                          <a:spcPts val="0"/>
                        </a:spcBef>
                        <a:spcAft>
                          <a:spcPts val="0"/>
                        </a:spcAft>
                      </a:pPr>
                      <a:r>
                        <a:rPr lang="en-US" sz="1400" u="none" strike="noStrike">
                          <a:effectLst/>
                        </a:rPr>
                        <a:t>87%</a:t>
                      </a:r>
                      <a:endParaRPr lang="en-US" sz="1800" b="0" i="0" u="none" strike="noStrike">
                        <a:effectLst/>
                        <a:latin typeface="Arial" panose="020B0604020202020204" pitchFamily="34" charset="0"/>
                      </a:endParaRPr>
                    </a:p>
                  </a:txBody>
                  <a:tcPr marL="68580" marR="68580" marT="6350" marB="0"/>
                </a:tc>
                <a:tc>
                  <a:txBody>
                    <a:bodyPr/>
                    <a:lstStyle/>
                    <a:p>
                      <a:pPr marL="0" marR="0" algn="ctr" fontAlgn="t">
                        <a:lnSpc>
                          <a:spcPct val="107000"/>
                        </a:lnSpc>
                        <a:spcBef>
                          <a:spcPts val="0"/>
                        </a:spcBef>
                        <a:spcAft>
                          <a:spcPts val="0"/>
                        </a:spcAft>
                      </a:pPr>
                      <a:r>
                        <a:rPr lang="en-US" sz="1400" u="none" strike="noStrike" dirty="0">
                          <a:effectLst/>
                        </a:rPr>
                        <a:t>87%</a:t>
                      </a:r>
                      <a:endParaRPr lang="en-US" sz="1800" b="0" i="0" u="none" strike="noStrike" dirty="0">
                        <a:effectLst/>
                        <a:latin typeface="Arial" panose="020B0604020202020204" pitchFamily="34" charset="0"/>
                      </a:endParaRPr>
                    </a:p>
                  </a:txBody>
                  <a:tcPr marL="68580" marR="68580" marT="6350" marB="0"/>
                </a:tc>
                <a:tc>
                  <a:txBody>
                    <a:bodyPr/>
                    <a:lstStyle/>
                    <a:p>
                      <a:pPr marL="0" marR="0" algn="ctr" fontAlgn="t">
                        <a:lnSpc>
                          <a:spcPct val="107000"/>
                        </a:lnSpc>
                        <a:spcBef>
                          <a:spcPts val="0"/>
                        </a:spcBef>
                        <a:spcAft>
                          <a:spcPts val="0"/>
                        </a:spcAft>
                      </a:pPr>
                      <a:r>
                        <a:rPr lang="en-US" sz="1400" u="none" strike="noStrike">
                          <a:effectLst/>
                        </a:rPr>
                        <a:t> </a:t>
                      </a:r>
                      <a:endParaRPr lang="en-US" sz="1800" b="0" i="0" u="none" strike="noStrike">
                        <a:effectLst/>
                        <a:latin typeface="Arial" panose="020B0604020202020204" pitchFamily="34" charset="0"/>
                      </a:endParaRPr>
                    </a:p>
                  </a:txBody>
                  <a:tcPr marL="68580" marR="68580" marT="6350" marB="0"/>
                </a:tc>
                <a:tc>
                  <a:txBody>
                    <a:bodyPr/>
                    <a:lstStyle/>
                    <a:p>
                      <a:pPr marL="0" marR="0" algn="ctr" fontAlgn="t">
                        <a:lnSpc>
                          <a:spcPct val="107000"/>
                        </a:lnSpc>
                        <a:spcBef>
                          <a:spcPts val="0"/>
                        </a:spcBef>
                        <a:spcAft>
                          <a:spcPts val="0"/>
                        </a:spcAft>
                      </a:pPr>
                      <a:r>
                        <a:rPr lang="en-US" sz="1400" u="none" strike="noStrike">
                          <a:effectLst/>
                          <a:highlight>
                            <a:srgbClr val="FFFF00"/>
                          </a:highlight>
                        </a:rPr>
                        <a:t> </a:t>
                      </a:r>
                      <a:endParaRPr lang="en-US" sz="1800" b="0" i="0" u="none" strike="noStrike">
                        <a:effectLst/>
                        <a:latin typeface="Arial" panose="020B0604020202020204" pitchFamily="34" charset="0"/>
                      </a:endParaRPr>
                    </a:p>
                  </a:txBody>
                  <a:tcPr marL="68580" marR="68580" marT="6350" marB="0"/>
                </a:tc>
                <a:extLst>
                  <a:ext uri="{0D108BD9-81ED-4DB2-BD59-A6C34878D82A}">
                    <a16:rowId xmlns:a16="http://schemas.microsoft.com/office/drawing/2014/main" val="1100648319"/>
                  </a:ext>
                </a:extLst>
              </a:tr>
              <a:tr h="860653">
                <a:tc>
                  <a:txBody>
                    <a:bodyPr/>
                    <a:lstStyle/>
                    <a:p>
                      <a:pPr marL="0" marR="0" algn="l" fontAlgn="t">
                        <a:lnSpc>
                          <a:spcPct val="107000"/>
                        </a:lnSpc>
                        <a:spcBef>
                          <a:spcPts val="0"/>
                        </a:spcBef>
                        <a:spcAft>
                          <a:spcPts val="0"/>
                        </a:spcAft>
                      </a:pPr>
                      <a:r>
                        <a:rPr lang="en-US" sz="1400" u="none" strike="noStrike">
                          <a:effectLst/>
                        </a:rPr>
                        <a:t>Need Identified</a:t>
                      </a:r>
                      <a:endParaRPr lang="en-US" sz="1800" b="0" i="0" u="none" strike="noStrike">
                        <a:effectLst/>
                        <a:latin typeface="Arial" panose="020B0604020202020204" pitchFamily="34" charset="0"/>
                      </a:endParaRPr>
                    </a:p>
                  </a:txBody>
                  <a:tcPr marL="68580" marR="68580" marT="6350" marB="0"/>
                </a:tc>
                <a:tc>
                  <a:txBody>
                    <a:bodyPr/>
                    <a:lstStyle/>
                    <a:p>
                      <a:pPr marL="0" marR="0" algn="ctr" fontAlgn="t">
                        <a:lnSpc>
                          <a:spcPct val="107000"/>
                        </a:lnSpc>
                        <a:spcBef>
                          <a:spcPts val="0"/>
                        </a:spcBef>
                        <a:spcAft>
                          <a:spcPts val="0"/>
                        </a:spcAft>
                      </a:pPr>
                      <a:r>
                        <a:rPr lang="en-US" sz="1400" u="none" strike="noStrike">
                          <a:effectLst/>
                        </a:rPr>
                        <a:t>81%</a:t>
                      </a:r>
                      <a:endParaRPr lang="en-US" sz="1800" b="0" i="0" u="none" strike="noStrike">
                        <a:effectLst/>
                        <a:latin typeface="Arial" panose="020B0604020202020204" pitchFamily="34" charset="0"/>
                      </a:endParaRPr>
                    </a:p>
                  </a:txBody>
                  <a:tcPr marL="68580" marR="68580" marT="6350" marB="0"/>
                </a:tc>
                <a:tc>
                  <a:txBody>
                    <a:bodyPr/>
                    <a:lstStyle/>
                    <a:p>
                      <a:pPr marL="0" marR="0" algn="ctr" fontAlgn="t">
                        <a:lnSpc>
                          <a:spcPct val="107000"/>
                        </a:lnSpc>
                        <a:spcBef>
                          <a:spcPts val="0"/>
                        </a:spcBef>
                        <a:spcAft>
                          <a:spcPts val="0"/>
                        </a:spcAft>
                      </a:pPr>
                      <a:r>
                        <a:rPr lang="en-US" sz="1400" u="none" strike="noStrike">
                          <a:effectLst/>
                        </a:rPr>
                        <a:t>93%</a:t>
                      </a:r>
                      <a:endParaRPr lang="en-US" sz="1800" b="0" i="0" u="none" strike="noStrike">
                        <a:effectLst/>
                        <a:latin typeface="Arial" panose="020B0604020202020204" pitchFamily="34" charset="0"/>
                      </a:endParaRPr>
                    </a:p>
                  </a:txBody>
                  <a:tcPr marL="68580" marR="68580" marT="6350" marB="0"/>
                </a:tc>
                <a:tc>
                  <a:txBody>
                    <a:bodyPr/>
                    <a:lstStyle/>
                    <a:p>
                      <a:pPr marL="0" marR="0" algn="ctr" fontAlgn="t">
                        <a:lnSpc>
                          <a:spcPct val="107000"/>
                        </a:lnSpc>
                        <a:spcBef>
                          <a:spcPts val="0"/>
                        </a:spcBef>
                        <a:spcAft>
                          <a:spcPts val="0"/>
                        </a:spcAft>
                      </a:pPr>
                      <a:r>
                        <a:rPr lang="en-US" sz="1400" u="none" strike="noStrike">
                          <a:effectLst/>
                        </a:rPr>
                        <a:t> </a:t>
                      </a:r>
                      <a:endParaRPr lang="en-US" sz="1800" b="0" i="0" u="none" strike="noStrike">
                        <a:effectLst/>
                        <a:latin typeface="Arial" panose="020B0604020202020204" pitchFamily="34" charset="0"/>
                      </a:endParaRPr>
                    </a:p>
                  </a:txBody>
                  <a:tcPr marL="68580" marR="68580" marT="6350" marB="0"/>
                </a:tc>
                <a:tc>
                  <a:txBody>
                    <a:bodyPr/>
                    <a:lstStyle/>
                    <a:p>
                      <a:pPr marL="0" marR="0" algn="ctr" fontAlgn="t">
                        <a:lnSpc>
                          <a:spcPct val="107000"/>
                        </a:lnSpc>
                        <a:spcBef>
                          <a:spcPts val="0"/>
                        </a:spcBef>
                        <a:spcAft>
                          <a:spcPts val="0"/>
                        </a:spcAft>
                      </a:pPr>
                      <a:r>
                        <a:rPr lang="en-US" sz="1400" u="none" strike="noStrike" dirty="0">
                          <a:effectLst/>
                        </a:rPr>
                        <a:t> </a:t>
                      </a:r>
                      <a:endParaRPr lang="en-US" sz="1800" b="0" i="0" u="none" strike="noStrike" dirty="0">
                        <a:effectLst/>
                        <a:latin typeface="Arial" panose="020B0604020202020204" pitchFamily="34" charset="0"/>
                      </a:endParaRPr>
                    </a:p>
                  </a:txBody>
                  <a:tcPr marL="68580" marR="68580" marT="6350" marB="0"/>
                </a:tc>
                <a:extLst>
                  <a:ext uri="{0D108BD9-81ED-4DB2-BD59-A6C34878D82A}">
                    <a16:rowId xmlns:a16="http://schemas.microsoft.com/office/drawing/2014/main" val="218952694"/>
                  </a:ext>
                </a:extLst>
              </a:tr>
            </a:tbl>
          </a:graphicData>
        </a:graphic>
      </p:graphicFrame>
    </p:spTree>
    <p:extLst>
      <p:ext uri="{BB962C8B-B14F-4D97-AF65-F5344CB8AC3E}">
        <p14:creationId xmlns:p14="http://schemas.microsoft.com/office/powerpoint/2010/main" val="3532407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124" name="Rectangle 70">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4" y="633779"/>
            <a:ext cx="5443665" cy="2068478"/>
          </a:xfrm>
        </p:spPr>
        <p:txBody>
          <a:bodyPr>
            <a:normAutofit/>
          </a:bodyPr>
          <a:lstStyle/>
          <a:p>
            <a:pPr algn="l"/>
            <a:br>
              <a:rPr lang="en-US" sz="3900">
                <a:solidFill>
                  <a:schemeClr val="tx1"/>
                </a:solidFill>
              </a:rPr>
            </a:br>
            <a:br>
              <a:rPr lang="en-US" sz="3900">
                <a:solidFill>
                  <a:schemeClr val="tx1"/>
                </a:solidFill>
              </a:rPr>
            </a:br>
            <a:r>
              <a:rPr lang="en-US" sz="3900">
                <a:solidFill>
                  <a:schemeClr val="tx1"/>
                </a:solidFill>
              </a:rPr>
              <a:t>Ideas and Reminders</a:t>
            </a:r>
          </a:p>
        </p:txBody>
      </p:sp>
      <p:sp>
        <p:nvSpPr>
          <p:cNvPr id="5125" name="Freeform 6">
            <a:extLst>
              <a:ext uri="{FF2B5EF4-FFF2-40B4-BE49-F238E27FC236}">
                <a16:creationId xmlns:a16="http://schemas.microsoft.com/office/drawing/2014/main" id="{D3686B33-4E07-4542-8F02-1876C8359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 y="5380579"/>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3" name="Content Placeholder 2"/>
          <p:cNvSpPr>
            <a:spLocks noGrp="1"/>
          </p:cNvSpPr>
          <p:nvPr>
            <p:ph idx="1"/>
          </p:nvPr>
        </p:nvSpPr>
        <p:spPr>
          <a:xfrm>
            <a:off x="762002" y="2886500"/>
            <a:ext cx="5443666" cy="3337721"/>
          </a:xfrm>
        </p:spPr>
        <p:txBody>
          <a:bodyPr>
            <a:normAutofit/>
          </a:bodyPr>
          <a:lstStyle/>
          <a:p>
            <a:pPr>
              <a:lnSpc>
                <a:spcPct val="102000"/>
              </a:lnSpc>
            </a:pPr>
            <a:r>
              <a:rPr lang="en-US" sz="1500">
                <a:solidFill>
                  <a:schemeClr val="tx1"/>
                </a:solidFill>
              </a:rPr>
              <a:t>Don’t forget to go into the Family Services Information tab when the FPA is signed and goals are set with families</a:t>
            </a:r>
          </a:p>
          <a:p>
            <a:pPr lvl="1">
              <a:lnSpc>
                <a:spcPct val="102000"/>
              </a:lnSpc>
            </a:pPr>
            <a:r>
              <a:rPr lang="en-US" sz="1500">
                <a:solidFill>
                  <a:schemeClr val="tx1"/>
                </a:solidFill>
              </a:rPr>
              <a:t>Remember to put an Effective date in or it will not show up as being complete</a:t>
            </a:r>
          </a:p>
          <a:p>
            <a:pPr lvl="1">
              <a:lnSpc>
                <a:spcPct val="102000"/>
              </a:lnSpc>
            </a:pPr>
            <a:r>
              <a:rPr lang="en-US" sz="1500">
                <a:solidFill>
                  <a:schemeClr val="tx1"/>
                </a:solidFill>
              </a:rPr>
              <a:t>Reviewing the goal monthly is mandatory, even if there are no changes, note the follow-up in CP.</a:t>
            </a:r>
          </a:p>
          <a:p>
            <a:pPr lvl="1">
              <a:lnSpc>
                <a:spcPct val="102000"/>
              </a:lnSpc>
            </a:pPr>
            <a:r>
              <a:rPr lang="en-US" sz="1500">
                <a:solidFill>
                  <a:schemeClr val="tx1"/>
                </a:solidFill>
              </a:rPr>
              <a:t>There is a lot to remember, but using the top portion of the In Kind form should support you in completing all the monthly follow-up including goal follow-up, health follow-up and socialization follow-up</a:t>
            </a:r>
          </a:p>
        </p:txBody>
      </p:sp>
      <p:sp>
        <p:nvSpPr>
          <p:cNvPr id="5126" name="Freeform: Shape 74">
            <a:extLst>
              <a:ext uri="{FF2B5EF4-FFF2-40B4-BE49-F238E27FC236}">
                <a16:creationId xmlns:a16="http://schemas.microsoft.com/office/drawing/2014/main" id="{5D44B584-65A7-4029-A075-505AA5EA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48333" y="0"/>
            <a:ext cx="5443666" cy="6858000"/>
          </a:xfrm>
          <a:custGeom>
            <a:avLst/>
            <a:gdLst>
              <a:gd name="connsiteX0" fmla="*/ 0 w 5443666"/>
              <a:gd name="connsiteY0" fmla="*/ 0 h 6845983"/>
              <a:gd name="connsiteX1" fmla="*/ 3595564 w 5443666"/>
              <a:gd name="connsiteY1" fmla="*/ 0 h 6845983"/>
              <a:gd name="connsiteX2" fmla="*/ 3746607 w 5443666"/>
              <a:gd name="connsiteY2" fmla="*/ 118697 h 6845983"/>
              <a:gd name="connsiteX3" fmla="*/ 5443666 w 5443666"/>
              <a:gd name="connsiteY3" fmla="*/ 3717234 h 6845983"/>
              <a:gd name="connsiteX4" fmla="*/ 4378763 w 5443666"/>
              <a:gd name="connsiteY4" fmla="*/ 6683615 h 6845983"/>
              <a:gd name="connsiteX5" fmla="*/ 4238117 w 5443666"/>
              <a:gd name="connsiteY5" fmla="*/ 6845983 h 6845983"/>
              <a:gd name="connsiteX6" fmla="*/ 0 w 5443666"/>
              <a:gd name="connsiteY6" fmla="*/ 6845983 h 684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3666" h="6845983">
                <a:moveTo>
                  <a:pt x="0" y="0"/>
                </a:moveTo>
                <a:lnTo>
                  <a:pt x="3595564" y="0"/>
                </a:lnTo>
                <a:lnTo>
                  <a:pt x="3746607" y="118697"/>
                </a:lnTo>
                <a:cubicBezTo>
                  <a:pt x="4783044" y="974041"/>
                  <a:pt x="5443666" y="2268489"/>
                  <a:pt x="5443666" y="3717234"/>
                </a:cubicBezTo>
                <a:cubicBezTo>
                  <a:pt x="5443666" y="4844036"/>
                  <a:pt x="5044030" y="5877498"/>
                  <a:pt x="4378763" y="6683615"/>
                </a:cubicBezTo>
                <a:lnTo>
                  <a:pt x="4238117" y="6845983"/>
                </a:lnTo>
                <a:lnTo>
                  <a:pt x="0" y="6845983"/>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27" name="Freeform: Shape 76">
            <a:extLst>
              <a:ext uri="{FF2B5EF4-FFF2-40B4-BE49-F238E27FC236}">
                <a16:creationId xmlns:a16="http://schemas.microsoft.com/office/drawing/2014/main" id="{AF0E0918-AB00-4194-A9D5-9AF9B4918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76934"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2" name="Picture 2" descr="7 ways to rethink school/family partnerships">
            <a:extLst>
              <a:ext uri="{FF2B5EF4-FFF2-40B4-BE49-F238E27FC236}">
                <a16:creationId xmlns:a16="http://schemas.microsoft.com/office/drawing/2014/main" id="{5F058621-AA83-4745-8501-A1D30582BEB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42729" y="2186293"/>
            <a:ext cx="3683197" cy="2834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70977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49EC5C96-A5B7-48AF-865B-32EA92606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12" name="Straight Connector 11">
            <a:extLst>
              <a:ext uri="{FF2B5EF4-FFF2-40B4-BE49-F238E27FC236}">
                <a16:creationId xmlns:a16="http://schemas.microsoft.com/office/drawing/2014/main" id="{87D3361C-8AD4-4C09-8E01-4332488617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9F8CD012-29F5-45B8-83DF-393C0A213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1999" cy="45620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6">
            <a:extLst>
              <a:ext uri="{FF2B5EF4-FFF2-40B4-BE49-F238E27FC236}">
                <a16:creationId xmlns:a16="http://schemas.microsoft.com/office/drawing/2014/main" id="{D5807261-5AA8-4462-847C-7789D2671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263417"/>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18" name="Rectangle 17">
            <a:extLst>
              <a:ext uri="{FF2B5EF4-FFF2-40B4-BE49-F238E27FC236}">
                <a16:creationId xmlns:a16="http://schemas.microsoft.com/office/drawing/2014/main" id="{5C9F31C1-4E46-4A89-877A-24BBC6D3F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4553146"/>
            <a:ext cx="12191999" cy="23048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a:extLst>
              <a:ext uri="{FF2B5EF4-FFF2-40B4-BE49-F238E27FC236}">
                <a16:creationId xmlns:a16="http://schemas.microsoft.com/office/drawing/2014/main" id="{6B2C5D6E-D579-4F5B-944F-19D1293B8B80}"/>
              </a:ext>
            </a:extLst>
          </p:cNvPr>
          <p:cNvSpPr>
            <a:spLocks noGrp="1" noChangeArrowheads="1"/>
          </p:cNvSpPr>
          <p:nvPr>
            <p:ph type="title" idx="4294967295"/>
          </p:nvPr>
        </p:nvSpPr>
        <p:spPr bwMode="auto">
          <a:xfrm>
            <a:off x="643464" y="5202087"/>
            <a:ext cx="9600863" cy="89470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p>
            <a:pPr marL="0" marR="0" lvl="0" indent="0" fontAlgn="base">
              <a:lnSpc>
                <a:spcPct val="85000"/>
              </a:lnSpc>
              <a:spcAft>
                <a:spcPct val="0"/>
              </a:spcAft>
              <a:buClrTx/>
              <a:buSzTx/>
              <a:tabLst/>
            </a:pPr>
            <a:r>
              <a:rPr kumimoji="0" lang="en-US" altLang="en-US" sz="4800" u="sng" strike="noStrike" cap="all" normalizeH="0">
                <a:ln>
                  <a:noFill/>
                </a:ln>
                <a:solidFill>
                  <a:schemeClr val="bg2"/>
                </a:solidFill>
                <a:effectLst/>
              </a:rPr>
              <a:t>Disability</a:t>
            </a:r>
            <a:endParaRPr kumimoji="0" lang="en-US" altLang="en-US" sz="4800" u="none" strike="noStrike" cap="all" normalizeH="0">
              <a:ln>
                <a:noFill/>
              </a:ln>
              <a:solidFill>
                <a:schemeClr val="bg2"/>
              </a:solidFill>
              <a:effectLst/>
            </a:endParaRPr>
          </a:p>
        </p:txBody>
      </p:sp>
      <p:cxnSp>
        <p:nvCxnSpPr>
          <p:cNvPr id="20" name="Straight Connector 19">
            <a:extLst>
              <a:ext uri="{FF2B5EF4-FFF2-40B4-BE49-F238E27FC236}">
                <a16:creationId xmlns:a16="http://schemas.microsoft.com/office/drawing/2014/main" id="{99B864D8-020F-455C-951E-BECB1D7E9E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6178167"/>
            <a:ext cx="10244326"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23440F0D-BD7D-44F0-B887-0A3F63B4CFD1}"/>
              </a:ext>
            </a:extLst>
          </p:cNvPr>
          <p:cNvGraphicFramePr/>
          <p:nvPr>
            <p:extLst>
              <p:ext uri="{D42A27DB-BD31-4B8C-83A1-F6EECF244321}">
                <p14:modId xmlns:p14="http://schemas.microsoft.com/office/powerpoint/2010/main" val="3371501728"/>
              </p:ext>
            </p:extLst>
          </p:nvPr>
        </p:nvGraphicFramePr>
        <p:xfrm>
          <a:off x="1054310" y="1470514"/>
          <a:ext cx="8771168" cy="1917837"/>
        </p:xfrm>
        <a:graphic>
          <a:graphicData uri="http://schemas.openxmlformats.org/drawingml/2006/table">
            <a:tbl>
              <a:tblPr firstRow="1" firstCol="1" bandRow="1">
                <a:tableStyleId>{8EC20E35-A176-4012-BC5E-935CFFF8708E}</a:tableStyleId>
              </a:tblPr>
              <a:tblGrid>
                <a:gridCol w="1532709">
                  <a:extLst>
                    <a:ext uri="{9D8B030D-6E8A-4147-A177-3AD203B41FA5}">
                      <a16:colId xmlns:a16="http://schemas.microsoft.com/office/drawing/2014/main" val="1226363536"/>
                    </a:ext>
                  </a:extLst>
                </a:gridCol>
                <a:gridCol w="1439161">
                  <a:extLst>
                    <a:ext uri="{9D8B030D-6E8A-4147-A177-3AD203B41FA5}">
                      <a16:colId xmlns:a16="http://schemas.microsoft.com/office/drawing/2014/main" val="4205128855"/>
                    </a:ext>
                  </a:extLst>
                </a:gridCol>
                <a:gridCol w="1809614">
                  <a:extLst>
                    <a:ext uri="{9D8B030D-6E8A-4147-A177-3AD203B41FA5}">
                      <a16:colId xmlns:a16="http://schemas.microsoft.com/office/drawing/2014/main" val="3319742940"/>
                    </a:ext>
                  </a:extLst>
                </a:gridCol>
                <a:gridCol w="1809614">
                  <a:extLst>
                    <a:ext uri="{9D8B030D-6E8A-4147-A177-3AD203B41FA5}">
                      <a16:colId xmlns:a16="http://schemas.microsoft.com/office/drawing/2014/main" val="441586787"/>
                    </a:ext>
                  </a:extLst>
                </a:gridCol>
                <a:gridCol w="2180070">
                  <a:extLst>
                    <a:ext uri="{9D8B030D-6E8A-4147-A177-3AD203B41FA5}">
                      <a16:colId xmlns:a16="http://schemas.microsoft.com/office/drawing/2014/main" val="2204157154"/>
                    </a:ext>
                  </a:extLst>
                </a:gridCol>
              </a:tblGrid>
              <a:tr h="639279">
                <a:tc>
                  <a:txBody>
                    <a:bodyPr/>
                    <a:lstStyle/>
                    <a:p>
                      <a:pPr marL="0" marR="0" algn="l" fontAlgn="t">
                        <a:lnSpc>
                          <a:spcPct val="107000"/>
                        </a:lnSpc>
                        <a:spcBef>
                          <a:spcPts val="0"/>
                        </a:spcBef>
                        <a:spcAft>
                          <a:spcPts val="0"/>
                        </a:spcAft>
                      </a:pPr>
                      <a:r>
                        <a:rPr lang="en-US" sz="3300" u="none" strike="noStrike">
                          <a:effectLst/>
                        </a:rPr>
                        <a:t> </a:t>
                      </a:r>
                      <a:endParaRPr lang="en-US" sz="4200" b="0" i="0" u="none" strike="noStrike">
                        <a:effectLst/>
                        <a:latin typeface="Arial" panose="020B0604020202020204" pitchFamily="34" charset="0"/>
                      </a:endParaRPr>
                    </a:p>
                  </a:txBody>
                  <a:tcPr marL="161653" marR="161653" marT="14968" marB="0"/>
                </a:tc>
                <a:tc>
                  <a:txBody>
                    <a:bodyPr/>
                    <a:lstStyle/>
                    <a:p>
                      <a:pPr marL="0" marR="0" algn="l" fontAlgn="t">
                        <a:lnSpc>
                          <a:spcPct val="107000"/>
                        </a:lnSpc>
                        <a:spcBef>
                          <a:spcPts val="0"/>
                        </a:spcBef>
                        <a:spcAft>
                          <a:spcPts val="0"/>
                        </a:spcAft>
                      </a:pPr>
                      <a:r>
                        <a:rPr lang="en-US" sz="3300" u="none" strike="noStrike">
                          <a:effectLst/>
                        </a:rPr>
                        <a:t>Fall</a:t>
                      </a:r>
                      <a:endParaRPr lang="en-US" sz="4200" b="0" i="0" u="none" strike="noStrike">
                        <a:effectLst/>
                        <a:latin typeface="Arial" panose="020B0604020202020204" pitchFamily="34" charset="0"/>
                      </a:endParaRPr>
                    </a:p>
                  </a:txBody>
                  <a:tcPr marL="161653" marR="161653" marT="14968" marB="0"/>
                </a:tc>
                <a:tc>
                  <a:txBody>
                    <a:bodyPr/>
                    <a:lstStyle/>
                    <a:p>
                      <a:pPr marL="0" marR="0" algn="l" fontAlgn="t">
                        <a:lnSpc>
                          <a:spcPct val="107000"/>
                        </a:lnSpc>
                        <a:spcBef>
                          <a:spcPts val="0"/>
                        </a:spcBef>
                        <a:spcAft>
                          <a:spcPts val="0"/>
                        </a:spcAft>
                      </a:pPr>
                      <a:r>
                        <a:rPr lang="en-US" sz="3300" u="none" strike="noStrike">
                          <a:effectLst/>
                        </a:rPr>
                        <a:t>Winter</a:t>
                      </a:r>
                      <a:endParaRPr lang="en-US" sz="4200" b="0" i="0" u="none" strike="noStrike">
                        <a:effectLst/>
                        <a:latin typeface="Arial" panose="020B0604020202020204" pitchFamily="34" charset="0"/>
                      </a:endParaRPr>
                    </a:p>
                  </a:txBody>
                  <a:tcPr marL="161653" marR="161653" marT="14968" marB="0"/>
                </a:tc>
                <a:tc>
                  <a:txBody>
                    <a:bodyPr/>
                    <a:lstStyle/>
                    <a:p>
                      <a:pPr marL="0" marR="0" algn="l" fontAlgn="t">
                        <a:lnSpc>
                          <a:spcPct val="107000"/>
                        </a:lnSpc>
                        <a:spcBef>
                          <a:spcPts val="0"/>
                        </a:spcBef>
                        <a:spcAft>
                          <a:spcPts val="0"/>
                        </a:spcAft>
                      </a:pPr>
                      <a:r>
                        <a:rPr lang="en-US" sz="3300" u="none" strike="noStrike">
                          <a:effectLst/>
                        </a:rPr>
                        <a:t>Spring</a:t>
                      </a:r>
                      <a:endParaRPr lang="en-US" sz="4200" b="0" i="0" u="none" strike="noStrike">
                        <a:effectLst/>
                        <a:latin typeface="Arial" panose="020B0604020202020204" pitchFamily="34" charset="0"/>
                      </a:endParaRPr>
                    </a:p>
                  </a:txBody>
                  <a:tcPr marL="161653" marR="161653" marT="14968" marB="0"/>
                </a:tc>
                <a:tc>
                  <a:txBody>
                    <a:bodyPr/>
                    <a:lstStyle/>
                    <a:p>
                      <a:pPr marL="0" marR="0" algn="l" fontAlgn="t">
                        <a:lnSpc>
                          <a:spcPct val="107000"/>
                        </a:lnSpc>
                        <a:spcBef>
                          <a:spcPts val="0"/>
                        </a:spcBef>
                        <a:spcAft>
                          <a:spcPts val="0"/>
                        </a:spcAft>
                      </a:pPr>
                      <a:r>
                        <a:rPr lang="en-US" sz="3300" u="none" strike="noStrike">
                          <a:effectLst/>
                        </a:rPr>
                        <a:t>Summer</a:t>
                      </a:r>
                      <a:endParaRPr lang="en-US" sz="4200" b="0" i="0" u="none" strike="noStrike">
                        <a:effectLst/>
                        <a:latin typeface="Arial" panose="020B0604020202020204" pitchFamily="34" charset="0"/>
                      </a:endParaRPr>
                    </a:p>
                  </a:txBody>
                  <a:tcPr marL="161653" marR="161653" marT="14968" marB="0"/>
                </a:tc>
                <a:extLst>
                  <a:ext uri="{0D108BD9-81ED-4DB2-BD59-A6C34878D82A}">
                    <a16:rowId xmlns:a16="http://schemas.microsoft.com/office/drawing/2014/main" val="3164072177"/>
                  </a:ext>
                </a:extLst>
              </a:tr>
              <a:tr h="639279">
                <a:tc>
                  <a:txBody>
                    <a:bodyPr/>
                    <a:lstStyle/>
                    <a:p>
                      <a:pPr marL="0" marR="0" algn="l" fontAlgn="t">
                        <a:lnSpc>
                          <a:spcPct val="107000"/>
                        </a:lnSpc>
                        <a:spcBef>
                          <a:spcPts val="0"/>
                        </a:spcBef>
                        <a:spcAft>
                          <a:spcPts val="0"/>
                        </a:spcAft>
                      </a:pPr>
                      <a:r>
                        <a:rPr lang="en-US" sz="3300" u="none" strike="noStrike">
                          <a:effectLst/>
                        </a:rPr>
                        <a:t> </a:t>
                      </a:r>
                      <a:endParaRPr lang="en-US" sz="4200" b="0" i="0" u="none" strike="noStrike">
                        <a:effectLst/>
                        <a:latin typeface="Arial" panose="020B0604020202020204" pitchFamily="34" charset="0"/>
                      </a:endParaRPr>
                    </a:p>
                  </a:txBody>
                  <a:tcPr marL="161653" marR="161653" marT="14968" marB="0"/>
                </a:tc>
                <a:tc>
                  <a:txBody>
                    <a:bodyPr/>
                    <a:lstStyle/>
                    <a:p>
                      <a:pPr marL="0" marR="0" algn="l" fontAlgn="t">
                        <a:lnSpc>
                          <a:spcPct val="107000"/>
                        </a:lnSpc>
                        <a:spcBef>
                          <a:spcPts val="0"/>
                        </a:spcBef>
                        <a:spcAft>
                          <a:spcPts val="0"/>
                        </a:spcAft>
                      </a:pPr>
                      <a:r>
                        <a:rPr lang="en-US" sz="3300" u="none" strike="noStrike">
                          <a:effectLst/>
                        </a:rPr>
                        <a:t> </a:t>
                      </a:r>
                      <a:endParaRPr lang="en-US" sz="4200" b="0" i="0" u="none" strike="noStrike">
                        <a:effectLst/>
                        <a:latin typeface="Arial" panose="020B0604020202020204" pitchFamily="34" charset="0"/>
                      </a:endParaRPr>
                    </a:p>
                  </a:txBody>
                  <a:tcPr marL="161653" marR="161653" marT="14968" marB="0"/>
                </a:tc>
                <a:tc>
                  <a:txBody>
                    <a:bodyPr/>
                    <a:lstStyle/>
                    <a:p>
                      <a:pPr marL="0" marR="0" algn="l" fontAlgn="t">
                        <a:lnSpc>
                          <a:spcPct val="107000"/>
                        </a:lnSpc>
                        <a:spcBef>
                          <a:spcPts val="0"/>
                        </a:spcBef>
                        <a:spcAft>
                          <a:spcPts val="0"/>
                        </a:spcAft>
                      </a:pPr>
                      <a:r>
                        <a:rPr lang="en-US" sz="3300" u="none" strike="noStrike">
                          <a:effectLst/>
                        </a:rPr>
                        <a:t> </a:t>
                      </a:r>
                      <a:endParaRPr lang="en-US" sz="4200" b="0" i="0" u="none" strike="noStrike">
                        <a:effectLst/>
                        <a:latin typeface="Arial" panose="020B0604020202020204" pitchFamily="34" charset="0"/>
                      </a:endParaRPr>
                    </a:p>
                  </a:txBody>
                  <a:tcPr marL="161653" marR="161653" marT="14968" marB="0"/>
                </a:tc>
                <a:tc>
                  <a:txBody>
                    <a:bodyPr/>
                    <a:lstStyle/>
                    <a:p>
                      <a:pPr marL="0" marR="0" algn="l" fontAlgn="t">
                        <a:lnSpc>
                          <a:spcPct val="107000"/>
                        </a:lnSpc>
                        <a:spcBef>
                          <a:spcPts val="0"/>
                        </a:spcBef>
                        <a:spcAft>
                          <a:spcPts val="0"/>
                        </a:spcAft>
                      </a:pPr>
                      <a:r>
                        <a:rPr lang="en-US" sz="3300" u="none" strike="noStrike">
                          <a:effectLst/>
                        </a:rPr>
                        <a:t> </a:t>
                      </a:r>
                      <a:endParaRPr lang="en-US" sz="4200" b="0" i="0" u="none" strike="noStrike">
                        <a:effectLst/>
                        <a:latin typeface="Arial" panose="020B0604020202020204" pitchFamily="34" charset="0"/>
                      </a:endParaRPr>
                    </a:p>
                  </a:txBody>
                  <a:tcPr marL="161653" marR="161653" marT="14968" marB="0"/>
                </a:tc>
                <a:tc>
                  <a:txBody>
                    <a:bodyPr/>
                    <a:lstStyle/>
                    <a:p>
                      <a:pPr marL="0" marR="0" algn="l" fontAlgn="t">
                        <a:lnSpc>
                          <a:spcPct val="107000"/>
                        </a:lnSpc>
                        <a:spcBef>
                          <a:spcPts val="0"/>
                        </a:spcBef>
                        <a:spcAft>
                          <a:spcPts val="0"/>
                        </a:spcAft>
                      </a:pPr>
                      <a:r>
                        <a:rPr lang="en-US" sz="3300" u="none" strike="noStrike">
                          <a:effectLst/>
                        </a:rPr>
                        <a:t> </a:t>
                      </a:r>
                      <a:endParaRPr lang="en-US" sz="4200" b="0" i="0" u="none" strike="noStrike">
                        <a:effectLst/>
                        <a:latin typeface="Arial" panose="020B0604020202020204" pitchFamily="34" charset="0"/>
                      </a:endParaRPr>
                    </a:p>
                  </a:txBody>
                  <a:tcPr marL="161653" marR="161653" marT="14968" marB="0"/>
                </a:tc>
                <a:extLst>
                  <a:ext uri="{0D108BD9-81ED-4DB2-BD59-A6C34878D82A}">
                    <a16:rowId xmlns:a16="http://schemas.microsoft.com/office/drawing/2014/main" val="1650289114"/>
                  </a:ext>
                </a:extLst>
              </a:tr>
              <a:tr h="639279">
                <a:tc>
                  <a:txBody>
                    <a:bodyPr/>
                    <a:lstStyle/>
                    <a:p>
                      <a:pPr marL="0" marR="0" algn="l" fontAlgn="t">
                        <a:lnSpc>
                          <a:spcPct val="107000"/>
                        </a:lnSpc>
                        <a:spcBef>
                          <a:spcPts val="0"/>
                        </a:spcBef>
                        <a:spcAft>
                          <a:spcPts val="0"/>
                        </a:spcAft>
                      </a:pPr>
                      <a:r>
                        <a:rPr lang="en-US" sz="3300" u="none" strike="noStrike">
                          <a:effectLst/>
                        </a:rPr>
                        <a:t>IFSP</a:t>
                      </a:r>
                      <a:endParaRPr lang="en-US" sz="4200" b="0" i="0" u="none" strike="noStrike">
                        <a:effectLst/>
                        <a:latin typeface="Arial" panose="020B0604020202020204" pitchFamily="34" charset="0"/>
                      </a:endParaRPr>
                    </a:p>
                  </a:txBody>
                  <a:tcPr marL="161653" marR="161653" marT="14968" marB="0"/>
                </a:tc>
                <a:tc>
                  <a:txBody>
                    <a:bodyPr/>
                    <a:lstStyle/>
                    <a:p>
                      <a:pPr marL="0" marR="0" algn="l" fontAlgn="t">
                        <a:lnSpc>
                          <a:spcPct val="107000"/>
                        </a:lnSpc>
                        <a:spcBef>
                          <a:spcPts val="0"/>
                        </a:spcBef>
                        <a:spcAft>
                          <a:spcPts val="0"/>
                        </a:spcAft>
                      </a:pPr>
                      <a:r>
                        <a:rPr lang="en-US" sz="3300" u="none" strike="noStrike">
                          <a:effectLst/>
                        </a:rPr>
                        <a:t>15%</a:t>
                      </a:r>
                      <a:endParaRPr lang="en-US" sz="4200" b="0" i="0" u="none" strike="noStrike">
                        <a:effectLst/>
                        <a:latin typeface="Arial" panose="020B0604020202020204" pitchFamily="34" charset="0"/>
                      </a:endParaRPr>
                    </a:p>
                  </a:txBody>
                  <a:tcPr marL="161653" marR="161653" marT="14968" marB="0"/>
                </a:tc>
                <a:tc>
                  <a:txBody>
                    <a:bodyPr/>
                    <a:lstStyle/>
                    <a:p>
                      <a:pPr marL="0" marR="0" algn="l" fontAlgn="t">
                        <a:lnSpc>
                          <a:spcPct val="107000"/>
                        </a:lnSpc>
                        <a:spcBef>
                          <a:spcPts val="0"/>
                        </a:spcBef>
                        <a:spcAft>
                          <a:spcPts val="0"/>
                        </a:spcAft>
                      </a:pPr>
                      <a:r>
                        <a:rPr lang="en-US" sz="3300" u="none" strike="noStrike" dirty="0">
                          <a:effectLst/>
                        </a:rPr>
                        <a:t> 14%</a:t>
                      </a:r>
                      <a:endParaRPr lang="en-US" sz="4200" b="0" i="0" u="none" strike="noStrike" dirty="0">
                        <a:effectLst/>
                        <a:latin typeface="Arial" panose="020B0604020202020204" pitchFamily="34" charset="0"/>
                      </a:endParaRPr>
                    </a:p>
                  </a:txBody>
                  <a:tcPr marL="161653" marR="161653" marT="14968" marB="0"/>
                </a:tc>
                <a:tc>
                  <a:txBody>
                    <a:bodyPr/>
                    <a:lstStyle/>
                    <a:p>
                      <a:pPr marL="0" marR="0" algn="l" fontAlgn="t">
                        <a:lnSpc>
                          <a:spcPct val="107000"/>
                        </a:lnSpc>
                        <a:spcBef>
                          <a:spcPts val="0"/>
                        </a:spcBef>
                        <a:spcAft>
                          <a:spcPts val="0"/>
                        </a:spcAft>
                      </a:pPr>
                      <a:r>
                        <a:rPr lang="en-US" sz="3300" u="none" strike="noStrike">
                          <a:effectLst/>
                        </a:rPr>
                        <a:t> </a:t>
                      </a:r>
                      <a:endParaRPr lang="en-US" sz="4200" b="0" i="0" u="none" strike="noStrike">
                        <a:effectLst/>
                        <a:latin typeface="Arial" panose="020B0604020202020204" pitchFamily="34" charset="0"/>
                      </a:endParaRPr>
                    </a:p>
                  </a:txBody>
                  <a:tcPr marL="161653" marR="161653" marT="14968" marB="0"/>
                </a:tc>
                <a:tc>
                  <a:txBody>
                    <a:bodyPr/>
                    <a:lstStyle/>
                    <a:p>
                      <a:pPr marL="0" marR="0" algn="l" fontAlgn="t">
                        <a:lnSpc>
                          <a:spcPct val="107000"/>
                        </a:lnSpc>
                        <a:spcBef>
                          <a:spcPts val="0"/>
                        </a:spcBef>
                        <a:spcAft>
                          <a:spcPts val="0"/>
                        </a:spcAft>
                      </a:pPr>
                      <a:r>
                        <a:rPr lang="en-US" sz="3300" u="none" strike="noStrike" dirty="0">
                          <a:effectLst/>
                        </a:rPr>
                        <a:t> </a:t>
                      </a:r>
                      <a:endParaRPr lang="en-US" sz="4200" b="0" i="0" u="none" strike="noStrike" dirty="0">
                        <a:effectLst/>
                        <a:latin typeface="Arial" panose="020B0604020202020204" pitchFamily="34" charset="0"/>
                      </a:endParaRPr>
                    </a:p>
                  </a:txBody>
                  <a:tcPr marL="161653" marR="161653" marT="14968" marB="0"/>
                </a:tc>
                <a:extLst>
                  <a:ext uri="{0D108BD9-81ED-4DB2-BD59-A6C34878D82A}">
                    <a16:rowId xmlns:a16="http://schemas.microsoft.com/office/drawing/2014/main" val="1809584527"/>
                  </a:ext>
                </a:extLst>
              </a:tr>
            </a:tbl>
          </a:graphicData>
        </a:graphic>
      </p:graphicFrame>
    </p:spTree>
    <p:extLst>
      <p:ext uri="{BB962C8B-B14F-4D97-AF65-F5344CB8AC3E}">
        <p14:creationId xmlns:p14="http://schemas.microsoft.com/office/powerpoint/2010/main" val="3142648579"/>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7">
            <a:extLst>
              <a:ext uri="{FF2B5EF4-FFF2-40B4-BE49-F238E27FC236}">
                <a16:creationId xmlns:a16="http://schemas.microsoft.com/office/drawing/2014/main" id="{718B0F80-1C8E-49FA-9B66-C9285753E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643467" y="643466"/>
            <a:ext cx="3933390" cy="4937287"/>
          </a:xfrm>
        </p:spPr>
        <p:txBody>
          <a:bodyPr anchor="ctr">
            <a:normAutofit/>
          </a:bodyPr>
          <a:lstStyle/>
          <a:p>
            <a:pPr algn="l"/>
            <a:r>
              <a:rPr lang="en-US" sz="4800">
                <a:solidFill>
                  <a:schemeClr val="tx1"/>
                </a:solidFill>
              </a:rPr>
              <a:t>Supporting families with children with disabilities</a:t>
            </a:r>
            <a:endParaRPr lang="en-US" sz="4800" dirty="0">
              <a:solidFill>
                <a:schemeClr val="tx1"/>
              </a:solidFill>
            </a:endParaRPr>
          </a:p>
        </p:txBody>
      </p:sp>
      <p:sp>
        <p:nvSpPr>
          <p:cNvPr id="27" name="Freeform 6">
            <a:extLst>
              <a:ext uri="{FF2B5EF4-FFF2-40B4-BE49-F238E27FC236}">
                <a16:creationId xmlns:a16="http://schemas.microsoft.com/office/drawing/2014/main" id="{CEF2B853-4083-4B70-AC2A-F79D808093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643466"/>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3" name="Content Placeholder 2"/>
          <p:cNvSpPr>
            <a:spLocks noGrp="1"/>
          </p:cNvSpPr>
          <p:nvPr>
            <p:ph type="body" idx="1"/>
          </p:nvPr>
        </p:nvSpPr>
        <p:spPr>
          <a:xfrm>
            <a:off x="4955354" y="643466"/>
            <a:ext cx="6593180" cy="4937287"/>
          </a:xfrm>
        </p:spPr>
        <p:txBody>
          <a:bodyPr anchor="ctr">
            <a:normAutofit/>
          </a:bodyPr>
          <a:lstStyle/>
          <a:p>
            <a:r>
              <a:rPr lang="en-US" dirty="0"/>
              <a:t>10% of our children must have a diagnosed disability</a:t>
            </a:r>
          </a:p>
          <a:p>
            <a:r>
              <a:rPr lang="en-US" dirty="0"/>
              <a:t>It is important that we collaborate with Early On staff:</a:t>
            </a:r>
          </a:p>
          <a:p>
            <a:pPr lvl="1"/>
            <a:r>
              <a:rPr lang="en-US" dirty="0"/>
              <a:t>Print out the IFSP for the child’s file</a:t>
            </a:r>
          </a:p>
          <a:p>
            <a:pPr lvl="1"/>
            <a:r>
              <a:rPr lang="en-US" dirty="0"/>
              <a:t>Review the IFSP goals in order to support the goals at home visits</a:t>
            </a:r>
          </a:p>
          <a:p>
            <a:pPr lvl="1"/>
            <a:r>
              <a:rPr lang="en-US" dirty="0"/>
              <a:t>Stay in contact with Early On staff, ensuring that whenever possible you join IFSP reviews</a:t>
            </a:r>
            <a:endParaRPr dirty="0"/>
          </a:p>
        </p:txBody>
      </p:sp>
      <p:cxnSp>
        <p:nvCxnSpPr>
          <p:cNvPr id="28" name="Straight Connector 21">
            <a:extLst>
              <a:ext uri="{FF2B5EF4-FFF2-40B4-BE49-F238E27FC236}">
                <a16:creationId xmlns:a16="http://schemas.microsoft.com/office/drawing/2014/main" id="{D434EAAF-BF44-4CCC-84D4-105F3370AF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306152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Web64FF</Template>
  <TotalTime>746</TotalTime>
  <Words>2068</Words>
  <Application>Microsoft Office PowerPoint</Application>
  <PresentationFormat>Widescreen</PresentationFormat>
  <Paragraphs>407</Paragraphs>
  <Slides>26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Century Schoolbook</vt:lpstr>
      <vt:lpstr>Corbel</vt:lpstr>
      <vt:lpstr>Headlines</vt:lpstr>
      <vt:lpstr>Early Head Start</vt:lpstr>
      <vt:lpstr>Welcome EHS!  And a special welcome to our new staff:  SocializationSpecialists:   Kerrigan and Erica  Child and Family Specialists: Senecca and Alexie  Welcome to our team!!</vt:lpstr>
      <vt:lpstr>Inclusion</vt:lpstr>
      <vt:lpstr>Health</vt:lpstr>
      <vt:lpstr>PowerPoint Presentation</vt:lpstr>
      <vt:lpstr>PowerPoint Presentation</vt:lpstr>
      <vt:lpstr>  Ideas and Reminders</vt:lpstr>
      <vt:lpstr>Disability</vt:lpstr>
      <vt:lpstr>Supporting families with children with disabilities</vt:lpstr>
      <vt:lpstr>Eligibility</vt:lpstr>
      <vt:lpstr>Supporting Recruitment</vt:lpstr>
      <vt:lpstr>Attendance</vt:lpstr>
      <vt:lpstr>PowerPoint Presentation</vt:lpstr>
      <vt:lpstr>PowerPoint Presentation</vt:lpstr>
      <vt:lpstr>5 year grant</vt:lpstr>
      <vt:lpstr>Program Goals </vt:lpstr>
      <vt:lpstr>School Readiness Goals</vt:lpstr>
      <vt:lpstr>PowerPoint Presentation</vt:lpstr>
      <vt:lpstr>Demographics</vt:lpstr>
      <vt:lpstr>5 year grant  Break out rooms</vt:lpstr>
      <vt:lpstr>PIR Program Information  Report  </vt:lpstr>
      <vt:lpstr>PIR Breakout Rooms</vt:lpstr>
      <vt:lpstr>Socializations</vt:lpstr>
      <vt:lpstr>Child Plus</vt:lpstr>
      <vt:lpstr> Parking Lot</vt:lpstr>
      <vt:lpstr>Slide  Show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Head Start</dc:title>
  <dc:creator>Corey Berden</dc:creator>
  <cp:lastModifiedBy>Corey</cp:lastModifiedBy>
  <cp:revision>6</cp:revision>
  <dcterms:created xsi:type="dcterms:W3CDTF">2021-02-25T16:31:21Z</dcterms:created>
  <dcterms:modified xsi:type="dcterms:W3CDTF">2021-03-08T15:05:15Z</dcterms:modified>
</cp:coreProperties>
</file>