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4" r:id="rId3"/>
    <p:sldId id="260" r:id="rId4"/>
    <p:sldId id="275" r:id="rId5"/>
    <p:sldId id="276" r:id="rId6"/>
    <p:sldId id="258" r:id="rId7"/>
    <p:sldId id="259" r:id="rId8"/>
    <p:sldId id="267" r:id="rId9"/>
    <p:sldId id="279" r:id="rId10"/>
    <p:sldId id="261" r:id="rId11"/>
    <p:sldId id="262" r:id="rId12"/>
    <p:sldId id="263" r:id="rId13"/>
    <p:sldId id="283" r:id="rId14"/>
    <p:sldId id="266" r:id="rId15"/>
    <p:sldId id="264" r:id="rId16"/>
    <p:sldId id="265" r:id="rId17"/>
    <p:sldId id="269" r:id="rId18"/>
    <p:sldId id="286" r:id="rId19"/>
    <p:sldId id="268" r:id="rId20"/>
    <p:sldId id="270" r:id="rId21"/>
    <p:sldId id="271" r:id="rId22"/>
    <p:sldId id="281" r:id="rId23"/>
    <p:sldId id="282" r:id="rId24"/>
    <p:sldId id="272" r:id="rId25"/>
    <p:sldId id="273" r:id="rId26"/>
    <p:sldId id="280" r:id="rId27"/>
    <p:sldId id="285" r:id="rId28"/>
    <p:sldId id="284" r:id="rId29"/>
    <p:sldId id="2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12/8/2019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12/8/2019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12/8/2019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12/8/2019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573F4213-2C32-4130-BF50-F2B7D820E563}"/>
              </a:ext>
            </a:extLst>
          </p:cNvPr>
          <p:cNvPicPr>
            <a:picLocks noChangeAspect="1"/>
          </p:cNvPicPr>
          <p:nvPr/>
        </p:nvPicPr>
        <p:blipFill>
          <a:blip r:embed="rId2"/>
          <a:stretch>
            <a:fillRect/>
          </a:stretch>
        </p:blipFill>
        <p:spPr>
          <a:xfrm>
            <a:off x="574040" y="93687"/>
            <a:ext cx="11043920" cy="6622702"/>
          </a:xfrm>
          <a:prstGeom prst="rect">
            <a:avLst/>
          </a:prstGeom>
        </p:spPr>
      </p:pic>
    </p:spTree>
    <p:extLst>
      <p:ext uri="{BB962C8B-B14F-4D97-AF65-F5344CB8AC3E}">
        <p14:creationId xmlns:p14="http://schemas.microsoft.com/office/powerpoint/2010/main" val="1907462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9794-D785-41A4-98A6-8F136D58595B}"/>
              </a:ext>
            </a:extLst>
          </p:cNvPr>
          <p:cNvSpPr>
            <a:spLocks noGrp="1"/>
          </p:cNvSpPr>
          <p:nvPr>
            <p:ph type="title"/>
          </p:nvPr>
        </p:nvSpPr>
        <p:spPr/>
        <p:txBody>
          <a:bodyPr/>
          <a:lstStyle/>
          <a:p>
            <a:r>
              <a:rPr lang="en-US" dirty="0"/>
              <a:t>Dental Requirement</a:t>
            </a:r>
            <a:br>
              <a:rPr lang="en-US" dirty="0"/>
            </a:br>
            <a:br>
              <a:rPr lang="en-US" dirty="0"/>
            </a:br>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6D2FC26D-4714-414F-9041-9ADE624AF539}"/>
              </a:ext>
            </a:extLst>
          </p:cNvPr>
          <p:cNvSpPr>
            <a:spLocks noGrp="1"/>
          </p:cNvSpPr>
          <p:nvPr>
            <p:ph idx="1"/>
          </p:nvPr>
        </p:nvSpPr>
        <p:spPr/>
        <p:txBody>
          <a:bodyPr>
            <a:normAutofit/>
          </a:bodyPr>
          <a:lstStyle/>
          <a:p>
            <a:r>
              <a:rPr lang="en-US" sz="2400" dirty="0"/>
              <a:t>1302.42(b)(1)  Within 90 calendar days after the child receives a home visit, a program must:</a:t>
            </a:r>
          </a:p>
          <a:p>
            <a:pPr lvl="1"/>
            <a:r>
              <a:rPr lang="en-US" sz="2200" dirty="0"/>
              <a:t>(i)Obtain determinations from health care and oral health care professionals as  to whether the child is up-to-date on a schedule of age appropriate preventative and primary medical and oral health care, based on:  the well-child visits and dental periodicity schedules as prescribed by the Early and Periodic Screening, Diagnosis, and Treatment (EPSDT) program of the Medicaid agency of the stat in which they operate . . .</a:t>
            </a:r>
          </a:p>
          <a:p>
            <a:r>
              <a:rPr lang="en-US" sz="2400" dirty="0"/>
              <a:t>EPSDT recommends dental referral should start at age 12 months</a:t>
            </a:r>
          </a:p>
        </p:txBody>
      </p:sp>
      <p:pic>
        <p:nvPicPr>
          <p:cNvPr id="9" name="Picture 8" descr="A picture containing teeth, toothbrush, baby, brushing&#10;&#10;Description automatically generated">
            <a:extLst>
              <a:ext uri="{FF2B5EF4-FFF2-40B4-BE49-F238E27FC236}">
                <a16:creationId xmlns:a16="http://schemas.microsoft.com/office/drawing/2014/main" id="{8981C559-0C4C-4DC6-BAEF-D89980D6100F}"/>
              </a:ext>
            </a:extLst>
          </p:cNvPr>
          <p:cNvPicPr>
            <a:picLocks noChangeAspect="1"/>
          </p:cNvPicPr>
          <p:nvPr/>
        </p:nvPicPr>
        <p:blipFill>
          <a:blip r:embed="rId2"/>
          <a:stretch>
            <a:fillRect/>
          </a:stretch>
        </p:blipFill>
        <p:spPr>
          <a:xfrm>
            <a:off x="252919" y="2534828"/>
            <a:ext cx="2223244" cy="3334867"/>
          </a:xfrm>
          <a:prstGeom prst="rect">
            <a:avLst/>
          </a:prstGeom>
        </p:spPr>
      </p:pic>
    </p:spTree>
    <p:extLst>
      <p:ext uri="{BB962C8B-B14F-4D97-AF65-F5344CB8AC3E}">
        <p14:creationId xmlns:p14="http://schemas.microsoft.com/office/powerpoint/2010/main" val="153971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DA05E1-7869-4FBE-837E-1B62E9D78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89BAAE7D-1EA6-4D3B-96B5-43F5B6178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3CD47BD6-B753-40AF-80C8-F8DFCC548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B67A1B2-B419-43BE-A0CA-9E2404A1A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D02108C-65AD-406D-AE71-168171B412A2}"/>
              </a:ext>
            </a:extLst>
          </p:cNvPr>
          <p:cNvSpPr>
            <a:spLocks noGrp="1"/>
          </p:cNvSpPr>
          <p:nvPr>
            <p:ph type="title"/>
          </p:nvPr>
        </p:nvSpPr>
        <p:spPr>
          <a:xfrm>
            <a:off x="153749" y="1298448"/>
            <a:ext cx="4174788" cy="4331916"/>
          </a:xfrm>
        </p:spPr>
        <p:txBody>
          <a:bodyPr vert="horz" lIns="91440" tIns="45720" rIns="91440" bIns="45720" rtlCol="0" anchor="b">
            <a:normAutofit fontScale="90000"/>
          </a:bodyPr>
          <a:lstStyle/>
          <a:p>
            <a:r>
              <a:rPr lang="en-US" sz="2700" dirty="0">
                <a:solidFill>
                  <a:srgbClr val="FFFFFF"/>
                </a:solidFill>
              </a:rPr>
              <a:t>What is a dental home?</a:t>
            </a:r>
            <a:br>
              <a:rPr lang="en-US" sz="2700" dirty="0">
                <a:solidFill>
                  <a:srgbClr val="FFFFFF"/>
                </a:solidFill>
              </a:rPr>
            </a:br>
            <a:br>
              <a:rPr lang="en-US" sz="2700" dirty="0">
                <a:solidFill>
                  <a:srgbClr val="FFFFFF"/>
                </a:solidFill>
              </a:rPr>
            </a:br>
            <a:r>
              <a:rPr lang="en-US" sz="2700" dirty="0">
                <a:solidFill>
                  <a:srgbClr val="FFFFFF"/>
                </a:solidFill>
              </a:rPr>
              <a:t>In order for EHS to count the dentist as a dental home, the child must have had an appointment with the dentist.</a:t>
            </a:r>
            <a:br>
              <a:rPr lang="en-US" sz="2700" dirty="0">
                <a:solidFill>
                  <a:srgbClr val="FFFFFF"/>
                </a:solidFill>
              </a:rPr>
            </a:br>
            <a:br>
              <a:rPr lang="en-US" sz="2700" dirty="0">
                <a:solidFill>
                  <a:srgbClr val="FFFFFF"/>
                </a:solidFill>
              </a:rPr>
            </a:br>
            <a:r>
              <a:rPr lang="en-US" sz="2700" i="1" dirty="0">
                <a:solidFill>
                  <a:srgbClr val="FFFFFF"/>
                </a:solidFill>
              </a:rPr>
              <a:t>If we count a dental home before the child has an appointment; when we complete the PIR and they have not had a dental appointment, it looks like they came in with a dental home and left without a dental home</a:t>
            </a:r>
            <a:br>
              <a:rPr lang="en-US" sz="2800" dirty="0">
                <a:solidFill>
                  <a:srgbClr val="FFFFFF"/>
                </a:solidFill>
              </a:rPr>
            </a:br>
            <a:endParaRPr lang="en-US" sz="2800" dirty="0">
              <a:solidFill>
                <a:srgbClr val="FFFFFF"/>
              </a:solidFill>
            </a:endParaRPr>
          </a:p>
        </p:txBody>
      </p:sp>
      <p:sp>
        <p:nvSpPr>
          <p:cNvPr id="6" name="Text Placeholder 5">
            <a:extLst>
              <a:ext uri="{FF2B5EF4-FFF2-40B4-BE49-F238E27FC236}">
                <a16:creationId xmlns:a16="http://schemas.microsoft.com/office/drawing/2014/main" id="{E45BF672-1436-4A43-86AD-C8CC2310A1FA}"/>
              </a:ext>
            </a:extLst>
          </p:cNvPr>
          <p:cNvSpPr>
            <a:spLocks noGrp="1"/>
          </p:cNvSpPr>
          <p:nvPr>
            <p:ph type="body" idx="1"/>
          </p:nvPr>
        </p:nvSpPr>
        <p:spPr>
          <a:xfrm flipV="1">
            <a:off x="1100016" y="5584645"/>
            <a:ext cx="1902130" cy="45719"/>
          </a:xfrm>
        </p:spPr>
        <p:txBody>
          <a:bodyPr vert="horz" lIns="91440" tIns="45720" rIns="91440" bIns="45720" rtlCol="0" anchor="t">
            <a:normAutofit fontScale="25000" lnSpcReduction="20000"/>
          </a:bodyPr>
          <a:lstStyle/>
          <a:p>
            <a:endParaRPr lang="en-US" dirty="0">
              <a:solidFill>
                <a:schemeClr val="accent1">
                  <a:lumMod val="20000"/>
                  <a:lumOff val="80000"/>
                </a:schemeClr>
              </a:solidFill>
            </a:endParaRPr>
          </a:p>
        </p:txBody>
      </p:sp>
      <p:pic>
        <p:nvPicPr>
          <p:cNvPr id="5" name="Content Placeholder 4">
            <a:extLst>
              <a:ext uri="{FF2B5EF4-FFF2-40B4-BE49-F238E27FC236}">
                <a16:creationId xmlns:a16="http://schemas.microsoft.com/office/drawing/2014/main" id="{E1D7A520-F5F8-44A7-BA4D-64DB3A1776A9}"/>
              </a:ext>
            </a:extLst>
          </p:cNvPr>
          <p:cNvPicPr>
            <a:picLocks noGrp="1" noChangeAspect="1"/>
          </p:cNvPicPr>
          <p:nvPr>
            <p:ph idx="4294967295"/>
          </p:nvPr>
        </p:nvPicPr>
        <p:blipFill>
          <a:blip r:embed="rId2"/>
          <a:stretch>
            <a:fillRect/>
          </a:stretch>
        </p:blipFill>
        <p:spPr>
          <a:xfrm>
            <a:off x="4942013" y="1540409"/>
            <a:ext cx="4668546" cy="2602714"/>
          </a:xfrm>
          <a:prstGeom prst="rect">
            <a:avLst/>
          </a:prstGeom>
        </p:spPr>
      </p:pic>
      <p:sp>
        <p:nvSpPr>
          <p:cNvPr id="19" name="Rectangle 18">
            <a:extLst>
              <a:ext uri="{FF2B5EF4-FFF2-40B4-BE49-F238E27FC236}">
                <a16:creationId xmlns:a16="http://schemas.microsoft.com/office/drawing/2014/main" id="{DE981F49-E49B-4139-932F-55F09B423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1819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658C22-2BBB-4CC7-AC94-BA42B45B4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26E714D6-B8AE-4EAF-80CA-1900AE364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aby brushing it s teeth with a toothbrush in his mouth&#10;&#10;Description automatically generated">
            <a:extLst>
              <a:ext uri="{FF2B5EF4-FFF2-40B4-BE49-F238E27FC236}">
                <a16:creationId xmlns:a16="http://schemas.microsoft.com/office/drawing/2014/main" id="{559F30F2-7607-4D8F-BAAB-7A8D9B1CC372}"/>
              </a:ext>
            </a:extLst>
          </p:cNvPr>
          <p:cNvPicPr>
            <a:picLocks noChangeAspect="1"/>
          </p:cNvPicPr>
          <p:nvPr/>
        </p:nvPicPr>
        <p:blipFill rotWithShape="1">
          <a:blip r:embed="rId2">
            <a:alphaModFix amt="35000"/>
          </a:blip>
          <a:srcRect t="17625" b="26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BAFA19C-52EC-406B-AB96-3A61E005FF24}"/>
              </a:ext>
            </a:extLst>
          </p:cNvPr>
          <p:cNvSpPr>
            <a:spLocks noGrp="1"/>
          </p:cNvSpPr>
          <p:nvPr>
            <p:ph type="title"/>
          </p:nvPr>
        </p:nvSpPr>
        <p:spPr>
          <a:xfrm>
            <a:off x="1069847" y="914400"/>
            <a:ext cx="7345367" cy="906309"/>
          </a:xfrm>
        </p:spPr>
        <p:txBody>
          <a:bodyPr vert="horz" lIns="91440" tIns="45720" rIns="91440" bIns="45720" rtlCol="0" anchor="b">
            <a:noAutofit/>
          </a:bodyPr>
          <a:lstStyle/>
          <a:p>
            <a:pPr algn="ctr"/>
            <a:r>
              <a:rPr lang="en-US" sz="3200" b="1" dirty="0">
                <a:solidFill>
                  <a:schemeClr val="tx1"/>
                </a:solidFill>
              </a:rPr>
              <a:t>Guidance to support dental health</a:t>
            </a:r>
          </a:p>
        </p:txBody>
      </p:sp>
      <p:sp>
        <p:nvSpPr>
          <p:cNvPr id="3" name="Text Placeholder 2">
            <a:extLst>
              <a:ext uri="{FF2B5EF4-FFF2-40B4-BE49-F238E27FC236}">
                <a16:creationId xmlns:a16="http://schemas.microsoft.com/office/drawing/2014/main" id="{73BB073E-2491-4BAF-A92C-AFC0A8C1B04F}"/>
              </a:ext>
            </a:extLst>
          </p:cNvPr>
          <p:cNvSpPr>
            <a:spLocks noGrp="1"/>
          </p:cNvSpPr>
          <p:nvPr>
            <p:ph type="body" idx="1"/>
          </p:nvPr>
        </p:nvSpPr>
        <p:spPr>
          <a:xfrm>
            <a:off x="1100015" y="1820709"/>
            <a:ext cx="7315200" cy="3763937"/>
          </a:xfrm>
        </p:spPr>
        <p:txBody>
          <a:bodyPr vert="horz" lIns="91440" tIns="45720" rIns="91440" bIns="45720" rtlCol="0" anchor="t">
            <a:normAutofit/>
          </a:bodyPr>
          <a:lstStyle/>
          <a:p>
            <a:pPr marL="342900" indent="-342900">
              <a:buFont typeface="Arial" panose="020B0604020202020204" pitchFamily="34" charset="0"/>
              <a:buChar char="•"/>
            </a:pPr>
            <a:r>
              <a:rPr lang="en-US" sz="2400" dirty="0">
                <a:solidFill>
                  <a:schemeClr val="tx1"/>
                </a:solidFill>
              </a:rPr>
              <a:t>Talk with families 2 months prior to child’s first birthday to set up a dental appointment or during the enrollment process if the child is already a year old.</a:t>
            </a:r>
          </a:p>
          <a:p>
            <a:pPr marL="342900" indent="-342900">
              <a:buFont typeface="Arial" panose="020B0604020202020204" pitchFamily="34" charset="0"/>
              <a:buChar char="•"/>
            </a:pPr>
            <a:r>
              <a:rPr lang="en-US" sz="2400" dirty="0">
                <a:solidFill>
                  <a:schemeClr val="tx1"/>
                </a:solidFill>
              </a:rPr>
              <a:t> If families are reluctant:</a:t>
            </a:r>
            <a:br>
              <a:rPr lang="en-US" sz="2400" dirty="0">
                <a:solidFill>
                  <a:schemeClr val="tx1"/>
                </a:solidFill>
              </a:rPr>
            </a:br>
            <a:r>
              <a:rPr lang="en-US" sz="2400" dirty="0">
                <a:solidFill>
                  <a:schemeClr val="tx1"/>
                </a:solidFill>
              </a:rPr>
              <a:t>Complete the dental assessment and curriculum with the family, documenting it as a need in Child Plus.</a:t>
            </a:r>
          </a:p>
          <a:p>
            <a:pPr marL="342900" indent="-342900">
              <a:buFont typeface="Arial" panose="020B0604020202020204" pitchFamily="34" charset="0"/>
              <a:buChar char="•"/>
            </a:pPr>
            <a:r>
              <a:rPr lang="en-US" sz="2400" dirty="0">
                <a:solidFill>
                  <a:schemeClr val="tx1"/>
                </a:solidFill>
              </a:rPr>
              <a:t>Work with families to overcome obstacles</a:t>
            </a:r>
          </a:p>
          <a:p>
            <a:pPr marL="342900" indent="-342900">
              <a:buFont typeface="Arial" panose="020B0604020202020204" pitchFamily="34" charset="0"/>
              <a:buChar char="•"/>
            </a:pPr>
            <a:r>
              <a:rPr lang="en-US" sz="2400" dirty="0">
                <a:solidFill>
                  <a:schemeClr val="tx1"/>
                </a:solidFill>
              </a:rPr>
              <a:t>Share the families story with the R &amp; H, so they can document in Child Plus</a:t>
            </a:r>
            <a:endParaRPr lang="en-US" dirty="0">
              <a:solidFill>
                <a:schemeClr val="tx1"/>
              </a:solidFill>
            </a:endParaRPr>
          </a:p>
        </p:txBody>
      </p:sp>
    </p:spTree>
    <p:extLst>
      <p:ext uri="{BB962C8B-B14F-4D97-AF65-F5344CB8AC3E}">
        <p14:creationId xmlns:p14="http://schemas.microsoft.com/office/powerpoint/2010/main" val="3463871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FE84-905C-4C22-A608-7F68B60F4816}"/>
              </a:ext>
            </a:extLst>
          </p:cNvPr>
          <p:cNvSpPr>
            <a:spLocks noGrp="1"/>
          </p:cNvSpPr>
          <p:nvPr>
            <p:ph type="title"/>
          </p:nvPr>
        </p:nvSpPr>
        <p:spPr>
          <a:xfrm>
            <a:off x="3867912" y="1298448"/>
            <a:ext cx="7315200" cy="886968"/>
          </a:xfrm>
        </p:spPr>
        <p:txBody>
          <a:bodyPr>
            <a:normAutofit/>
          </a:bodyPr>
          <a:lstStyle/>
          <a:p>
            <a:r>
              <a:rPr lang="en-US" sz="3600" dirty="0"/>
              <a:t>Immunizations</a:t>
            </a:r>
          </a:p>
        </p:txBody>
      </p:sp>
      <p:sp>
        <p:nvSpPr>
          <p:cNvPr id="3" name="Text Placeholder 2">
            <a:extLst>
              <a:ext uri="{FF2B5EF4-FFF2-40B4-BE49-F238E27FC236}">
                <a16:creationId xmlns:a16="http://schemas.microsoft.com/office/drawing/2014/main" id="{9AA7400E-9FFA-42E1-96A8-7628AB82FEAA}"/>
              </a:ext>
            </a:extLst>
          </p:cNvPr>
          <p:cNvSpPr>
            <a:spLocks noGrp="1"/>
          </p:cNvSpPr>
          <p:nvPr>
            <p:ph type="body" idx="1"/>
          </p:nvPr>
        </p:nvSpPr>
        <p:spPr>
          <a:xfrm>
            <a:off x="3886200" y="2185416"/>
            <a:ext cx="7315200" cy="3401568"/>
          </a:xfrm>
        </p:spPr>
        <p:txBody>
          <a:bodyPr>
            <a:normAutofit/>
          </a:bodyPr>
          <a:lstStyle/>
          <a:p>
            <a:pPr marL="342900" indent="-342900">
              <a:buFont typeface="Arial" panose="020B0604020202020204" pitchFamily="34" charset="0"/>
              <a:buChar char="•"/>
            </a:pPr>
            <a:r>
              <a:rPr lang="en-US" sz="2400" dirty="0"/>
              <a:t>Immunizations – if EHS participants do not have immunizations for HS, they need to  meet with the HD and get a waiver so they are not dealing with a late start.</a:t>
            </a:r>
          </a:p>
          <a:p>
            <a:pPr marL="342900" indent="-342900">
              <a:buFont typeface="Arial" panose="020B0604020202020204" pitchFamily="34" charset="0"/>
              <a:buChar char="•"/>
            </a:pPr>
            <a:r>
              <a:rPr lang="en-US" sz="2400" dirty="0"/>
              <a:t>Do you feel comfortable having conversations with families regarding immunizations?</a:t>
            </a:r>
          </a:p>
          <a:p>
            <a:pPr marL="342900" indent="-342900">
              <a:buFont typeface="Arial" panose="020B0604020202020204" pitchFamily="34" charset="0"/>
              <a:buChar char="•"/>
            </a:pPr>
            <a:endParaRPr lang="en-US" sz="2400" dirty="0"/>
          </a:p>
        </p:txBody>
      </p:sp>
      <p:pic>
        <p:nvPicPr>
          <p:cNvPr id="5" name="Picture 4" descr="A baby in a blue shirt&#10;&#10;Description automatically generated">
            <a:extLst>
              <a:ext uri="{FF2B5EF4-FFF2-40B4-BE49-F238E27FC236}">
                <a16:creationId xmlns:a16="http://schemas.microsoft.com/office/drawing/2014/main" id="{7BBE154C-92F5-4A83-9371-7D6661D6EF01}"/>
              </a:ext>
            </a:extLst>
          </p:cNvPr>
          <p:cNvPicPr>
            <a:picLocks noChangeAspect="1"/>
          </p:cNvPicPr>
          <p:nvPr/>
        </p:nvPicPr>
        <p:blipFill>
          <a:blip r:embed="rId2"/>
          <a:stretch>
            <a:fillRect/>
          </a:stretch>
        </p:blipFill>
        <p:spPr>
          <a:xfrm>
            <a:off x="617670" y="2021305"/>
            <a:ext cx="2447925" cy="2685449"/>
          </a:xfrm>
          <a:prstGeom prst="rect">
            <a:avLst/>
          </a:prstGeom>
        </p:spPr>
      </p:pic>
    </p:spTree>
    <p:extLst>
      <p:ext uri="{BB962C8B-B14F-4D97-AF65-F5344CB8AC3E}">
        <p14:creationId xmlns:p14="http://schemas.microsoft.com/office/powerpoint/2010/main" val="238524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1CFC40-1321-4E48-88F2-6E0E5A9BB5C3}"/>
              </a:ext>
            </a:extLst>
          </p:cNvPr>
          <p:cNvGraphicFramePr>
            <a:graphicFrameLocks noGrp="1"/>
          </p:cNvGraphicFramePr>
          <p:nvPr>
            <p:extLst>
              <p:ext uri="{D42A27DB-BD31-4B8C-83A1-F6EECF244321}">
                <p14:modId xmlns:p14="http://schemas.microsoft.com/office/powerpoint/2010/main" val="706499803"/>
              </p:ext>
            </p:extLst>
          </p:nvPr>
        </p:nvGraphicFramePr>
        <p:xfrm>
          <a:off x="643467" y="1450219"/>
          <a:ext cx="10905068" cy="3957564"/>
        </p:xfrm>
        <a:graphic>
          <a:graphicData uri="http://schemas.openxmlformats.org/drawingml/2006/table">
            <a:tbl>
              <a:tblPr firstRow="1" firstCol="1" bandRow="1">
                <a:noFill/>
                <a:tableStyleId>{5C22544A-7EE6-4342-B048-85BDC9FD1C3A}</a:tableStyleId>
              </a:tblPr>
              <a:tblGrid>
                <a:gridCol w="2565972">
                  <a:extLst>
                    <a:ext uri="{9D8B030D-6E8A-4147-A177-3AD203B41FA5}">
                      <a16:colId xmlns:a16="http://schemas.microsoft.com/office/drawing/2014/main" val="3021985006"/>
                    </a:ext>
                  </a:extLst>
                </a:gridCol>
                <a:gridCol w="2125173">
                  <a:extLst>
                    <a:ext uri="{9D8B030D-6E8A-4147-A177-3AD203B41FA5}">
                      <a16:colId xmlns:a16="http://schemas.microsoft.com/office/drawing/2014/main" val="4112080894"/>
                    </a:ext>
                  </a:extLst>
                </a:gridCol>
                <a:gridCol w="2008877">
                  <a:extLst>
                    <a:ext uri="{9D8B030D-6E8A-4147-A177-3AD203B41FA5}">
                      <a16:colId xmlns:a16="http://schemas.microsoft.com/office/drawing/2014/main" val="805051018"/>
                    </a:ext>
                  </a:extLst>
                </a:gridCol>
                <a:gridCol w="1967496">
                  <a:extLst>
                    <a:ext uri="{9D8B030D-6E8A-4147-A177-3AD203B41FA5}">
                      <a16:colId xmlns:a16="http://schemas.microsoft.com/office/drawing/2014/main" val="2581579472"/>
                    </a:ext>
                  </a:extLst>
                </a:gridCol>
                <a:gridCol w="2237550">
                  <a:extLst>
                    <a:ext uri="{9D8B030D-6E8A-4147-A177-3AD203B41FA5}">
                      <a16:colId xmlns:a16="http://schemas.microsoft.com/office/drawing/2014/main" val="2076842128"/>
                    </a:ext>
                  </a:extLst>
                </a:gridCol>
              </a:tblGrid>
              <a:tr h="666352">
                <a:tc>
                  <a:txBody>
                    <a:bodyPr/>
                    <a:lstStyle/>
                    <a:p>
                      <a:pPr marL="0" marR="0" algn="l">
                        <a:lnSpc>
                          <a:spcPct val="107000"/>
                        </a:lnSpc>
                        <a:spcBef>
                          <a:spcPts val="0"/>
                        </a:spcBef>
                        <a:spcAft>
                          <a:spcPts val="0"/>
                        </a:spcAft>
                      </a:pPr>
                      <a:r>
                        <a:rPr lang="en-US" sz="2000" b="1" dirty="0">
                          <a:solidFill>
                            <a:schemeClr val="tx1">
                              <a:lumMod val="75000"/>
                              <a:lumOff val="25000"/>
                            </a:schemeClr>
                          </a:solidFill>
                          <a:effectLst/>
                        </a:rPr>
                        <a:t> </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55016" marT="155016" marB="155016">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0" marR="0" algn="l">
                        <a:lnSpc>
                          <a:spcPct val="107000"/>
                        </a:lnSpc>
                        <a:spcBef>
                          <a:spcPts val="0"/>
                        </a:spcBef>
                        <a:spcAft>
                          <a:spcPts val="0"/>
                        </a:spcAft>
                      </a:pPr>
                      <a:r>
                        <a:rPr lang="en-US" sz="2000" dirty="0">
                          <a:solidFill>
                            <a:schemeClr val="tx1">
                              <a:lumMod val="75000"/>
                              <a:lumOff val="25000"/>
                            </a:schemeClr>
                          </a:solidFill>
                          <a:effectLst/>
                        </a:rPr>
                        <a:t>Fall</a:t>
                      </a:r>
                      <a:endParaRPr lang="en-US"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55016" marT="155016" marB="155016">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0" marR="0" algn="l">
                        <a:lnSpc>
                          <a:spcPct val="107000"/>
                        </a:lnSpc>
                        <a:spcBef>
                          <a:spcPts val="0"/>
                        </a:spcBef>
                        <a:spcAft>
                          <a:spcPts val="0"/>
                        </a:spcAft>
                      </a:pPr>
                      <a:r>
                        <a:rPr lang="en-US" sz="2000" dirty="0">
                          <a:solidFill>
                            <a:schemeClr val="tx1">
                              <a:lumMod val="75000"/>
                              <a:lumOff val="25000"/>
                            </a:schemeClr>
                          </a:solidFill>
                          <a:effectLst/>
                        </a:rPr>
                        <a:t>Winter</a:t>
                      </a:r>
                      <a:endParaRPr lang="en-US"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55016" marT="155016" marB="155016">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0" marR="0" algn="l">
                        <a:lnSpc>
                          <a:spcPct val="107000"/>
                        </a:lnSpc>
                        <a:spcBef>
                          <a:spcPts val="0"/>
                        </a:spcBef>
                        <a:spcAft>
                          <a:spcPts val="0"/>
                        </a:spcAft>
                      </a:pPr>
                      <a:r>
                        <a:rPr lang="en-US" sz="2000" dirty="0">
                          <a:solidFill>
                            <a:schemeClr val="tx1">
                              <a:lumMod val="75000"/>
                              <a:lumOff val="25000"/>
                            </a:schemeClr>
                          </a:solidFill>
                          <a:effectLst/>
                        </a:rPr>
                        <a:t>Spring</a:t>
                      </a:r>
                      <a:endParaRPr lang="en-US"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55016" marT="155016" marB="155016">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0" marR="0" algn="l">
                        <a:lnSpc>
                          <a:spcPct val="107000"/>
                        </a:lnSpc>
                        <a:spcBef>
                          <a:spcPts val="0"/>
                        </a:spcBef>
                        <a:spcAft>
                          <a:spcPts val="0"/>
                        </a:spcAft>
                      </a:pPr>
                      <a:r>
                        <a:rPr lang="en-US" sz="2000" dirty="0">
                          <a:solidFill>
                            <a:schemeClr val="tx1">
                              <a:lumMod val="75000"/>
                              <a:lumOff val="25000"/>
                            </a:schemeClr>
                          </a:solidFill>
                          <a:effectLst/>
                        </a:rPr>
                        <a:t>Summer</a:t>
                      </a:r>
                      <a:endParaRPr lang="en-US"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55016" marT="155016" marB="155016">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3914350611"/>
                  </a:ext>
                </a:extLst>
              </a:tr>
              <a:tr h="555042">
                <a:tc>
                  <a:txBody>
                    <a:bodyPr/>
                    <a:lstStyle/>
                    <a:p>
                      <a:pPr marL="0" marR="0" algn="l">
                        <a:lnSpc>
                          <a:spcPct val="107000"/>
                        </a:lnSpc>
                        <a:spcBef>
                          <a:spcPts val="0"/>
                        </a:spcBef>
                        <a:spcAft>
                          <a:spcPts val="0"/>
                        </a:spcAft>
                      </a:pPr>
                      <a:r>
                        <a:rPr lang="en-US" sz="1600" b="1" dirty="0">
                          <a:solidFill>
                            <a:schemeClr val="tx1">
                              <a:lumMod val="75000"/>
                              <a:lumOff val="25000"/>
                            </a:schemeClr>
                          </a:solidFill>
                          <a:effectLst/>
                        </a:rPr>
                        <a:t>Medical Home</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lgn="l">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79%</a:t>
                      </a:r>
                    </a:p>
                  </a:txBody>
                  <a:tcPr marL="258359" marR="134347" marT="134347" marB="134347">
                    <a:lnL w="19050" cap="flat" cmpd="sng" algn="ctr">
                      <a:solidFill>
                        <a:srgbClr val="FFFFFF"/>
                      </a:solid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296017296"/>
                  </a:ext>
                </a:extLst>
              </a:tr>
              <a:tr h="555042">
                <a:tc>
                  <a:txBody>
                    <a:bodyPr/>
                    <a:lstStyle/>
                    <a:p>
                      <a:pPr marL="0" marR="0" algn="l">
                        <a:lnSpc>
                          <a:spcPct val="107000"/>
                        </a:lnSpc>
                        <a:spcBef>
                          <a:spcPts val="0"/>
                        </a:spcBef>
                        <a:spcAft>
                          <a:spcPts val="0"/>
                        </a:spcAft>
                      </a:pPr>
                      <a:r>
                        <a:rPr lang="en-US" sz="1600" b="1" dirty="0">
                          <a:solidFill>
                            <a:schemeClr val="tx1">
                              <a:lumMod val="75000"/>
                              <a:lumOff val="25000"/>
                            </a:schemeClr>
                          </a:solidFill>
                          <a:effectLst/>
                        </a:rPr>
                        <a:t>Health Coverage</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lgn="l">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258359" marR="134347" marT="134347" marB="134347">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062225416"/>
                  </a:ext>
                </a:extLst>
              </a:tr>
              <a:tr h="555042">
                <a:tc>
                  <a:txBody>
                    <a:bodyPr/>
                    <a:lstStyle/>
                    <a:p>
                      <a:pPr marL="0" marR="0" algn="l">
                        <a:lnSpc>
                          <a:spcPct val="107000"/>
                        </a:lnSpc>
                        <a:spcBef>
                          <a:spcPts val="0"/>
                        </a:spcBef>
                        <a:spcAft>
                          <a:spcPts val="0"/>
                        </a:spcAft>
                      </a:pPr>
                      <a:r>
                        <a:rPr lang="en-US" sz="1600" b="1" dirty="0">
                          <a:solidFill>
                            <a:schemeClr val="tx1">
                              <a:lumMod val="75000"/>
                              <a:lumOff val="25000"/>
                            </a:schemeClr>
                          </a:solidFill>
                          <a:effectLst/>
                        </a:rPr>
                        <a:t>Dental Home</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lgn="l">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33%</a:t>
                      </a:r>
                    </a:p>
                  </a:txBody>
                  <a:tcPr marL="258359" marR="134347" marT="134347" marB="134347">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579488582"/>
                  </a:ext>
                </a:extLst>
              </a:tr>
              <a:tr h="813043">
                <a:tc>
                  <a:txBody>
                    <a:bodyPr/>
                    <a:lstStyle/>
                    <a:p>
                      <a:pPr marL="0" marR="0" algn="l">
                        <a:lnSpc>
                          <a:spcPct val="107000"/>
                        </a:lnSpc>
                        <a:spcBef>
                          <a:spcPts val="0"/>
                        </a:spcBef>
                        <a:spcAft>
                          <a:spcPts val="0"/>
                        </a:spcAft>
                      </a:pPr>
                      <a:r>
                        <a:rPr lang="en-US" sz="1600" b="1" dirty="0">
                          <a:solidFill>
                            <a:schemeClr val="tx1">
                              <a:lumMod val="75000"/>
                              <a:lumOff val="25000"/>
                            </a:schemeClr>
                          </a:solidFill>
                          <a:effectLst/>
                        </a:rPr>
                        <a:t>Hearing Screenings Up to Date</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lgn="l">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84%</a:t>
                      </a:r>
                    </a:p>
                  </a:txBody>
                  <a:tcPr marL="258359" marR="134347" marT="134347" marB="134347">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458323439"/>
                  </a:ext>
                </a:extLst>
              </a:tr>
              <a:tr h="813043">
                <a:tc>
                  <a:txBody>
                    <a:bodyPr/>
                    <a:lstStyle/>
                    <a:p>
                      <a:pPr marL="0" marR="0" algn="l">
                        <a:lnSpc>
                          <a:spcPct val="107000"/>
                        </a:lnSpc>
                        <a:spcBef>
                          <a:spcPts val="0"/>
                        </a:spcBef>
                        <a:spcAft>
                          <a:spcPts val="0"/>
                        </a:spcAft>
                      </a:pPr>
                      <a:r>
                        <a:rPr lang="en-US" sz="1600" b="1" dirty="0">
                          <a:solidFill>
                            <a:schemeClr val="tx1">
                              <a:lumMod val="75000"/>
                              <a:lumOff val="25000"/>
                            </a:schemeClr>
                          </a:solidFill>
                          <a:effectLst/>
                        </a:rPr>
                        <a:t>Vision Screenings Up to Date</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lgn="l">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84%</a:t>
                      </a:r>
                    </a:p>
                  </a:txBody>
                  <a:tcPr marL="258359" marR="134347" marT="134347" marB="134347">
                    <a:lnL w="19050" cap="flat" cmpd="sng" algn="ctr">
                      <a:solidFill>
                        <a:srgbClr val="FFFFFF"/>
                      </a:solid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marL="0" marR="0" algn="l">
                        <a:lnSpc>
                          <a:spcPct val="107000"/>
                        </a:lnSpc>
                        <a:spcBef>
                          <a:spcPts val="0"/>
                        </a:spcBef>
                        <a:spcAft>
                          <a:spcPts val="0"/>
                        </a:spcAft>
                      </a:pP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359" marR="134347" marT="134347" marB="134347">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extLst>
                  <a:ext uri="{0D108BD9-81ED-4DB2-BD59-A6C34878D82A}">
                    <a16:rowId xmlns:a16="http://schemas.microsoft.com/office/drawing/2014/main" val="4196731477"/>
                  </a:ext>
                </a:extLst>
              </a:tr>
            </a:tbl>
          </a:graphicData>
        </a:graphic>
      </p:graphicFrame>
    </p:spTree>
    <p:extLst>
      <p:ext uri="{BB962C8B-B14F-4D97-AF65-F5344CB8AC3E}">
        <p14:creationId xmlns:p14="http://schemas.microsoft.com/office/powerpoint/2010/main" val="63495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2D1683-E830-47F4-AFFF-1D972D0D29D8}"/>
              </a:ext>
            </a:extLst>
          </p:cNvPr>
          <p:cNvSpPr>
            <a:spLocks noGrp="1"/>
          </p:cNvSpPr>
          <p:nvPr>
            <p:ph type="title"/>
          </p:nvPr>
        </p:nvSpPr>
        <p:spPr>
          <a:xfrm>
            <a:off x="252919" y="1123837"/>
            <a:ext cx="2947482" cy="1368510"/>
          </a:xfrm>
        </p:spPr>
        <p:txBody>
          <a:bodyPr vert="horz" lIns="91440" tIns="45720" rIns="91440" bIns="45720" rtlCol="0" anchor="b">
            <a:normAutofit fontScale="90000"/>
          </a:bodyPr>
          <a:lstStyle/>
          <a:p>
            <a:br>
              <a:rPr lang="en-US" sz="1300" b="1" dirty="0"/>
            </a:br>
            <a:br>
              <a:rPr lang="en-US" sz="1300" b="1" dirty="0"/>
            </a:br>
            <a:r>
              <a:rPr lang="en-US" sz="2400" b="1" dirty="0"/>
              <a:t>Head Start Parent, Family, and Community Engagement Framework</a:t>
            </a:r>
            <a:br>
              <a:rPr lang="en-US" sz="2400" b="1" dirty="0"/>
            </a:br>
            <a:endParaRPr lang="en-US" sz="2400" dirty="0"/>
          </a:p>
        </p:txBody>
      </p:sp>
      <p:pic>
        <p:nvPicPr>
          <p:cNvPr id="11" name="Content Placeholder 10" descr="A picture containing indoor, photo, sitting, table&#10;&#10;Description automatically generated">
            <a:extLst>
              <a:ext uri="{FF2B5EF4-FFF2-40B4-BE49-F238E27FC236}">
                <a16:creationId xmlns:a16="http://schemas.microsoft.com/office/drawing/2014/main" id="{2AA0A26B-1533-4E92-8783-0D1A98601688}"/>
              </a:ext>
            </a:extLst>
          </p:cNvPr>
          <p:cNvPicPr>
            <a:picLocks noGrp="1" noChangeAspect="1"/>
          </p:cNvPicPr>
          <p:nvPr>
            <p:ph idx="1"/>
          </p:nvPr>
        </p:nvPicPr>
        <p:blipFill>
          <a:blip r:embed="rId2"/>
          <a:stretch>
            <a:fillRect/>
          </a:stretch>
        </p:blipFill>
        <p:spPr>
          <a:xfrm>
            <a:off x="307181" y="2886869"/>
            <a:ext cx="2838450" cy="2543175"/>
          </a:xfrm>
        </p:spPr>
      </p:pic>
      <p:pic>
        <p:nvPicPr>
          <p:cNvPr id="5" name="Content Placeholder 4" descr="A screenshot of a cell phone&#10;&#10;Description automatically generated">
            <a:extLst>
              <a:ext uri="{FF2B5EF4-FFF2-40B4-BE49-F238E27FC236}">
                <a16:creationId xmlns:a16="http://schemas.microsoft.com/office/drawing/2014/main" id="{00DC07DF-E8D9-4738-9082-EF828EED9F78}"/>
              </a:ext>
            </a:extLst>
          </p:cNvPr>
          <p:cNvPicPr>
            <a:picLocks noChangeAspect="1"/>
          </p:cNvPicPr>
          <p:nvPr/>
        </p:nvPicPr>
        <p:blipFill rotWithShape="1">
          <a:blip r:embed="rId3"/>
          <a:stretch/>
        </p:blipFill>
        <p:spPr>
          <a:xfrm>
            <a:off x="3681876" y="737119"/>
            <a:ext cx="7363752" cy="5355772"/>
          </a:xfrm>
          <a:prstGeom prst="rect">
            <a:avLst/>
          </a:prstGeom>
        </p:spPr>
      </p:pic>
    </p:spTree>
    <p:extLst>
      <p:ext uri="{BB962C8B-B14F-4D97-AF65-F5344CB8AC3E}">
        <p14:creationId xmlns:p14="http://schemas.microsoft.com/office/powerpoint/2010/main" val="3061959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95668F22-00B8-4BFD-A267-513E3EB99AE1}"/>
              </a:ext>
            </a:extLst>
          </p:cNvPr>
          <p:cNvSpPr>
            <a:spLocks noChangeArrowheads="1"/>
          </p:cNvSpPr>
          <p:nvPr/>
        </p:nvSpPr>
        <p:spPr bwMode="auto">
          <a:xfrm>
            <a:off x="9883566" y="2833786"/>
            <a:ext cx="15402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spcBef>
                <a:spcPct val="0"/>
              </a:spcBef>
              <a:spcAft>
                <a:spcPts val="600"/>
              </a:spcAft>
              <a:buClrTx/>
              <a:buSzTx/>
              <a:buFontTx/>
              <a:buNone/>
              <a:tabLst/>
            </a:pP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Family Partnership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38E46FD5-9CDA-4287-BE2A-54A0F8FFDAB5}"/>
              </a:ext>
            </a:extLst>
          </p:cNvPr>
          <p:cNvGraphicFramePr>
            <a:graphicFrameLocks noGrp="1"/>
          </p:cNvGraphicFramePr>
          <p:nvPr>
            <p:extLst>
              <p:ext uri="{D42A27DB-BD31-4B8C-83A1-F6EECF244321}">
                <p14:modId xmlns:p14="http://schemas.microsoft.com/office/powerpoint/2010/main" val="3225783450"/>
              </p:ext>
            </p:extLst>
          </p:nvPr>
        </p:nvGraphicFramePr>
        <p:xfrm>
          <a:off x="643467" y="1428469"/>
          <a:ext cx="10905068" cy="4001064"/>
        </p:xfrm>
        <a:graphic>
          <a:graphicData uri="http://schemas.openxmlformats.org/drawingml/2006/table">
            <a:tbl>
              <a:tblPr firstRow="1" firstCol="1" bandRow="1">
                <a:noFill/>
                <a:tableStyleId>{8EC20E35-A176-4012-BC5E-935CFFF8708E}</a:tableStyleId>
              </a:tblPr>
              <a:tblGrid>
                <a:gridCol w="2939956">
                  <a:extLst>
                    <a:ext uri="{9D8B030D-6E8A-4147-A177-3AD203B41FA5}">
                      <a16:colId xmlns:a16="http://schemas.microsoft.com/office/drawing/2014/main" val="4074840019"/>
                    </a:ext>
                  </a:extLst>
                </a:gridCol>
                <a:gridCol w="1538056">
                  <a:extLst>
                    <a:ext uri="{9D8B030D-6E8A-4147-A177-3AD203B41FA5}">
                      <a16:colId xmlns:a16="http://schemas.microsoft.com/office/drawing/2014/main" val="3133053545"/>
                    </a:ext>
                  </a:extLst>
                </a:gridCol>
                <a:gridCol w="2100329">
                  <a:extLst>
                    <a:ext uri="{9D8B030D-6E8A-4147-A177-3AD203B41FA5}">
                      <a16:colId xmlns:a16="http://schemas.microsoft.com/office/drawing/2014/main" val="1617199460"/>
                    </a:ext>
                  </a:extLst>
                </a:gridCol>
                <a:gridCol w="2065028">
                  <a:extLst>
                    <a:ext uri="{9D8B030D-6E8A-4147-A177-3AD203B41FA5}">
                      <a16:colId xmlns:a16="http://schemas.microsoft.com/office/drawing/2014/main" val="2348133544"/>
                    </a:ext>
                  </a:extLst>
                </a:gridCol>
                <a:gridCol w="2261699">
                  <a:extLst>
                    <a:ext uri="{9D8B030D-6E8A-4147-A177-3AD203B41FA5}">
                      <a16:colId xmlns:a16="http://schemas.microsoft.com/office/drawing/2014/main" val="2703736002"/>
                    </a:ext>
                  </a:extLst>
                </a:gridCol>
              </a:tblGrid>
              <a:tr h="887232">
                <a:tc>
                  <a:txBody>
                    <a:bodyPr/>
                    <a:lstStyle/>
                    <a:p>
                      <a:pPr marL="0" marR="0">
                        <a:lnSpc>
                          <a:spcPct val="107000"/>
                        </a:lnSpc>
                        <a:spcBef>
                          <a:spcPts val="0"/>
                        </a:spcBef>
                        <a:spcAft>
                          <a:spcPts val="0"/>
                        </a:spcAft>
                      </a:pPr>
                      <a:r>
                        <a:rPr lang="en-US" sz="2500" b="0" cap="all" spc="150" dirty="0">
                          <a:solidFill>
                            <a:schemeClr val="lt1"/>
                          </a:solidFill>
                          <a:effectLst/>
                        </a:rPr>
                        <a:t> </a:t>
                      </a:r>
                      <a:endParaRPr lang="en-US" sz="2500" b="0" cap="all" spc="15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lnL>
                    <a:lnR w="12700" cmpd="sng">
                      <a:noFill/>
                    </a:lnR>
                    <a:lnT w="12700" cmpd="sng">
                      <a:noFill/>
                    </a:lnT>
                    <a:lnB w="38100" cmpd="sng">
                      <a:noFill/>
                    </a:lnB>
                    <a:solidFill>
                      <a:srgbClr val="505356"/>
                    </a:solidFill>
                  </a:tcPr>
                </a:tc>
                <a:tc>
                  <a:txBody>
                    <a:bodyPr/>
                    <a:lstStyle/>
                    <a:p>
                      <a:pPr marL="0" marR="0" algn="ctr">
                        <a:lnSpc>
                          <a:spcPct val="107000"/>
                        </a:lnSpc>
                        <a:spcBef>
                          <a:spcPts val="0"/>
                        </a:spcBef>
                        <a:spcAft>
                          <a:spcPts val="0"/>
                        </a:spcAft>
                      </a:pPr>
                      <a:r>
                        <a:rPr lang="en-US" sz="2500" b="0" cap="all" spc="150" dirty="0">
                          <a:solidFill>
                            <a:schemeClr val="lt1"/>
                          </a:solidFill>
                          <a:effectLst/>
                        </a:rPr>
                        <a:t>Fall</a:t>
                      </a:r>
                      <a:endParaRPr lang="en-US" sz="2500" b="0" cap="all" spc="15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lnL>
                    <a:lnR w="12700" cmpd="sng">
                      <a:noFill/>
                    </a:lnR>
                    <a:lnT w="12700" cmpd="sng">
                      <a:noFill/>
                    </a:lnT>
                    <a:lnB w="38100" cmpd="sng">
                      <a:noFill/>
                    </a:lnB>
                    <a:solidFill>
                      <a:srgbClr val="505356"/>
                    </a:solidFill>
                  </a:tcPr>
                </a:tc>
                <a:tc>
                  <a:txBody>
                    <a:bodyPr/>
                    <a:lstStyle/>
                    <a:p>
                      <a:pPr marL="0" marR="0" algn="ctr">
                        <a:lnSpc>
                          <a:spcPct val="107000"/>
                        </a:lnSpc>
                        <a:spcBef>
                          <a:spcPts val="0"/>
                        </a:spcBef>
                        <a:spcAft>
                          <a:spcPts val="0"/>
                        </a:spcAft>
                      </a:pPr>
                      <a:r>
                        <a:rPr lang="en-US" sz="2500" b="0" cap="all" spc="150" dirty="0">
                          <a:solidFill>
                            <a:schemeClr val="lt1"/>
                          </a:solidFill>
                          <a:effectLst/>
                        </a:rPr>
                        <a:t>Winter</a:t>
                      </a:r>
                      <a:endParaRPr lang="en-US" sz="2500" b="0" cap="all" spc="15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lnL>
                    <a:lnR w="12700" cmpd="sng">
                      <a:noFill/>
                    </a:lnR>
                    <a:lnT w="12700" cmpd="sng">
                      <a:noFill/>
                    </a:lnT>
                    <a:lnB w="38100" cmpd="sng">
                      <a:noFill/>
                    </a:lnB>
                    <a:solidFill>
                      <a:srgbClr val="505356"/>
                    </a:solidFill>
                  </a:tcPr>
                </a:tc>
                <a:tc>
                  <a:txBody>
                    <a:bodyPr/>
                    <a:lstStyle/>
                    <a:p>
                      <a:pPr marL="0" marR="0" algn="ctr">
                        <a:lnSpc>
                          <a:spcPct val="107000"/>
                        </a:lnSpc>
                        <a:spcBef>
                          <a:spcPts val="0"/>
                        </a:spcBef>
                        <a:spcAft>
                          <a:spcPts val="0"/>
                        </a:spcAft>
                      </a:pPr>
                      <a:r>
                        <a:rPr lang="en-US" sz="2500" b="0" cap="all" spc="150" dirty="0">
                          <a:solidFill>
                            <a:schemeClr val="lt1"/>
                          </a:solidFill>
                          <a:effectLst/>
                        </a:rPr>
                        <a:t>Spring</a:t>
                      </a:r>
                      <a:endParaRPr lang="en-US" sz="2500" b="0" cap="all" spc="15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lnL>
                    <a:lnR w="12700" cmpd="sng">
                      <a:noFill/>
                    </a:lnR>
                    <a:lnT w="12700" cmpd="sng">
                      <a:noFill/>
                    </a:lnT>
                    <a:lnB w="38100" cmpd="sng">
                      <a:noFill/>
                    </a:lnB>
                    <a:solidFill>
                      <a:srgbClr val="505356"/>
                    </a:solidFill>
                  </a:tcPr>
                </a:tc>
                <a:tc>
                  <a:txBody>
                    <a:bodyPr/>
                    <a:lstStyle/>
                    <a:p>
                      <a:pPr marL="0" marR="0" algn="ctr">
                        <a:lnSpc>
                          <a:spcPct val="107000"/>
                        </a:lnSpc>
                        <a:spcBef>
                          <a:spcPts val="0"/>
                        </a:spcBef>
                        <a:spcAft>
                          <a:spcPts val="0"/>
                        </a:spcAft>
                      </a:pPr>
                      <a:r>
                        <a:rPr lang="en-US" sz="2500" b="0" cap="all" spc="150" dirty="0">
                          <a:solidFill>
                            <a:schemeClr val="lt1"/>
                          </a:solidFill>
                          <a:effectLst/>
                        </a:rPr>
                        <a:t>Summer</a:t>
                      </a:r>
                      <a:endParaRPr lang="en-US" sz="2500" b="0" cap="all" spc="15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3390814658"/>
                  </a:ext>
                </a:extLst>
              </a:tr>
              <a:tr h="1150163">
                <a:tc>
                  <a:txBody>
                    <a:bodyPr/>
                    <a:lstStyle/>
                    <a:p>
                      <a:pPr marL="0" marR="0">
                        <a:lnSpc>
                          <a:spcPct val="107000"/>
                        </a:lnSpc>
                        <a:spcBef>
                          <a:spcPts val="0"/>
                        </a:spcBef>
                        <a:spcAft>
                          <a:spcPts val="0"/>
                        </a:spcAft>
                      </a:pPr>
                      <a:r>
                        <a:rPr lang="en-US" sz="2100" b="1" cap="none" spc="0" dirty="0">
                          <a:solidFill>
                            <a:schemeClr val="tx1"/>
                          </a:solidFill>
                          <a:effectLst/>
                        </a:rPr>
                        <a:t>In Goal Setting Process</a:t>
                      </a:r>
                      <a:endParaRPr lang="en-US" sz="2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prstDash val="solid"/>
                    </a:lnL>
                    <a:lnR w="12700" cmpd="sng">
                      <a:noFill/>
                      <a:prstDash val="solid"/>
                    </a:lnR>
                    <a:lnT w="38100" cmpd="sng">
                      <a:noFill/>
                    </a:lnT>
                    <a:lnB w="12700" cmpd="sng">
                      <a:noFill/>
                      <a:prstDash val="solid"/>
                    </a:lnB>
                    <a:noFill/>
                  </a:tcPr>
                </a:tc>
                <a:tc>
                  <a:txBody>
                    <a:bodyPr/>
                    <a:lstStyle/>
                    <a:p>
                      <a:pPr marL="0" marR="0" algn="ctr">
                        <a:lnSpc>
                          <a:spcPct val="107000"/>
                        </a:lnSpc>
                        <a:spcBef>
                          <a:spcPts val="0"/>
                        </a:spcBef>
                        <a:spcAft>
                          <a:spcPts val="0"/>
                        </a:spcAft>
                      </a:pPr>
                      <a:r>
                        <a:rPr lang="en-US" sz="2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71%</a:t>
                      </a:r>
                    </a:p>
                  </a:txBody>
                  <a:tcPr marL="217849" marR="217849" marT="217849" marB="217849">
                    <a:lnL w="12700" cmpd="sng">
                      <a:noFill/>
                      <a:prstDash val="solid"/>
                    </a:lnL>
                    <a:lnR w="12700" cmpd="sng">
                      <a:noFill/>
                      <a:prstDash val="solid"/>
                    </a:lnR>
                    <a:lnT w="38100" cmpd="sng">
                      <a:noFill/>
                    </a:lnT>
                    <a:lnB w="12700" cmpd="sng">
                      <a:noFill/>
                      <a:prstDash val="solid"/>
                    </a:lnB>
                    <a:noFill/>
                  </a:tcPr>
                </a:tc>
                <a:tc>
                  <a:txBody>
                    <a:bodyPr/>
                    <a:lstStyle/>
                    <a:p>
                      <a:pPr marL="0" marR="0" algn="ctr">
                        <a:lnSpc>
                          <a:spcPct val="107000"/>
                        </a:lnSpc>
                        <a:spcBef>
                          <a:spcPts val="0"/>
                        </a:spcBef>
                        <a:spcAft>
                          <a:spcPts val="0"/>
                        </a:spcAft>
                      </a:pPr>
                      <a:r>
                        <a:rPr lang="en-US" sz="2100" cap="none" spc="0" dirty="0">
                          <a:solidFill>
                            <a:schemeClr val="tx1"/>
                          </a:solidFill>
                          <a:effectLst/>
                        </a:rPr>
                        <a:t>%</a:t>
                      </a:r>
                      <a:endParaRPr lang="en-US" sz="2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prstDash val="solid"/>
                    </a:lnL>
                    <a:lnR w="12700" cmpd="sng">
                      <a:noFill/>
                      <a:prstDash val="solid"/>
                    </a:lnR>
                    <a:lnT w="38100" cmpd="sng">
                      <a:noFill/>
                    </a:lnT>
                    <a:lnB w="12700" cmpd="sng">
                      <a:noFill/>
                      <a:prstDash val="solid"/>
                    </a:lnB>
                    <a:noFill/>
                  </a:tcPr>
                </a:tc>
                <a:tc>
                  <a:txBody>
                    <a:bodyPr/>
                    <a:lstStyle/>
                    <a:p>
                      <a:pPr marL="0" marR="0" algn="ctr">
                        <a:lnSpc>
                          <a:spcPct val="107000"/>
                        </a:lnSpc>
                        <a:spcBef>
                          <a:spcPts val="0"/>
                        </a:spcBef>
                        <a:spcAft>
                          <a:spcPts val="0"/>
                        </a:spcAft>
                      </a:pPr>
                      <a:r>
                        <a:rPr lang="en-US" sz="2100" cap="none" spc="0" dirty="0">
                          <a:solidFill>
                            <a:schemeClr val="tx1"/>
                          </a:solidFill>
                          <a:effectLst/>
                        </a:rPr>
                        <a:t>%</a:t>
                      </a:r>
                      <a:endParaRPr lang="en-US" sz="2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prstDash val="solid"/>
                    </a:lnL>
                    <a:lnR w="12700" cmpd="sng">
                      <a:noFill/>
                      <a:prstDash val="solid"/>
                    </a:lnR>
                    <a:lnT w="38100" cmpd="sng">
                      <a:noFill/>
                    </a:lnT>
                    <a:lnB w="12700" cmpd="sng">
                      <a:noFill/>
                      <a:prstDash val="solid"/>
                    </a:lnB>
                    <a:noFill/>
                  </a:tcPr>
                </a:tc>
                <a:tc>
                  <a:txBody>
                    <a:bodyPr/>
                    <a:lstStyle/>
                    <a:p>
                      <a:pPr marL="0" marR="0" algn="ctr">
                        <a:lnSpc>
                          <a:spcPct val="107000"/>
                        </a:lnSpc>
                        <a:spcBef>
                          <a:spcPts val="0"/>
                        </a:spcBef>
                        <a:spcAft>
                          <a:spcPts val="0"/>
                        </a:spcAft>
                      </a:pPr>
                      <a:endParaRPr lang="en-US" sz="2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661071964"/>
                  </a:ext>
                </a:extLst>
              </a:tr>
              <a:tr h="1150163">
                <a:tc>
                  <a:txBody>
                    <a:bodyPr/>
                    <a:lstStyle/>
                    <a:p>
                      <a:pPr marL="0" marR="0">
                        <a:lnSpc>
                          <a:spcPct val="107000"/>
                        </a:lnSpc>
                        <a:spcBef>
                          <a:spcPts val="0"/>
                        </a:spcBef>
                        <a:spcAft>
                          <a:spcPts val="0"/>
                        </a:spcAft>
                      </a:pPr>
                      <a:r>
                        <a:rPr lang="en-US" sz="2100" b="1" cap="none" spc="0" dirty="0">
                          <a:solidFill>
                            <a:schemeClr val="tx1"/>
                          </a:solidFill>
                          <a:effectLst/>
                        </a:rPr>
                        <a:t>Active Partnership Agreement</a:t>
                      </a:r>
                      <a:endParaRPr lang="en-US" sz="2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ctr">
                        <a:lnSpc>
                          <a:spcPct val="107000"/>
                        </a:lnSpc>
                        <a:spcBef>
                          <a:spcPts val="0"/>
                        </a:spcBef>
                        <a:spcAft>
                          <a:spcPts val="0"/>
                        </a:spcAft>
                      </a:pPr>
                      <a:r>
                        <a:rPr lang="en-US" sz="2100" cap="none" spc="0" dirty="0">
                          <a:solidFill>
                            <a:schemeClr val="tx1"/>
                          </a:solidFill>
                          <a:effectLst/>
                        </a:rPr>
                        <a:t>68%</a:t>
                      </a:r>
                      <a:endParaRPr lang="en-US" sz="2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ctr">
                        <a:lnSpc>
                          <a:spcPct val="107000"/>
                        </a:lnSpc>
                        <a:spcBef>
                          <a:spcPts val="0"/>
                        </a:spcBef>
                        <a:spcAft>
                          <a:spcPts val="0"/>
                        </a:spcAft>
                      </a:pPr>
                      <a:r>
                        <a:rPr lang="en-US" sz="2100" cap="none" spc="0" dirty="0">
                          <a:solidFill>
                            <a:schemeClr val="tx1"/>
                          </a:solidFill>
                          <a:effectLst/>
                        </a:rPr>
                        <a:t>%</a:t>
                      </a:r>
                      <a:endParaRPr lang="en-US" sz="2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ctr">
                        <a:lnSpc>
                          <a:spcPct val="107000"/>
                        </a:lnSpc>
                        <a:spcBef>
                          <a:spcPts val="0"/>
                        </a:spcBef>
                        <a:spcAft>
                          <a:spcPts val="0"/>
                        </a:spcAft>
                      </a:pPr>
                      <a:r>
                        <a:rPr lang="en-US" sz="2100" cap="none" spc="0" dirty="0">
                          <a:solidFill>
                            <a:schemeClr val="tx1"/>
                          </a:solidFill>
                          <a:effectLst/>
                        </a:rPr>
                        <a:t>%</a:t>
                      </a:r>
                      <a:endParaRPr lang="en-US" sz="2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ctr">
                        <a:lnSpc>
                          <a:spcPct val="107000"/>
                        </a:lnSpc>
                        <a:spcBef>
                          <a:spcPts val="0"/>
                        </a:spcBef>
                        <a:spcAft>
                          <a:spcPts val="0"/>
                        </a:spcAft>
                      </a:pPr>
                      <a:r>
                        <a:rPr lang="en-US" sz="2100" cap="none" spc="0" dirty="0">
                          <a:solidFill>
                            <a:schemeClr val="tx1"/>
                          </a:solidFill>
                          <a:effectLst/>
                        </a:rPr>
                        <a:t>%</a:t>
                      </a:r>
                      <a:endParaRPr lang="en-US" sz="2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065352350"/>
                  </a:ext>
                </a:extLst>
              </a:tr>
              <a:tr h="813506">
                <a:tc>
                  <a:txBody>
                    <a:bodyPr/>
                    <a:lstStyle/>
                    <a:p>
                      <a:pPr marL="0" marR="0">
                        <a:lnSpc>
                          <a:spcPct val="107000"/>
                        </a:lnSpc>
                        <a:spcBef>
                          <a:spcPts val="0"/>
                        </a:spcBef>
                        <a:spcAft>
                          <a:spcPts val="0"/>
                        </a:spcAft>
                      </a:pPr>
                      <a:r>
                        <a:rPr lang="en-US" sz="2100" b="1" cap="none" spc="0" dirty="0">
                          <a:solidFill>
                            <a:schemeClr val="tx1"/>
                          </a:solidFill>
                          <a:effectLst/>
                        </a:rPr>
                        <a:t>Need Identified</a:t>
                      </a:r>
                      <a:endParaRPr lang="en-US" sz="2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2100" cap="none" spc="0" dirty="0">
                          <a:solidFill>
                            <a:schemeClr val="tx1"/>
                          </a:solidFill>
                          <a:effectLst/>
                        </a:rPr>
                        <a:t>78%</a:t>
                      </a:r>
                      <a:endParaRPr lang="en-US" sz="2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2100" cap="none" spc="0" dirty="0">
                          <a:solidFill>
                            <a:schemeClr val="tx1"/>
                          </a:solidFill>
                          <a:effectLst/>
                        </a:rPr>
                        <a:t>%</a:t>
                      </a:r>
                      <a:endParaRPr lang="en-US" sz="2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2100" cap="none" spc="0" dirty="0">
                          <a:solidFill>
                            <a:schemeClr val="tx1"/>
                          </a:solidFill>
                          <a:effectLst/>
                        </a:rPr>
                        <a:t>%</a:t>
                      </a:r>
                      <a:endParaRPr lang="en-US" sz="2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2100" cap="none" spc="0" dirty="0">
                          <a:solidFill>
                            <a:schemeClr val="tx1"/>
                          </a:solidFill>
                          <a:effectLst/>
                        </a:rPr>
                        <a:t>%</a:t>
                      </a:r>
                      <a:endParaRPr lang="en-US" sz="2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849" marR="217849" marT="217849" marB="217849">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89806320"/>
                  </a:ext>
                </a:extLst>
              </a:tr>
            </a:tbl>
          </a:graphicData>
        </a:graphic>
      </p:graphicFrame>
    </p:spTree>
    <p:extLst>
      <p:ext uri="{BB962C8B-B14F-4D97-AF65-F5344CB8AC3E}">
        <p14:creationId xmlns:p14="http://schemas.microsoft.com/office/powerpoint/2010/main" val="1003391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5580-7A68-4C04-AE7E-323FFBD6E7C5}"/>
              </a:ext>
            </a:extLst>
          </p:cNvPr>
          <p:cNvSpPr>
            <a:spLocks noGrp="1"/>
          </p:cNvSpPr>
          <p:nvPr>
            <p:ph type="title"/>
          </p:nvPr>
        </p:nvSpPr>
        <p:spPr/>
        <p:txBody>
          <a:bodyPr>
            <a:normAutofit fontScale="90000"/>
          </a:bodyPr>
          <a:lstStyle/>
          <a:p>
            <a:r>
              <a:rPr lang="en-US" dirty="0"/>
              <a:t>In the end – remember that all the work we do with families is preparing them for school readiness and success!</a:t>
            </a:r>
          </a:p>
        </p:txBody>
      </p:sp>
      <p:sp>
        <p:nvSpPr>
          <p:cNvPr id="3" name="Text Placeholder 2">
            <a:extLst>
              <a:ext uri="{FF2B5EF4-FFF2-40B4-BE49-F238E27FC236}">
                <a16:creationId xmlns:a16="http://schemas.microsoft.com/office/drawing/2014/main" id="{2B2705CB-F8F1-4566-B703-459C679BF62D}"/>
              </a:ext>
            </a:extLst>
          </p:cNvPr>
          <p:cNvSpPr>
            <a:spLocks noGrp="1"/>
          </p:cNvSpPr>
          <p:nvPr>
            <p:ph type="body" idx="1"/>
          </p:nvPr>
        </p:nvSpPr>
        <p:spPr/>
        <p:txBody>
          <a:bodyPr/>
          <a:lstStyle/>
          <a:p>
            <a:endParaRPr lang="en-US" dirty="0"/>
          </a:p>
        </p:txBody>
      </p:sp>
      <p:pic>
        <p:nvPicPr>
          <p:cNvPr id="8" name="Content Placeholder 7" descr="A picture containing earphone, red&#10;&#10;Description automatically generated">
            <a:extLst>
              <a:ext uri="{FF2B5EF4-FFF2-40B4-BE49-F238E27FC236}">
                <a16:creationId xmlns:a16="http://schemas.microsoft.com/office/drawing/2014/main" id="{DCFAE2F7-0F46-43DD-9736-5F43B1F6F9D9}"/>
              </a:ext>
            </a:extLst>
          </p:cNvPr>
          <p:cNvPicPr>
            <a:picLocks noGrp="1" noChangeAspect="1"/>
          </p:cNvPicPr>
          <p:nvPr>
            <p:ph sz="half" idx="2"/>
          </p:nvPr>
        </p:nvPicPr>
        <p:blipFill>
          <a:blip r:embed="rId2"/>
          <a:stretch>
            <a:fillRect/>
          </a:stretch>
        </p:blipFill>
        <p:spPr>
          <a:xfrm>
            <a:off x="3867912" y="3338161"/>
            <a:ext cx="3048000" cy="2286000"/>
          </a:xfrm>
        </p:spPr>
      </p:pic>
      <p:sp>
        <p:nvSpPr>
          <p:cNvPr id="5" name="Text Placeholder 4">
            <a:extLst>
              <a:ext uri="{FF2B5EF4-FFF2-40B4-BE49-F238E27FC236}">
                <a16:creationId xmlns:a16="http://schemas.microsoft.com/office/drawing/2014/main" id="{7F72879D-F6F8-49A1-8371-915FF9AA9961}"/>
              </a:ext>
            </a:extLst>
          </p:cNvPr>
          <p:cNvSpPr>
            <a:spLocks noGrp="1"/>
          </p:cNvSpPr>
          <p:nvPr>
            <p:ph type="body" sz="quarter" idx="3"/>
          </p:nvPr>
        </p:nvSpPr>
        <p:spPr/>
        <p:txBody>
          <a:bodyPr/>
          <a:lstStyle/>
          <a:p>
            <a:endParaRPr lang="en-US" dirty="0"/>
          </a:p>
        </p:txBody>
      </p:sp>
      <p:pic>
        <p:nvPicPr>
          <p:cNvPr id="10" name="Content Placeholder 9" descr="A picture containing drawing&#10;&#10;Description automatically generated">
            <a:extLst>
              <a:ext uri="{FF2B5EF4-FFF2-40B4-BE49-F238E27FC236}">
                <a16:creationId xmlns:a16="http://schemas.microsoft.com/office/drawing/2014/main" id="{2DE75283-1116-49B8-9657-B61B5587EB21}"/>
              </a:ext>
            </a:extLst>
          </p:cNvPr>
          <p:cNvPicPr>
            <a:picLocks noGrp="1" noChangeAspect="1"/>
          </p:cNvPicPr>
          <p:nvPr>
            <p:ph sz="quarter" idx="4"/>
          </p:nvPr>
        </p:nvPicPr>
        <p:blipFill>
          <a:blip r:embed="rId3"/>
          <a:stretch>
            <a:fillRect/>
          </a:stretch>
        </p:blipFill>
        <p:spPr>
          <a:xfrm>
            <a:off x="8016583" y="4078983"/>
            <a:ext cx="3276600" cy="2543175"/>
          </a:xfrm>
        </p:spPr>
      </p:pic>
      <p:pic>
        <p:nvPicPr>
          <p:cNvPr id="12" name="Picture 11" descr="A screenshot of a cell phone&#10;&#10;Description automatically generated">
            <a:extLst>
              <a:ext uri="{FF2B5EF4-FFF2-40B4-BE49-F238E27FC236}">
                <a16:creationId xmlns:a16="http://schemas.microsoft.com/office/drawing/2014/main" id="{81E1A214-3C68-4C81-9F17-A9191F647C13}"/>
              </a:ext>
            </a:extLst>
          </p:cNvPr>
          <p:cNvPicPr>
            <a:picLocks noChangeAspect="1"/>
          </p:cNvPicPr>
          <p:nvPr/>
        </p:nvPicPr>
        <p:blipFill>
          <a:blip r:embed="rId4"/>
          <a:stretch>
            <a:fillRect/>
          </a:stretch>
        </p:blipFill>
        <p:spPr>
          <a:xfrm>
            <a:off x="6871905" y="1795132"/>
            <a:ext cx="2276475" cy="2314575"/>
          </a:xfrm>
          <a:prstGeom prst="rect">
            <a:avLst/>
          </a:prstGeom>
        </p:spPr>
      </p:pic>
    </p:spTree>
    <p:extLst>
      <p:ext uri="{BB962C8B-B14F-4D97-AF65-F5344CB8AC3E}">
        <p14:creationId xmlns:p14="http://schemas.microsoft.com/office/powerpoint/2010/main" val="2083067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FA2834-3716-4C37-95B2-D7D7A1669DBD}"/>
              </a:ext>
            </a:extLst>
          </p:cNvPr>
          <p:cNvSpPr>
            <a:spLocks noGrp="1"/>
          </p:cNvSpPr>
          <p:nvPr>
            <p:ph type="title"/>
          </p:nvPr>
        </p:nvSpPr>
        <p:spPr/>
        <p:txBody>
          <a:bodyPr/>
          <a:lstStyle/>
          <a:p>
            <a:r>
              <a:rPr lang="en-US" dirty="0"/>
              <a:t>Demographics</a:t>
            </a:r>
          </a:p>
        </p:txBody>
      </p:sp>
      <p:sp>
        <p:nvSpPr>
          <p:cNvPr id="8" name="Content Placeholder 7">
            <a:extLst>
              <a:ext uri="{FF2B5EF4-FFF2-40B4-BE49-F238E27FC236}">
                <a16:creationId xmlns:a16="http://schemas.microsoft.com/office/drawing/2014/main" id="{38F6E970-48E1-45CE-851B-5A29887D8F96}"/>
              </a:ext>
            </a:extLst>
          </p:cNvPr>
          <p:cNvSpPr>
            <a:spLocks noGrp="1"/>
          </p:cNvSpPr>
          <p:nvPr>
            <p:ph idx="1"/>
          </p:nvPr>
        </p:nvSpPr>
        <p:spPr/>
        <p:txBody>
          <a:bodyPr/>
          <a:lstStyle/>
          <a:p>
            <a:r>
              <a:rPr lang="en-US" dirty="0"/>
              <a:t>Male 54%</a:t>
            </a:r>
          </a:p>
          <a:p>
            <a:r>
              <a:rPr lang="en-US" dirty="0"/>
              <a:t>Female 46%</a:t>
            </a:r>
          </a:p>
          <a:p>
            <a:endParaRPr lang="en-US" dirty="0"/>
          </a:p>
          <a:p>
            <a:r>
              <a:rPr lang="en-US" dirty="0"/>
              <a:t>IFSP Status 14%</a:t>
            </a:r>
          </a:p>
          <a:p>
            <a:endParaRPr lang="en-US" dirty="0"/>
          </a:p>
          <a:p>
            <a:r>
              <a:rPr lang="en-US" dirty="0"/>
              <a:t>Birth-1 :  13%</a:t>
            </a:r>
          </a:p>
          <a:p>
            <a:r>
              <a:rPr lang="en-US" dirty="0"/>
              <a:t>1 – 2 years:  35%</a:t>
            </a:r>
          </a:p>
          <a:p>
            <a:r>
              <a:rPr lang="en-US" dirty="0"/>
              <a:t>2 – 3 years:  52%</a:t>
            </a:r>
          </a:p>
        </p:txBody>
      </p:sp>
      <p:sp>
        <p:nvSpPr>
          <p:cNvPr id="9" name="Text Placeholder 8">
            <a:extLst>
              <a:ext uri="{FF2B5EF4-FFF2-40B4-BE49-F238E27FC236}">
                <a16:creationId xmlns:a16="http://schemas.microsoft.com/office/drawing/2014/main" id="{48731C8D-6E58-4EEE-B413-79094A95852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9680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FA2054-21D7-43F6-A46B-2E38EB58FE00}"/>
              </a:ext>
            </a:extLst>
          </p:cNvPr>
          <p:cNvGraphicFramePr>
            <a:graphicFrameLocks noGrp="1"/>
          </p:cNvGraphicFramePr>
          <p:nvPr>
            <p:extLst>
              <p:ext uri="{D42A27DB-BD31-4B8C-83A1-F6EECF244321}">
                <p14:modId xmlns:p14="http://schemas.microsoft.com/office/powerpoint/2010/main" val="3343520061"/>
              </p:ext>
            </p:extLst>
          </p:nvPr>
        </p:nvGraphicFramePr>
        <p:xfrm>
          <a:off x="710584" y="643467"/>
          <a:ext cx="10770839" cy="5802222"/>
        </p:xfrm>
        <a:graphic>
          <a:graphicData uri="http://schemas.openxmlformats.org/drawingml/2006/table">
            <a:tbl>
              <a:tblPr firstRow="1" firstCol="1" lastRow="1" lastCol="1" bandRow="1" bandCol="1"/>
              <a:tblGrid>
                <a:gridCol w="2515127">
                  <a:extLst>
                    <a:ext uri="{9D8B030D-6E8A-4147-A177-3AD203B41FA5}">
                      <a16:colId xmlns:a16="http://schemas.microsoft.com/office/drawing/2014/main" val="2023239451"/>
                    </a:ext>
                  </a:extLst>
                </a:gridCol>
                <a:gridCol w="1110663">
                  <a:extLst>
                    <a:ext uri="{9D8B030D-6E8A-4147-A177-3AD203B41FA5}">
                      <a16:colId xmlns:a16="http://schemas.microsoft.com/office/drawing/2014/main" val="3964671797"/>
                    </a:ext>
                  </a:extLst>
                </a:gridCol>
                <a:gridCol w="1005331">
                  <a:extLst>
                    <a:ext uri="{9D8B030D-6E8A-4147-A177-3AD203B41FA5}">
                      <a16:colId xmlns:a16="http://schemas.microsoft.com/office/drawing/2014/main" val="138142725"/>
                    </a:ext>
                  </a:extLst>
                </a:gridCol>
                <a:gridCol w="1005331">
                  <a:extLst>
                    <a:ext uri="{9D8B030D-6E8A-4147-A177-3AD203B41FA5}">
                      <a16:colId xmlns:a16="http://schemas.microsoft.com/office/drawing/2014/main" val="848650805"/>
                    </a:ext>
                  </a:extLst>
                </a:gridCol>
                <a:gridCol w="1006531">
                  <a:extLst>
                    <a:ext uri="{9D8B030D-6E8A-4147-A177-3AD203B41FA5}">
                      <a16:colId xmlns:a16="http://schemas.microsoft.com/office/drawing/2014/main" val="2688539291"/>
                    </a:ext>
                  </a:extLst>
                </a:gridCol>
                <a:gridCol w="1110663">
                  <a:extLst>
                    <a:ext uri="{9D8B030D-6E8A-4147-A177-3AD203B41FA5}">
                      <a16:colId xmlns:a16="http://schemas.microsoft.com/office/drawing/2014/main" val="3107495869"/>
                    </a:ext>
                  </a:extLst>
                </a:gridCol>
                <a:gridCol w="1005331">
                  <a:extLst>
                    <a:ext uri="{9D8B030D-6E8A-4147-A177-3AD203B41FA5}">
                      <a16:colId xmlns:a16="http://schemas.microsoft.com/office/drawing/2014/main" val="2473351220"/>
                    </a:ext>
                  </a:extLst>
                </a:gridCol>
                <a:gridCol w="1005331">
                  <a:extLst>
                    <a:ext uri="{9D8B030D-6E8A-4147-A177-3AD203B41FA5}">
                      <a16:colId xmlns:a16="http://schemas.microsoft.com/office/drawing/2014/main" val="2069843471"/>
                    </a:ext>
                  </a:extLst>
                </a:gridCol>
                <a:gridCol w="1006531">
                  <a:extLst>
                    <a:ext uri="{9D8B030D-6E8A-4147-A177-3AD203B41FA5}">
                      <a16:colId xmlns:a16="http://schemas.microsoft.com/office/drawing/2014/main" val="2356369926"/>
                    </a:ext>
                  </a:extLst>
                </a:gridCol>
              </a:tblGrid>
              <a:tr h="1351078">
                <a:tc>
                  <a:txBody>
                    <a:bodyPr/>
                    <a:lstStyle/>
                    <a:p>
                      <a:pPr marL="0" marR="0" algn="l" fontAlgn="ctr">
                        <a:lnSpc>
                          <a:spcPct val="107000"/>
                        </a:lnSpc>
                        <a:spcBef>
                          <a:spcPts val="0"/>
                        </a:spcBef>
                        <a:spcAft>
                          <a:spcPts val="0"/>
                        </a:spcAft>
                      </a:pPr>
                      <a:r>
                        <a:rPr lang="en-US" sz="23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400" b="0" i="0" u="none" strike="noStrike" dirty="0">
                        <a:effectLst/>
                        <a:latin typeface="Arial" panose="020B0604020202020204" pitchFamily="34" charset="0"/>
                      </a:endParaRPr>
                    </a:p>
                  </a:txBody>
                  <a:tcPr marL="129565" marR="129565" marT="179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marL="0" marR="0" algn="ctr" fontAlgn="ctr">
                        <a:lnSpc>
                          <a:spcPct val="107000"/>
                        </a:lnSpc>
                        <a:spcBef>
                          <a:spcPts val="0"/>
                        </a:spcBef>
                        <a:spcAft>
                          <a:spcPts val="0"/>
                        </a:spcAft>
                      </a:pPr>
                      <a:r>
                        <a:rPr lang="en-US" sz="2300" b="0"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indicators below expectations</a:t>
                      </a:r>
                      <a:endParaRPr lang="en-US" sz="3400" b="0" i="0" u="none" strike="noStrike" dirty="0">
                        <a:effectLst/>
                        <a:latin typeface="Arial" panose="020B0604020202020204" pitchFamily="34" charset="0"/>
                      </a:endParaRPr>
                    </a:p>
                    <a:p>
                      <a:pPr marL="0" marR="0" algn="ctr" fontAlgn="ctr">
                        <a:lnSpc>
                          <a:spcPct val="107000"/>
                        </a:lnSpc>
                        <a:spcBef>
                          <a:spcPts val="0"/>
                        </a:spcBef>
                        <a:spcAft>
                          <a:spcPts val="0"/>
                        </a:spcAft>
                      </a:pPr>
                      <a:r>
                        <a:rPr lang="en-US" sz="23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400" b="0" i="0" u="none" strike="noStrike" dirty="0">
                        <a:effectLst/>
                        <a:latin typeface="Arial" panose="020B0604020202020204" pitchFamily="34" charset="0"/>
                      </a:endParaRPr>
                    </a:p>
                  </a:txBody>
                  <a:tcPr marL="172754" marR="172754" marT="86377" marB="86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fontAlgn="ctr">
                        <a:lnSpc>
                          <a:spcPct val="107000"/>
                        </a:lnSpc>
                        <a:spcBef>
                          <a:spcPts val="0"/>
                        </a:spcBef>
                        <a:spcAft>
                          <a:spcPts val="0"/>
                        </a:spcAft>
                      </a:pPr>
                      <a:r>
                        <a:rPr lang="en-US" sz="2300" b="0"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indicators at/above expectations</a:t>
                      </a:r>
                      <a:endParaRPr lang="en-US" sz="3400" b="0" i="0" u="none" strike="noStrike" dirty="0">
                        <a:effectLst/>
                        <a:latin typeface="Arial" panose="020B0604020202020204" pitchFamily="34" charset="0"/>
                      </a:endParaRPr>
                    </a:p>
                  </a:txBody>
                  <a:tcPr marL="172754" marR="172754" marT="86377" marB="86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90813"/>
                  </a:ext>
                </a:extLst>
              </a:tr>
              <a:tr h="456838">
                <a:tc>
                  <a:txBody>
                    <a:bodyPr/>
                    <a:lstStyle/>
                    <a:p>
                      <a:pPr marL="0" marR="0" algn="l" fontAlgn="t">
                        <a:lnSpc>
                          <a:spcPct val="107000"/>
                        </a:lnSpc>
                        <a:spcBef>
                          <a:spcPts val="0"/>
                        </a:spcBef>
                        <a:spcAft>
                          <a:spcPts val="0"/>
                        </a:spcAft>
                      </a:pPr>
                      <a:r>
                        <a:rPr lang="en-US" sz="2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Date</a:t>
                      </a: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07000"/>
                        </a:lnSpc>
                        <a:spcBef>
                          <a:spcPts val="0"/>
                        </a:spcBef>
                        <a:spcAft>
                          <a:spcPts val="0"/>
                        </a:spcAft>
                      </a:pPr>
                      <a:r>
                        <a:rPr lang="en-US" sz="2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11/30</a:t>
                      </a: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r>
                        <a:rPr lang="en-US" sz="2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a:t>
                      </a: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r>
                        <a:rPr lang="en-US" sz="2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5/31</a:t>
                      </a: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r>
                        <a:rPr lang="en-US" sz="2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8/31</a:t>
                      </a: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r>
                        <a:rPr lang="en-US" sz="2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11/30</a:t>
                      </a: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r>
                        <a:rPr lang="en-US" sz="2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a:t>
                      </a: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r>
                        <a:rPr lang="en-US" sz="2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5/31</a:t>
                      </a: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r>
                        <a:rPr lang="en-US" sz="2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8/31</a:t>
                      </a: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892928479"/>
                  </a:ext>
                </a:extLst>
              </a:tr>
              <a:tr h="456838">
                <a:tc>
                  <a:txBody>
                    <a:bodyPr/>
                    <a:lstStyle/>
                    <a:p>
                      <a:pPr marL="0" marR="0" algn="l" fontAlgn="t">
                        <a:lnSpc>
                          <a:spcPct val="107000"/>
                        </a:lnSpc>
                        <a:spcBef>
                          <a:spcPts val="0"/>
                        </a:spcBef>
                        <a:spcAft>
                          <a:spcPts val="0"/>
                        </a:spcAft>
                      </a:pPr>
                      <a:r>
                        <a:rPr lang="en-US" sz="2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Social-Emotional</a:t>
                      </a: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07000"/>
                        </a:lnSpc>
                        <a:spcBef>
                          <a:spcPts val="0"/>
                        </a:spcBef>
                        <a:spcAft>
                          <a:spcPts val="0"/>
                        </a:spcAft>
                      </a:pPr>
                      <a:r>
                        <a:rPr lang="en-US" sz="2300" b="0" i="0" u="none" strike="noStrike" dirty="0">
                          <a:solidFill>
                            <a:schemeClr val="bg1"/>
                          </a:solidFill>
                          <a:effectLst/>
                          <a:latin typeface="Times New Roman" panose="02020603050405020304" pitchFamily="18" charset="0"/>
                          <a:cs typeface="Times New Roman" panose="02020603050405020304" pitchFamily="18" charset="0"/>
                        </a:rPr>
                        <a:t>14%</a:t>
                      </a: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r>
                        <a:rPr lang="en-US" sz="2300" b="0" i="0" u="none" strike="noStrike" dirty="0">
                          <a:solidFill>
                            <a:schemeClr val="bg1"/>
                          </a:solidFill>
                          <a:effectLst/>
                          <a:latin typeface="Times New Roman" panose="02020603050405020304" pitchFamily="18" charset="0"/>
                          <a:cs typeface="Times New Roman" panose="02020603050405020304" pitchFamily="18" charset="0"/>
                        </a:rPr>
                        <a:t>86%</a:t>
                      </a: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70522653"/>
                  </a:ext>
                </a:extLst>
              </a:tr>
              <a:tr h="826579">
                <a:tc>
                  <a:txBody>
                    <a:bodyPr/>
                    <a:lstStyle/>
                    <a:p>
                      <a:pPr marL="0" marR="0" algn="l" fontAlgn="t">
                        <a:lnSpc>
                          <a:spcPct val="107000"/>
                        </a:lnSpc>
                        <a:spcBef>
                          <a:spcPts val="0"/>
                        </a:spcBef>
                        <a:spcAft>
                          <a:spcPts val="0"/>
                        </a:spcAft>
                      </a:pPr>
                      <a:r>
                        <a:rPr lang="en-US" sz="2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Perceptual, Motor, Physical</a:t>
                      </a: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07000"/>
                        </a:lnSpc>
                        <a:spcBef>
                          <a:spcPts val="0"/>
                        </a:spcBef>
                        <a:spcAft>
                          <a:spcPts val="0"/>
                        </a:spcAft>
                      </a:pPr>
                      <a:r>
                        <a:rPr lang="en-US" sz="2300" b="0" i="0" u="none" strike="noStrike" dirty="0">
                          <a:solidFill>
                            <a:schemeClr val="bg1"/>
                          </a:solidFill>
                          <a:effectLst/>
                          <a:latin typeface="Times New Roman" panose="02020603050405020304" pitchFamily="18" charset="0"/>
                          <a:cs typeface="Times New Roman" panose="02020603050405020304" pitchFamily="18" charset="0"/>
                        </a:rPr>
                        <a:t>7%</a:t>
                      </a: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r>
                        <a:rPr lang="en-US" sz="2300" b="0" i="0" u="none" strike="noStrike" dirty="0">
                          <a:solidFill>
                            <a:schemeClr val="bg1"/>
                          </a:solidFill>
                          <a:effectLst/>
                          <a:latin typeface="Times New Roman" panose="02020603050405020304" pitchFamily="18" charset="0"/>
                          <a:cs typeface="Times New Roman" panose="02020603050405020304" pitchFamily="18" charset="0"/>
                        </a:rPr>
                        <a:t>93%</a:t>
                      </a: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241185905"/>
                  </a:ext>
                </a:extLst>
              </a:tr>
              <a:tr h="826579">
                <a:tc>
                  <a:txBody>
                    <a:bodyPr/>
                    <a:lstStyle/>
                    <a:p>
                      <a:pPr marL="0" marR="0" algn="l" fontAlgn="t">
                        <a:lnSpc>
                          <a:spcPct val="107000"/>
                        </a:lnSpc>
                        <a:spcBef>
                          <a:spcPts val="0"/>
                        </a:spcBef>
                        <a:spcAft>
                          <a:spcPts val="0"/>
                        </a:spcAft>
                      </a:pPr>
                      <a:r>
                        <a:rPr lang="en-US" sz="2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Approaches to Learning</a:t>
                      </a: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07000"/>
                        </a:lnSpc>
                        <a:spcBef>
                          <a:spcPts val="0"/>
                        </a:spcBef>
                        <a:spcAft>
                          <a:spcPts val="0"/>
                        </a:spcAft>
                      </a:pPr>
                      <a:r>
                        <a:rPr lang="en-US" sz="2300" b="0" i="0" u="none" strike="noStrike" dirty="0">
                          <a:solidFill>
                            <a:schemeClr val="bg1"/>
                          </a:solidFill>
                          <a:effectLst/>
                          <a:latin typeface="Times New Roman" panose="02020603050405020304" pitchFamily="18" charset="0"/>
                          <a:cs typeface="Times New Roman" panose="02020603050405020304" pitchFamily="18" charset="0"/>
                        </a:rPr>
                        <a:t>8%</a:t>
                      </a: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r>
                        <a:rPr lang="en-US" sz="2300" b="0" i="0" u="none" strike="noStrike" dirty="0">
                          <a:solidFill>
                            <a:schemeClr val="bg1"/>
                          </a:solidFill>
                          <a:effectLst/>
                          <a:latin typeface="Times New Roman" panose="02020603050405020304" pitchFamily="18" charset="0"/>
                          <a:cs typeface="Times New Roman" panose="02020603050405020304" pitchFamily="18" charset="0"/>
                        </a:rPr>
                        <a:t>92%</a:t>
                      </a: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080734324"/>
                  </a:ext>
                </a:extLst>
              </a:tr>
              <a:tr h="456838">
                <a:tc>
                  <a:txBody>
                    <a:bodyPr/>
                    <a:lstStyle/>
                    <a:p>
                      <a:pPr marL="0" marR="0" algn="l" fontAlgn="t">
                        <a:lnSpc>
                          <a:spcPct val="107000"/>
                        </a:lnSpc>
                        <a:spcBef>
                          <a:spcPts val="0"/>
                        </a:spcBef>
                        <a:spcAft>
                          <a:spcPts val="0"/>
                        </a:spcAft>
                      </a:pPr>
                      <a:r>
                        <a:rPr lang="en-US" sz="2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Cognitive</a:t>
                      </a: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07000"/>
                        </a:lnSpc>
                        <a:spcBef>
                          <a:spcPts val="0"/>
                        </a:spcBef>
                        <a:spcAft>
                          <a:spcPts val="0"/>
                        </a:spcAft>
                      </a:pPr>
                      <a:r>
                        <a:rPr lang="en-US" sz="2300" b="0" i="0" u="none" strike="noStrike" dirty="0">
                          <a:solidFill>
                            <a:schemeClr val="bg1"/>
                          </a:solidFill>
                          <a:effectLst/>
                          <a:latin typeface="Times New Roman" panose="02020603050405020304" pitchFamily="18" charset="0"/>
                          <a:cs typeface="Times New Roman" panose="02020603050405020304" pitchFamily="18" charset="0"/>
                        </a:rPr>
                        <a:t>6%</a:t>
                      </a: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r>
                        <a:rPr lang="en-US" sz="2300" b="0" i="0" u="none" strike="noStrike" dirty="0">
                          <a:solidFill>
                            <a:schemeClr val="bg1"/>
                          </a:solidFill>
                          <a:effectLst/>
                          <a:latin typeface="Times New Roman" panose="02020603050405020304" pitchFamily="18" charset="0"/>
                          <a:cs typeface="Times New Roman" panose="02020603050405020304" pitchFamily="18" charset="0"/>
                        </a:rPr>
                        <a:t>94%</a:t>
                      </a: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707062942"/>
                  </a:ext>
                </a:extLst>
              </a:tr>
              <a:tr h="1196320">
                <a:tc>
                  <a:txBody>
                    <a:bodyPr/>
                    <a:lstStyle/>
                    <a:p>
                      <a:pPr marL="0" marR="0" algn="l" fontAlgn="t">
                        <a:lnSpc>
                          <a:spcPct val="107000"/>
                        </a:lnSpc>
                        <a:spcBef>
                          <a:spcPts val="0"/>
                        </a:spcBef>
                        <a:spcAft>
                          <a:spcPts val="0"/>
                        </a:spcAft>
                      </a:pPr>
                      <a:r>
                        <a:rPr lang="en-US" sz="2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Communication, Language and Literacy</a:t>
                      </a: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07000"/>
                        </a:lnSpc>
                        <a:spcBef>
                          <a:spcPts val="0"/>
                        </a:spcBef>
                        <a:spcAft>
                          <a:spcPts val="0"/>
                        </a:spcAft>
                      </a:pPr>
                      <a:r>
                        <a:rPr lang="en-US" sz="2300" b="0" i="0" u="none" strike="noStrike" dirty="0">
                          <a:solidFill>
                            <a:schemeClr val="bg1"/>
                          </a:solidFill>
                          <a:effectLst/>
                          <a:latin typeface="Times New Roman" panose="02020603050405020304" pitchFamily="18" charset="0"/>
                          <a:cs typeface="Times New Roman" panose="02020603050405020304" pitchFamily="18" charset="0"/>
                        </a:rPr>
                        <a:t>13%</a:t>
                      </a: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fontAlgn="t">
                        <a:lnSpc>
                          <a:spcPct val="107000"/>
                        </a:lnSpc>
                        <a:spcBef>
                          <a:spcPts val="0"/>
                        </a:spcBef>
                        <a:spcAft>
                          <a:spcPts val="0"/>
                        </a:spcAft>
                      </a:pPr>
                      <a:r>
                        <a:rPr lang="en-US" sz="2300" b="0" i="0" u="none" strike="noStrike" dirty="0">
                          <a:solidFill>
                            <a:schemeClr val="bg1"/>
                          </a:solidFill>
                          <a:effectLst/>
                          <a:latin typeface="Times New Roman" panose="02020603050405020304" pitchFamily="18" charset="0"/>
                          <a:cs typeface="Times New Roman" panose="02020603050405020304" pitchFamily="18" charset="0"/>
                        </a:rPr>
                        <a:t>87%</a:t>
                      </a: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fontAlgn="t">
                        <a:lnSpc>
                          <a:spcPct val="107000"/>
                        </a:lnSpc>
                        <a:spcBef>
                          <a:spcPts val="0"/>
                        </a:spcBef>
                        <a:spcAft>
                          <a:spcPts val="0"/>
                        </a:spcAft>
                      </a:pPr>
                      <a:endParaRPr lang="en-US" sz="3400" b="0" i="0" u="none" strike="noStrike" dirty="0">
                        <a:effectLst/>
                        <a:latin typeface="Arial" panose="020B0604020202020204" pitchFamily="34" charset="0"/>
                      </a:endParaRPr>
                    </a:p>
                  </a:txBody>
                  <a:tcPr marL="129565" marR="129565" marT="17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754284792"/>
                  </a:ext>
                </a:extLst>
              </a:tr>
            </a:tbl>
          </a:graphicData>
        </a:graphic>
      </p:graphicFrame>
    </p:spTree>
    <p:extLst>
      <p:ext uri="{BB962C8B-B14F-4D97-AF65-F5344CB8AC3E}">
        <p14:creationId xmlns:p14="http://schemas.microsoft.com/office/powerpoint/2010/main" val="4211014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5B6140-C717-4849-97CF-DF5F57D55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4B12541-9ED8-4D5C-91D5-BC28195BC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72D944D9-857C-4788-A276-86A7AB80A757}"/>
              </a:ext>
            </a:extLst>
          </p:cNvPr>
          <p:cNvSpPr>
            <a:spLocks noGrp="1"/>
          </p:cNvSpPr>
          <p:nvPr>
            <p:ph type="title"/>
          </p:nvPr>
        </p:nvSpPr>
        <p:spPr>
          <a:xfrm>
            <a:off x="289248" y="1123837"/>
            <a:ext cx="6451110" cy="1255469"/>
          </a:xfrm>
        </p:spPr>
        <p:txBody>
          <a:bodyPr>
            <a:normAutofit/>
          </a:bodyPr>
          <a:lstStyle/>
          <a:p>
            <a:r>
              <a:rPr lang="en-US" dirty="0"/>
              <a:t>Introductions</a:t>
            </a:r>
          </a:p>
        </p:txBody>
      </p:sp>
      <p:sp>
        <p:nvSpPr>
          <p:cNvPr id="5" name="Content Placeholder 4">
            <a:extLst>
              <a:ext uri="{FF2B5EF4-FFF2-40B4-BE49-F238E27FC236}">
                <a16:creationId xmlns:a16="http://schemas.microsoft.com/office/drawing/2014/main" id="{CFEC6AB0-4686-4984-8761-9152173448BD}"/>
              </a:ext>
            </a:extLst>
          </p:cNvPr>
          <p:cNvSpPr>
            <a:spLocks noGrp="1"/>
          </p:cNvSpPr>
          <p:nvPr>
            <p:ph idx="1"/>
          </p:nvPr>
        </p:nvSpPr>
        <p:spPr>
          <a:xfrm>
            <a:off x="289248" y="2510395"/>
            <a:ext cx="6451109" cy="3274586"/>
          </a:xfrm>
        </p:spPr>
        <p:txBody>
          <a:bodyPr anchor="t">
            <a:normAutofit/>
          </a:bodyPr>
          <a:lstStyle/>
          <a:p>
            <a:r>
              <a:rPr lang="en-US" sz="3600" dirty="0">
                <a:solidFill>
                  <a:srgbClr val="FFFFFF"/>
                </a:solidFill>
              </a:rPr>
              <a:t>Name</a:t>
            </a:r>
          </a:p>
          <a:p>
            <a:r>
              <a:rPr lang="en-US" sz="3600" dirty="0">
                <a:solidFill>
                  <a:srgbClr val="FFFFFF"/>
                </a:solidFill>
              </a:rPr>
              <a:t>Position</a:t>
            </a:r>
          </a:p>
          <a:p>
            <a:r>
              <a:rPr lang="en-US" sz="3600" dirty="0">
                <a:solidFill>
                  <a:srgbClr val="FFFFFF"/>
                </a:solidFill>
              </a:rPr>
              <a:t>County</a:t>
            </a:r>
          </a:p>
          <a:p>
            <a:r>
              <a:rPr lang="en-US" sz="3600" dirty="0">
                <a:solidFill>
                  <a:srgbClr val="FFFFFF"/>
                </a:solidFill>
              </a:rPr>
              <a:t>Gratitude</a:t>
            </a:r>
          </a:p>
          <a:p>
            <a:endParaRPr lang="en-US" dirty="0">
              <a:solidFill>
                <a:srgbClr val="FFFFFF"/>
              </a:solidFill>
            </a:endParaRPr>
          </a:p>
        </p:txBody>
      </p:sp>
      <p:pic>
        <p:nvPicPr>
          <p:cNvPr id="3" name="Picture 2" descr="A picture containing person, man, woman, table&#10;&#10;Description automatically generated">
            <a:extLst>
              <a:ext uri="{FF2B5EF4-FFF2-40B4-BE49-F238E27FC236}">
                <a16:creationId xmlns:a16="http://schemas.microsoft.com/office/drawing/2014/main" id="{812D6DC0-37C4-4BC2-AEAF-DB4884C03D17}"/>
              </a:ext>
            </a:extLst>
          </p:cNvPr>
          <p:cNvPicPr>
            <a:picLocks noChangeAspect="1"/>
          </p:cNvPicPr>
          <p:nvPr/>
        </p:nvPicPr>
        <p:blipFill rotWithShape="1">
          <a:blip r:embed="rId2"/>
          <a:srcRect l="24760" r="31474" b="2"/>
          <a:stretch/>
        </p:blipFill>
        <p:spPr>
          <a:xfrm>
            <a:off x="7545032" y="759599"/>
            <a:ext cx="3778286" cy="5330650"/>
          </a:xfrm>
          <a:prstGeom prst="rect">
            <a:avLst/>
          </a:prstGeom>
        </p:spPr>
      </p:pic>
      <p:sp>
        <p:nvSpPr>
          <p:cNvPr id="23" name="Rectangle 22">
            <a:extLst>
              <a:ext uri="{FF2B5EF4-FFF2-40B4-BE49-F238E27FC236}">
                <a16:creationId xmlns:a16="http://schemas.microsoft.com/office/drawing/2014/main" id="{E48FDCDC-1FA4-49FA-98EE-BC36A11F1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632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72E204-D721-468C-985A-B0826F7B3997}"/>
              </a:ext>
            </a:extLst>
          </p:cNvPr>
          <p:cNvGraphicFramePr>
            <a:graphicFrameLocks noGrp="1"/>
          </p:cNvGraphicFramePr>
          <p:nvPr>
            <p:extLst>
              <p:ext uri="{D42A27DB-BD31-4B8C-83A1-F6EECF244321}">
                <p14:modId xmlns:p14="http://schemas.microsoft.com/office/powerpoint/2010/main" val="1284979842"/>
              </p:ext>
            </p:extLst>
          </p:nvPr>
        </p:nvGraphicFramePr>
        <p:xfrm>
          <a:off x="643467" y="727961"/>
          <a:ext cx="10905069" cy="5402082"/>
        </p:xfrm>
        <a:graphic>
          <a:graphicData uri="http://schemas.openxmlformats.org/drawingml/2006/table">
            <a:tbl>
              <a:tblPr firstRow="1" firstCol="1" bandRow="1"/>
              <a:tblGrid>
                <a:gridCol w="5338722">
                  <a:extLst>
                    <a:ext uri="{9D8B030D-6E8A-4147-A177-3AD203B41FA5}">
                      <a16:colId xmlns:a16="http://schemas.microsoft.com/office/drawing/2014/main" val="2585058521"/>
                    </a:ext>
                  </a:extLst>
                </a:gridCol>
                <a:gridCol w="1252144">
                  <a:extLst>
                    <a:ext uri="{9D8B030D-6E8A-4147-A177-3AD203B41FA5}">
                      <a16:colId xmlns:a16="http://schemas.microsoft.com/office/drawing/2014/main" val="1140676733"/>
                    </a:ext>
                  </a:extLst>
                </a:gridCol>
                <a:gridCol w="1404402">
                  <a:extLst>
                    <a:ext uri="{9D8B030D-6E8A-4147-A177-3AD203B41FA5}">
                      <a16:colId xmlns:a16="http://schemas.microsoft.com/office/drawing/2014/main" val="3117158350"/>
                    </a:ext>
                  </a:extLst>
                </a:gridCol>
                <a:gridCol w="1331826">
                  <a:extLst>
                    <a:ext uri="{9D8B030D-6E8A-4147-A177-3AD203B41FA5}">
                      <a16:colId xmlns:a16="http://schemas.microsoft.com/office/drawing/2014/main" val="2011893792"/>
                    </a:ext>
                  </a:extLst>
                </a:gridCol>
                <a:gridCol w="1577975">
                  <a:extLst>
                    <a:ext uri="{9D8B030D-6E8A-4147-A177-3AD203B41FA5}">
                      <a16:colId xmlns:a16="http://schemas.microsoft.com/office/drawing/2014/main" val="2913840334"/>
                    </a:ext>
                  </a:extLst>
                </a:gridCol>
              </a:tblGrid>
              <a:tr h="356531">
                <a:tc>
                  <a:txBody>
                    <a:bodyPr/>
                    <a:lstStyle/>
                    <a:p>
                      <a:pPr marL="0" marR="0" algn="l" fontAlgn="t">
                        <a:lnSpc>
                          <a:spcPct val="107000"/>
                        </a:lnSpc>
                        <a:spcBef>
                          <a:spcPts val="0"/>
                        </a:spcBef>
                        <a:spcAft>
                          <a:spcPts val="0"/>
                        </a:spcAft>
                      </a:pPr>
                      <a:r>
                        <a:rPr lang="en-US"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Focus Area</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Fall</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Winter</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Spring</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Summer</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246259"/>
                  </a:ext>
                </a:extLst>
              </a:tr>
              <a:tr h="949785">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Approaches to Learning: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11c -Solves Problems</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94%</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625789"/>
                  </a:ext>
                </a:extLst>
              </a:tr>
              <a:tr h="949785">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Cognitive:</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12b – Makes Connections</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96%</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142753"/>
                  </a:ext>
                </a:extLst>
              </a:tr>
              <a:tr h="949785">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Perceptual, Motor, Physical</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7a – Uses Fingers and Hands</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93%</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510379"/>
                  </a:ext>
                </a:extLst>
              </a:tr>
              <a:tr h="1246411">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Social-Emotional</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1c – Takes Care of Own Needs Appropriately</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90%</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478225"/>
                  </a:ext>
                </a:extLst>
              </a:tr>
              <a:tr h="949785">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Communication, Language, Literacy</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10a – Engages in Conversation</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80%</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9112" marR="89112" marT="12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731409"/>
                  </a:ext>
                </a:extLst>
              </a:tr>
            </a:tbl>
          </a:graphicData>
        </a:graphic>
      </p:graphicFrame>
    </p:spTree>
    <p:extLst>
      <p:ext uri="{BB962C8B-B14F-4D97-AF65-F5344CB8AC3E}">
        <p14:creationId xmlns:p14="http://schemas.microsoft.com/office/powerpoint/2010/main" val="235084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break time images with babies">
            <a:extLst>
              <a:ext uri="{FF2B5EF4-FFF2-40B4-BE49-F238E27FC236}">
                <a16:creationId xmlns:a16="http://schemas.microsoft.com/office/drawing/2014/main" id="{D65142F6-8546-4A89-B435-00F46EC0A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398" y="1391830"/>
            <a:ext cx="5381203" cy="375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843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0361-3AE8-474A-9B2F-2A9B583CFF8A}"/>
              </a:ext>
            </a:extLst>
          </p:cNvPr>
          <p:cNvSpPr>
            <a:spLocks noGrp="1"/>
          </p:cNvSpPr>
          <p:nvPr>
            <p:ph type="title"/>
          </p:nvPr>
        </p:nvSpPr>
        <p:spPr/>
        <p:txBody>
          <a:bodyPr/>
          <a:lstStyle/>
          <a:p>
            <a:r>
              <a:rPr lang="en-US" dirty="0"/>
              <a:t>Acceptance vs. Enrollment</a:t>
            </a:r>
          </a:p>
        </p:txBody>
      </p:sp>
      <p:sp>
        <p:nvSpPr>
          <p:cNvPr id="3" name="Content Placeholder 2">
            <a:extLst>
              <a:ext uri="{FF2B5EF4-FFF2-40B4-BE49-F238E27FC236}">
                <a16:creationId xmlns:a16="http://schemas.microsoft.com/office/drawing/2014/main" id="{47F660DC-7A67-4016-847A-CED0BC6FDFB8}"/>
              </a:ext>
            </a:extLst>
          </p:cNvPr>
          <p:cNvSpPr>
            <a:spLocks noGrp="1"/>
          </p:cNvSpPr>
          <p:nvPr>
            <p:ph idx="1"/>
          </p:nvPr>
        </p:nvSpPr>
        <p:spPr/>
        <p:txBody>
          <a:bodyPr>
            <a:normAutofit/>
          </a:bodyPr>
          <a:lstStyle/>
          <a:p>
            <a:r>
              <a:rPr lang="en-US" sz="2800" dirty="0"/>
              <a:t>Acceptance is when a family accepts our program; this is typically done with a phone call and at that time an enrollment visit is set up.  Acceptance does NOT count as filling the vacancy, only enrollment fills the vacancy.</a:t>
            </a:r>
          </a:p>
          <a:p>
            <a:r>
              <a:rPr lang="en-US" sz="2800" dirty="0"/>
              <a:t>Vacancies must be filled within 2 weeks</a:t>
            </a:r>
          </a:p>
        </p:txBody>
      </p:sp>
    </p:spTree>
    <p:extLst>
      <p:ext uri="{BB962C8B-B14F-4D97-AF65-F5344CB8AC3E}">
        <p14:creationId xmlns:p14="http://schemas.microsoft.com/office/powerpoint/2010/main" val="132271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D2DA-578B-405A-9307-1EA957C3D9C9}"/>
              </a:ext>
            </a:extLst>
          </p:cNvPr>
          <p:cNvSpPr>
            <a:spLocks noGrp="1"/>
          </p:cNvSpPr>
          <p:nvPr>
            <p:ph type="title"/>
          </p:nvPr>
        </p:nvSpPr>
        <p:spPr/>
        <p:txBody>
          <a:bodyPr/>
          <a:lstStyle/>
          <a:p>
            <a:r>
              <a:rPr lang="en-US" dirty="0"/>
              <a:t>Enrollment</a:t>
            </a:r>
          </a:p>
        </p:txBody>
      </p:sp>
      <p:sp>
        <p:nvSpPr>
          <p:cNvPr id="3" name="Content Placeholder 2">
            <a:extLst>
              <a:ext uri="{FF2B5EF4-FFF2-40B4-BE49-F238E27FC236}">
                <a16:creationId xmlns:a16="http://schemas.microsoft.com/office/drawing/2014/main" id="{6525AE64-26CA-4258-906B-FFB2DB86D6F3}"/>
              </a:ext>
            </a:extLst>
          </p:cNvPr>
          <p:cNvSpPr>
            <a:spLocks noGrp="1"/>
          </p:cNvSpPr>
          <p:nvPr>
            <p:ph idx="1"/>
          </p:nvPr>
        </p:nvSpPr>
        <p:spPr/>
        <p:txBody>
          <a:bodyPr>
            <a:normAutofit fontScale="92500" lnSpcReduction="10000"/>
          </a:bodyPr>
          <a:lstStyle/>
          <a:p>
            <a:pPr marL="0" indent="0">
              <a:buNone/>
            </a:pPr>
            <a:endParaRPr lang="en-US" dirty="0"/>
          </a:p>
          <a:p>
            <a:pPr marL="0" indent="0">
              <a:buNone/>
            </a:pPr>
            <a:endParaRPr lang="en-US" dirty="0"/>
          </a:p>
          <a:p>
            <a:pPr marL="0" indent="0">
              <a:buNone/>
            </a:pPr>
            <a:r>
              <a:rPr lang="en-US" sz="2300" dirty="0"/>
              <a:t>Enrollment:</a:t>
            </a:r>
          </a:p>
          <a:p>
            <a:r>
              <a:rPr lang="en-US" sz="2300" dirty="0"/>
              <a:t> This is your first visit with the family and this is the date counted to fill the vacancy left by the previous family, meaning an enrollment visit must be completed within 2 weeks of the drop date of the family they are replacing.</a:t>
            </a:r>
          </a:p>
          <a:p>
            <a:r>
              <a:rPr lang="en-US" sz="2300" dirty="0"/>
              <a:t>45 day requirements begin on the enrollment date.</a:t>
            </a:r>
          </a:p>
          <a:p>
            <a:r>
              <a:rPr lang="en-US" sz="2300" dirty="0"/>
              <a:t>Communicating any drops or potential drops with your PSC as soon as you know will support keeping full enrollment.  </a:t>
            </a:r>
          </a:p>
          <a:p>
            <a:r>
              <a:rPr lang="en-US" sz="2300" dirty="0"/>
              <a:t>2 weeks is the maximum time between dropped families and an enrolled families, but Performance Standards state a program must fill any  vacancy </a:t>
            </a:r>
            <a:r>
              <a:rPr lang="en-US" sz="2300" i="1" dirty="0"/>
              <a:t>as soon as possible, </a:t>
            </a:r>
            <a:r>
              <a:rPr lang="en-US" sz="2300" dirty="0"/>
              <a:t>meaning there may not be 2 weeks between a dropped family and an enrolled family</a:t>
            </a:r>
          </a:p>
          <a:p>
            <a:endParaRPr lang="en-US" dirty="0"/>
          </a:p>
          <a:p>
            <a:endParaRPr lang="en-US" dirty="0"/>
          </a:p>
        </p:txBody>
      </p:sp>
    </p:spTree>
    <p:extLst>
      <p:ext uri="{BB962C8B-B14F-4D97-AF65-F5344CB8AC3E}">
        <p14:creationId xmlns:p14="http://schemas.microsoft.com/office/powerpoint/2010/main" val="1510925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484BE71E-17F6-49C2-9F47-25159D569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3" name="Rectangle 72">
            <a:extLst>
              <a:ext uri="{FF2B5EF4-FFF2-40B4-BE49-F238E27FC236}">
                <a16:creationId xmlns:a16="http://schemas.microsoft.com/office/drawing/2014/main" id="{DB488F35-4294-4D17-8D68-CCD80FDCC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54" name="Rectangle 74">
            <a:extLst>
              <a:ext uri="{FF2B5EF4-FFF2-40B4-BE49-F238E27FC236}">
                <a16:creationId xmlns:a16="http://schemas.microsoft.com/office/drawing/2014/main" id="{0ED7D299-072B-4BF6-A359-0BE180D21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03605138-1C68-4F6B-A3AA-5C6598986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7052486"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4ECD36-C82D-42F4-AEE2-515F1E4E486B}"/>
              </a:ext>
            </a:extLst>
          </p:cNvPr>
          <p:cNvSpPr>
            <a:spLocks noGrp="1"/>
          </p:cNvSpPr>
          <p:nvPr>
            <p:ph type="ctrTitle"/>
          </p:nvPr>
        </p:nvSpPr>
        <p:spPr>
          <a:xfrm>
            <a:off x="289248" y="1123837"/>
            <a:ext cx="6451110" cy="745603"/>
          </a:xfrm>
        </p:spPr>
        <p:txBody>
          <a:bodyPr vert="horz" lIns="91440" tIns="45720" rIns="91440" bIns="45720" rtlCol="0" anchor="ctr">
            <a:normAutofit/>
          </a:bodyPr>
          <a:lstStyle/>
          <a:p>
            <a:r>
              <a:rPr lang="en-US" sz="3600" spc="-60" dirty="0"/>
              <a:t>Child Development Goals</a:t>
            </a:r>
          </a:p>
        </p:txBody>
      </p:sp>
      <p:sp>
        <p:nvSpPr>
          <p:cNvPr id="3" name="Subtitle 2">
            <a:extLst>
              <a:ext uri="{FF2B5EF4-FFF2-40B4-BE49-F238E27FC236}">
                <a16:creationId xmlns:a16="http://schemas.microsoft.com/office/drawing/2014/main" id="{DC9813C8-A199-4294-868C-5EB12E42026A}"/>
              </a:ext>
            </a:extLst>
          </p:cNvPr>
          <p:cNvSpPr>
            <a:spLocks noGrp="1"/>
          </p:cNvSpPr>
          <p:nvPr>
            <p:ph type="subTitle" idx="1"/>
          </p:nvPr>
        </p:nvSpPr>
        <p:spPr>
          <a:xfrm>
            <a:off x="300688" y="1869440"/>
            <a:ext cx="6751798" cy="4229608"/>
          </a:xfrm>
        </p:spPr>
        <p:txBody>
          <a:bodyPr vert="horz" lIns="91440" tIns="45720" rIns="91440" bIns="45720" rtlCol="0" anchor="t">
            <a:normAutofit/>
          </a:bodyPr>
          <a:lstStyle/>
          <a:p>
            <a:pPr marL="342900" indent="-182880">
              <a:buFont typeface="Wingdings 2" pitchFamily="18" charset="2"/>
              <a:buChar char=""/>
            </a:pPr>
            <a:r>
              <a:rPr lang="en-US" sz="2400" dirty="0">
                <a:solidFill>
                  <a:srgbClr val="FFFFFF"/>
                </a:solidFill>
              </a:rPr>
              <a:t>The goal should  be set from milestones, ASQ’s, GOLD, interests of the child</a:t>
            </a:r>
          </a:p>
          <a:p>
            <a:pPr marL="342900" indent="-182880">
              <a:buFont typeface="Wingdings 2" pitchFamily="18" charset="2"/>
              <a:buChar char=""/>
            </a:pPr>
            <a:r>
              <a:rPr lang="en-US" sz="2400" dirty="0">
                <a:solidFill>
                  <a:srgbClr val="FFFFFF"/>
                </a:solidFill>
              </a:rPr>
              <a:t>GOLD – look at what the child will be doing next with the parents, what is the child focused on developmentally?</a:t>
            </a:r>
          </a:p>
          <a:p>
            <a:pPr marL="342900" indent="-182880">
              <a:buFont typeface="Wingdings 2" pitchFamily="18" charset="2"/>
              <a:buChar char=""/>
            </a:pPr>
            <a:r>
              <a:rPr lang="en-US" sz="2400" dirty="0">
                <a:solidFill>
                  <a:srgbClr val="FFFFFF"/>
                </a:solidFill>
              </a:rPr>
              <a:t>Review goals every week with the parents - is the goal specific enough that you will know if the child has met the goal?</a:t>
            </a:r>
          </a:p>
          <a:p>
            <a:pPr marL="342900" indent="-182880">
              <a:buFont typeface="Wingdings 2" pitchFamily="18" charset="2"/>
              <a:buChar char=""/>
            </a:pPr>
            <a:r>
              <a:rPr lang="en-US" sz="2400" dirty="0">
                <a:solidFill>
                  <a:srgbClr val="FFFFFF"/>
                </a:solidFill>
              </a:rPr>
              <a:t>Activities wrap around the goal, the goal does NOT change to match the following week’s activity.</a:t>
            </a:r>
          </a:p>
          <a:p>
            <a:pPr indent="-182880">
              <a:buFont typeface="Wingdings 2" pitchFamily="18" charset="2"/>
              <a:buChar char=""/>
            </a:pPr>
            <a:endParaRPr lang="en-US" sz="1900" dirty="0">
              <a:solidFill>
                <a:srgbClr val="FFFFFF"/>
              </a:solidFill>
            </a:endParaRPr>
          </a:p>
        </p:txBody>
      </p:sp>
      <p:pic>
        <p:nvPicPr>
          <p:cNvPr id="2050" name="Picture 2" descr="Image result for child development images">
            <a:extLst>
              <a:ext uri="{FF2B5EF4-FFF2-40B4-BE49-F238E27FC236}">
                <a16:creationId xmlns:a16="http://schemas.microsoft.com/office/drawing/2014/main" id="{55EE440B-9340-4008-AC59-398651825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274" b="-1"/>
          <a:stretch/>
        </p:blipFill>
        <p:spPr bwMode="auto">
          <a:xfrm>
            <a:off x="7552944" y="2295914"/>
            <a:ext cx="3778286" cy="2256726"/>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7F6F248D-01B8-4491-9506-88EAB82A7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4804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725A-07DF-462B-8A0D-6BD57BD3E16A}"/>
              </a:ext>
            </a:extLst>
          </p:cNvPr>
          <p:cNvSpPr>
            <a:spLocks noGrp="1"/>
          </p:cNvSpPr>
          <p:nvPr>
            <p:ph type="title"/>
          </p:nvPr>
        </p:nvSpPr>
        <p:spPr/>
        <p:txBody>
          <a:bodyPr/>
          <a:lstStyle/>
          <a:p>
            <a:r>
              <a:rPr lang="en-US" dirty="0"/>
              <a:t>Find your animal group</a:t>
            </a:r>
          </a:p>
        </p:txBody>
      </p:sp>
      <p:sp>
        <p:nvSpPr>
          <p:cNvPr id="3" name="Content Placeholder 2">
            <a:extLst>
              <a:ext uri="{FF2B5EF4-FFF2-40B4-BE49-F238E27FC236}">
                <a16:creationId xmlns:a16="http://schemas.microsoft.com/office/drawing/2014/main" id="{71F55A42-DE28-422E-9AFB-19C66BAB3E36}"/>
              </a:ext>
            </a:extLst>
          </p:cNvPr>
          <p:cNvSpPr>
            <a:spLocks noGrp="1"/>
          </p:cNvSpPr>
          <p:nvPr>
            <p:ph idx="1"/>
          </p:nvPr>
        </p:nvSpPr>
        <p:spPr/>
        <p:txBody>
          <a:bodyPr/>
          <a:lstStyle/>
          <a:p>
            <a:r>
              <a:rPr lang="en-US" dirty="0"/>
              <a:t>Share how you support families in setting child development goals.</a:t>
            </a:r>
          </a:p>
          <a:p>
            <a:r>
              <a:rPr lang="en-US" dirty="0"/>
              <a:t>How can we make them specific enough that we know when they are achieved?</a:t>
            </a:r>
          </a:p>
          <a:p>
            <a:r>
              <a:rPr lang="en-US" dirty="0"/>
              <a:t>What obstacles do you find in setting family goals?</a:t>
            </a:r>
          </a:p>
          <a:p>
            <a:r>
              <a:rPr lang="en-US" dirty="0"/>
              <a:t>What questions might you have regarding setting children’s goals?</a:t>
            </a:r>
          </a:p>
        </p:txBody>
      </p:sp>
    </p:spTree>
    <p:extLst>
      <p:ext uri="{BB962C8B-B14F-4D97-AF65-F5344CB8AC3E}">
        <p14:creationId xmlns:p14="http://schemas.microsoft.com/office/powerpoint/2010/main" val="2141273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AF33-851E-4706-8FBC-5335D353085A}"/>
              </a:ext>
            </a:extLst>
          </p:cNvPr>
          <p:cNvSpPr>
            <a:spLocks noGrp="1"/>
          </p:cNvSpPr>
          <p:nvPr>
            <p:ph type="title"/>
          </p:nvPr>
        </p:nvSpPr>
        <p:spPr/>
        <p:txBody>
          <a:bodyPr/>
          <a:lstStyle/>
          <a:p>
            <a:r>
              <a:rPr lang="en-US" dirty="0"/>
              <a:t>Socialization observations</a:t>
            </a:r>
            <a:br>
              <a:rPr lang="en-US" dirty="0"/>
            </a:br>
            <a:br>
              <a:rPr lang="en-US" dirty="0"/>
            </a:br>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2E96996A-3822-4443-AB6C-75E3D7C59C67}"/>
              </a:ext>
            </a:extLst>
          </p:cNvPr>
          <p:cNvSpPr>
            <a:spLocks noGrp="1"/>
          </p:cNvSpPr>
          <p:nvPr>
            <p:ph idx="1"/>
          </p:nvPr>
        </p:nvSpPr>
        <p:spPr/>
        <p:txBody>
          <a:bodyPr/>
          <a:lstStyle/>
          <a:p>
            <a:r>
              <a:rPr lang="en-US" dirty="0"/>
              <a:t>Socialization observations will be completed in the Winter Quarter (December, January, February) and in the Summer Quarter (June, July, August)</a:t>
            </a:r>
          </a:p>
          <a:p>
            <a:r>
              <a:rPr lang="en-US" dirty="0"/>
              <a:t>One observation will be completed per county</a:t>
            </a:r>
          </a:p>
          <a:p>
            <a:r>
              <a:rPr lang="en-US" dirty="0"/>
              <a:t>The questions on the observation are directly correlated to the socialization plan</a:t>
            </a:r>
          </a:p>
          <a:p>
            <a:r>
              <a:rPr lang="en-US" dirty="0"/>
              <a:t>PSC, EHS Manager, or Coach will complete the observations</a:t>
            </a:r>
          </a:p>
          <a:p>
            <a:r>
              <a:rPr lang="en-US" dirty="0"/>
              <a:t>Just like the HOVRS and PAT Home Visit Observation Tool this observation will be used to support our practices as a program and will not be used punitively.</a:t>
            </a:r>
          </a:p>
        </p:txBody>
      </p:sp>
      <p:pic>
        <p:nvPicPr>
          <p:cNvPr id="7" name="Picture 6" descr="A group of people sitting at a table&#10;&#10;Description automatically generated">
            <a:extLst>
              <a:ext uri="{FF2B5EF4-FFF2-40B4-BE49-F238E27FC236}">
                <a16:creationId xmlns:a16="http://schemas.microsoft.com/office/drawing/2014/main" id="{9C94CB18-AD1C-4CEC-9307-29AF1091B2F4}"/>
              </a:ext>
            </a:extLst>
          </p:cNvPr>
          <p:cNvPicPr>
            <a:picLocks noChangeAspect="1"/>
          </p:cNvPicPr>
          <p:nvPr/>
        </p:nvPicPr>
        <p:blipFill>
          <a:blip r:embed="rId2"/>
          <a:stretch>
            <a:fillRect/>
          </a:stretch>
        </p:blipFill>
        <p:spPr>
          <a:xfrm>
            <a:off x="97885" y="3181845"/>
            <a:ext cx="3257550" cy="2543175"/>
          </a:xfrm>
          <a:prstGeom prst="rect">
            <a:avLst/>
          </a:prstGeom>
        </p:spPr>
      </p:pic>
    </p:spTree>
    <p:extLst>
      <p:ext uri="{BB962C8B-B14F-4D97-AF65-F5344CB8AC3E}">
        <p14:creationId xmlns:p14="http://schemas.microsoft.com/office/powerpoint/2010/main" val="1233433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3CD4-E601-4CF9-86E7-CB6FD79E31C8}"/>
              </a:ext>
            </a:extLst>
          </p:cNvPr>
          <p:cNvSpPr>
            <a:spLocks noGrp="1"/>
          </p:cNvSpPr>
          <p:nvPr>
            <p:ph type="title"/>
          </p:nvPr>
        </p:nvSpPr>
        <p:spPr>
          <a:xfrm>
            <a:off x="433405" y="723669"/>
            <a:ext cx="2284219" cy="2556817"/>
          </a:xfrm>
        </p:spPr>
        <p:txBody>
          <a:bodyPr/>
          <a:lstStyle/>
          <a:p>
            <a:pPr algn="ctr"/>
            <a:r>
              <a:rPr lang="en-US" dirty="0"/>
              <a:t>Coaches Quarterly Report</a:t>
            </a:r>
          </a:p>
        </p:txBody>
      </p:sp>
      <p:graphicFrame>
        <p:nvGraphicFramePr>
          <p:cNvPr id="8" name="Content Placeholder 7"/>
          <p:cNvGraphicFramePr>
            <a:graphicFrameLocks noGrp="1"/>
          </p:cNvGraphicFramePr>
          <p:nvPr>
            <p:ph idx="1"/>
          </p:nvPr>
        </p:nvGraphicFramePr>
        <p:xfrm>
          <a:off x="3759558" y="4539688"/>
          <a:ext cx="7843234" cy="1661224"/>
        </p:xfrm>
        <a:graphic>
          <a:graphicData uri="http://schemas.openxmlformats.org/drawingml/2006/table">
            <a:tbl>
              <a:tblPr firstRow="1" firstCol="1" bandRow="1">
                <a:tableStyleId>{5C22544A-7EE6-4342-B048-85BDC9FD1C3A}</a:tableStyleId>
              </a:tblPr>
              <a:tblGrid>
                <a:gridCol w="1813773">
                  <a:extLst>
                    <a:ext uri="{9D8B030D-6E8A-4147-A177-3AD203B41FA5}">
                      <a16:colId xmlns:a16="http://schemas.microsoft.com/office/drawing/2014/main" val="20000"/>
                    </a:ext>
                  </a:extLst>
                </a:gridCol>
                <a:gridCol w="2179819">
                  <a:extLst>
                    <a:ext uri="{9D8B030D-6E8A-4147-A177-3AD203B41FA5}">
                      <a16:colId xmlns:a16="http://schemas.microsoft.com/office/drawing/2014/main" val="20001"/>
                    </a:ext>
                  </a:extLst>
                </a:gridCol>
                <a:gridCol w="1858929">
                  <a:extLst>
                    <a:ext uri="{9D8B030D-6E8A-4147-A177-3AD203B41FA5}">
                      <a16:colId xmlns:a16="http://schemas.microsoft.com/office/drawing/2014/main" val="20002"/>
                    </a:ext>
                  </a:extLst>
                </a:gridCol>
                <a:gridCol w="1990713">
                  <a:extLst>
                    <a:ext uri="{9D8B030D-6E8A-4147-A177-3AD203B41FA5}">
                      <a16:colId xmlns:a16="http://schemas.microsoft.com/office/drawing/2014/main" val="20003"/>
                    </a:ext>
                  </a:extLst>
                </a:gridCol>
              </a:tblGrid>
              <a:tr h="101868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rPr>
                        <a:t>Professional Development Goals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a:effectLst/>
                        </a:rPr>
                        <a:t> </a:t>
                      </a:r>
                      <a:r>
                        <a:rPr lang="en-US" sz="2000" b="1" dirty="0">
                          <a:effectLst/>
                        </a:rPr>
                        <a:t>1</a:t>
                      </a:r>
                      <a:r>
                        <a:rPr lang="en-US" sz="2000" b="1" baseline="30000" dirty="0">
                          <a:effectLst/>
                        </a:rPr>
                        <a:t>st</a:t>
                      </a:r>
                      <a:r>
                        <a:rPr lang="en-US" sz="2000" b="1" dirty="0">
                          <a:effectLst/>
                        </a:rPr>
                        <a:t> Cycle:</a:t>
                      </a:r>
                    </a:p>
                    <a:p>
                      <a:pPr marL="0" marR="0" algn="l">
                        <a:lnSpc>
                          <a:spcPct val="107000"/>
                        </a:lnSpc>
                        <a:spcBef>
                          <a:spcPts val="0"/>
                        </a:spcBef>
                        <a:spcAft>
                          <a:spcPts val="0"/>
                        </a:spcAft>
                      </a:pPr>
                      <a:r>
                        <a:rPr lang="en-US" sz="1600" dirty="0">
                          <a:effectLst/>
                        </a:rPr>
                        <a:t> Shared Goals and Action</a:t>
                      </a:r>
                      <a:r>
                        <a:rPr lang="en-US" sz="1600" baseline="0" dirty="0">
                          <a:effectLst/>
                        </a:rPr>
                        <a:t> Planning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400" dirty="0">
                          <a:effectLst/>
                        </a:rPr>
                        <a:t> </a:t>
                      </a:r>
                      <a:r>
                        <a:rPr lang="en-US" sz="2000" dirty="0">
                          <a:effectLst/>
                        </a:rPr>
                        <a:t>1</a:t>
                      </a:r>
                      <a:r>
                        <a:rPr lang="en-US" sz="2000" baseline="30000" dirty="0">
                          <a:effectLst/>
                        </a:rPr>
                        <a:t>st</a:t>
                      </a:r>
                      <a:r>
                        <a:rPr lang="en-US" sz="2000" baseline="0" dirty="0">
                          <a:effectLst/>
                        </a:rPr>
                        <a:t> Cycle:</a:t>
                      </a:r>
                    </a:p>
                    <a:p>
                      <a:pPr marL="0" marR="0" algn="l">
                        <a:lnSpc>
                          <a:spcPct val="107000"/>
                        </a:lnSpc>
                        <a:spcBef>
                          <a:spcPts val="0"/>
                        </a:spcBef>
                        <a:spcAft>
                          <a:spcPts val="0"/>
                        </a:spcAft>
                      </a:pPr>
                      <a:r>
                        <a:rPr lang="en-US" sz="1600" dirty="0">
                          <a:effectLst/>
                        </a:rPr>
                        <a:t>Reflection and Feedback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Completed 1</a:t>
                      </a:r>
                      <a:r>
                        <a:rPr lang="en-US" sz="1600" baseline="30000" dirty="0">
                          <a:effectLst/>
                        </a:rPr>
                        <a:t>st</a:t>
                      </a:r>
                      <a:r>
                        <a:rPr lang="en-US" sz="1600" dirty="0">
                          <a:effectLst/>
                        </a:rPr>
                        <a:t> Professional Development Goal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37032">
                <a:tc>
                  <a:txBody>
                    <a:bodyPr/>
                    <a:lstStyle/>
                    <a:p>
                      <a:pPr marL="0" marR="0" algn="l">
                        <a:lnSpc>
                          <a:spcPct val="107000"/>
                        </a:lnSpc>
                        <a:spcBef>
                          <a:spcPts val="0"/>
                        </a:spcBef>
                        <a:spcAft>
                          <a:spcPts val="0"/>
                        </a:spcAft>
                      </a:pPr>
                      <a:r>
                        <a:rPr lang="en-US" sz="1800" dirty="0">
                          <a:effectLst/>
                        </a:rPr>
                        <a:t>Fall 2019-2020</a:t>
                      </a:r>
                    </a:p>
                    <a:p>
                      <a:pPr marL="0" marR="0" algn="l">
                        <a:lnSpc>
                          <a:spcPct val="107000"/>
                        </a:lnSpc>
                        <a:spcBef>
                          <a:spcPts val="0"/>
                        </a:spcBef>
                        <a:spcAft>
                          <a:spcPts val="0"/>
                        </a:spcAft>
                      </a:pPr>
                      <a:r>
                        <a:rPr lang="en-US" sz="1200" dirty="0">
                          <a:effectLst/>
                        </a:rPr>
                        <a:t>Sept. Oct.</a:t>
                      </a:r>
                      <a:r>
                        <a:rPr lang="en-US" sz="1200" baseline="0" dirty="0">
                          <a:effectLst/>
                        </a:rPr>
                        <a:t> Nov.</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9" name="Rectangle 8"/>
          <p:cNvSpPr/>
          <p:nvPr/>
        </p:nvSpPr>
        <p:spPr>
          <a:xfrm>
            <a:off x="3683358" y="723669"/>
            <a:ext cx="7843234" cy="3754874"/>
          </a:xfrm>
          <a:prstGeom prst="rect">
            <a:avLst/>
          </a:prstGeom>
        </p:spPr>
        <p:txBody>
          <a:bodyPr wrap="square">
            <a:spAutoFit/>
          </a:bodyPr>
          <a:lstStyle/>
          <a:p>
            <a:r>
              <a:rPr lang="en-US" sz="2000" b="1" u="sng" dirty="0">
                <a:effectLst/>
                <a:latin typeface="+mj-lt"/>
              </a:rPr>
              <a:t>Spring 2018-2019: </a:t>
            </a:r>
            <a:endParaRPr lang="en-US" sz="2800" b="1" u="sng" dirty="0">
              <a:effectLst/>
              <a:latin typeface="+mj-lt"/>
            </a:endParaRPr>
          </a:p>
          <a:p>
            <a:pPr marL="457200"/>
            <a:r>
              <a:rPr lang="en-US" sz="2400" dirty="0">
                <a:effectLst/>
                <a:latin typeface="+mj-lt"/>
              </a:rPr>
              <a:t>-</a:t>
            </a:r>
            <a:r>
              <a:rPr lang="en-US" b="1" dirty="0">
                <a:effectLst/>
                <a:latin typeface="+mj-lt"/>
              </a:rPr>
              <a:t>19</a:t>
            </a:r>
            <a:r>
              <a:rPr lang="en-US" dirty="0">
                <a:effectLst/>
                <a:latin typeface="+mj-lt"/>
              </a:rPr>
              <a:t> eligible Child Family Specialists completed the </a:t>
            </a:r>
            <a:r>
              <a:rPr lang="en-US" i="1" dirty="0">
                <a:effectLst/>
                <a:latin typeface="+mj-lt"/>
              </a:rPr>
              <a:t>Comprehensive Practice Based Coaching-Professional Development Survey </a:t>
            </a:r>
            <a:r>
              <a:rPr lang="en-US" dirty="0">
                <a:effectLst/>
                <a:latin typeface="+mj-lt"/>
              </a:rPr>
              <a:t>for the 2019-2020 school year</a:t>
            </a:r>
            <a:r>
              <a:rPr lang="en-US" i="1" dirty="0">
                <a:effectLst/>
                <a:latin typeface="+mj-lt"/>
              </a:rPr>
              <a:t>. </a:t>
            </a:r>
            <a:endParaRPr lang="en-US" dirty="0">
              <a:effectLst/>
              <a:latin typeface="+mj-lt"/>
            </a:endParaRPr>
          </a:p>
          <a:p>
            <a:pPr marL="457200"/>
            <a:r>
              <a:rPr lang="en-US" sz="2800" b="1" i="1" dirty="0">
                <a:effectLst/>
                <a:latin typeface="+mj-lt"/>
              </a:rPr>
              <a:t> </a:t>
            </a:r>
            <a:endParaRPr lang="en-US" sz="2800" b="1" dirty="0">
              <a:effectLst/>
              <a:latin typeface="+mj-lt"/>
            </a:endParaRPr>
          </a:p>
          <a:p>
            <a:r>
              <a:rPr lang="en-US" sz="2000" b="1" u="sng" dirty="0">
                <a:latin typeface="+mj-lt"/>
              </a:rPr>
              <a:t>S</a:t>
            </a:r>
            <a:r>
              <a:rPr lang="en-US" sz="2000" b="1" u="sng" dirty="0">
                <a:effectLst/>
                <a:latin typeface="+mj-lt"/>
              </a:rPr>
              <a:t>ummer 2018-2019: </a:t>
            </a:r>
            <a:endParaRPr lang="en-US" sz="2800" b="1" u="sng" dirty="0">
              <a:effectLst/>
              <a:latin typeface="+mj-lt"/>
            </a:endParaRPr>
          </a:p>
          <a:p>
            <a:pPr marL="457200"/>
            <a:r>
              <a:rPr lang="en-US" b="1" dirty="0">
                <a:effectLst/>
                <a:latin typeface="+mj-lt"/>
              </a:rPr>
              <a:t>-3 of the 19</a:t>
            </a:r>
            <a:r>
              <a:rPr lang="en-US" dirty="0">
                <a:effectLst/>
                <a:latin typeface="+mj-lt"/>
              </a:rPr>
              <a:t> eligible Child Family Specialists accepted Comprehensive Practice Based coaching for the 2019-2020 school year.</a:t>
            </a:r>
            <a:r>
              <a:rPr lang="en-US" b="1" dirty="0">
                <a:effectLst/>
                <a:latin typeface="+mj-lt"/>
              </a:rPr>
              <a:t> </a:t>
            </a:r>
            <a:endParaRPr lang="en-US" dirty="0">
              <a:effectLst/>
              <a:latin typeface="+mj-lt"/>
            </a:endParaRPr>
          </a:p>
          <a:p>
            <a:r>
              <a:rPr lang="en-US" b="1" dirty="0">
                <a:latin typeface="+mj-lt"/>
                <a:ea typeface="Calibri" panose="020F0502020204030204" pitchFamily="34" charset="0"/>
                <a:cs typeface="Times New Roman" panose="02020603050405020304" pitchFamily="18" charset="0"/>
              </a:rPr>
              <a:t>          </a:t>
            </a:r>
            <a:r>
              <a:rPr lang="en-US" b="1" dirty="0">
                <a:effectLst/>
                <a:latin typeface="+mj-lt"/>
                <a:ea typeface="Calibri" panose="020F0502020204030204" pitchFamily="34" charset="0"/>
                <a:cs typeface="Times New Roman" panose="02020603050405020304" pitchFamily="18" charset="0"/>
              </a:rPr>
              <a:t>-16 of the remaining 19 </a:t>
            </a:r>
            <a:r>
              <a:rPr lang="en-US" dirty="0">
                <a:effectLst/>
                <a:latin typeface="+mj-lt"/>
                <a:ea typeface="Calibri" panose="020F0502020204030204" pitchFamily="34" charset="0"/>
                <a:cs typeface="Times New Roman" panose="02020603050405020304" pitchFamily="18" charset="0"/>
              </a:rPr>
              <a:t>eligible Child Family Specialists </a:t>
            </a:r>
            <a:r>
              <a:rPr lang="en-US" dirty="0">
                <a:latin typeface="+mj-lt"/>
                <a:ea typeface="Calibri" panose="020F0502020204030204" pitchFamily="34" charset="0"/>
                <a:cs typeface="Times New Roman" panose="02020603050405020304" pitchFamily="18" charset="0"/>
              </a:rPr>
              <a:t>set</a:t>
            </a:r>
            <a:r>
              <a:rPr lang="en-US" dirty="0">
                <a:effectLst/>
                <a:latin typeface="+mj-lt"/>
                <a:ea typeface="Calibri" panose="020F0502020204030204" pitchFamily="34" charset="0"/>
                <a:cs typeface="Times New Roman" panose="02020603050405020304" pitchFamily="18" charset="0"/>
              </a:rPr>
              <a:t> </a:t>
            </a:r>
          </a:p>
          <a:p>
            <a:r>
              <a:rPr lang="en-US" dirty="0">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   </a:t>
            </a:r>
            <a:r>
              <a:rPr lang="en-US" dirty="0">
                <a:latin typeface="+mj-lt"/>
                <a:ea typeface="Calibri" panose="020F0502020204030204" pitchFamily="34" charset="0"/>
                <a:cs typeface="Times New Roman" panose="02020603050405020304" pitchFamily="18" charset="0"/>
              </a:rPr>
              <a:t>professional development goals for the 2019-2020 school year.</a:t>
            </a:r>
          </a:p>
          <a:p>
            <a:endParaRPr lang="en-US" dirty="0">
              <a:latin typeface="+mj-lt"/>
              <a:cs typeface="Times New Roman" panose="02020603050405020304" pitchFamily="18" charset="0"/>
            </a:endParaRPr>
          </a:p>
          <a:p>
            <a:r>
              <a:rPr lang="en-US" sz="2000" b="1" u="sng" dirty="0">
                <a:latin typeface="+mj-lt"/>
                <a:cs typeface="Times New Roman" panose="02020603050405020304" pitchFamily="18" charset="0"/>
              </a:rPr>
              <a:t>Fall 2019-2020</a:t>
            </a:r>
            <a:endParaRPr lang="en-US" sz="2000" b="1" u="sng" dirty="0">
              <a:latin typeface="+mj-l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64" y="3019015"/>
            <a:ext cx="2857500" cy="2857500"/>
          </a:xfrm>
          <a:prstGeom prst="rect">
            <a:avLst/>
          </a:prstGeom>
        </p:spPr>
      </p:pic>
    </p:spTree>
    <p:extLst>
      <p:ext uri="{BB962C8B-B14F-4D97-AF65-F5344CB8AC3E}">
        <p14:creationId xmlns:p14="http://schemas.microsoft.com/office/powerpoint/2010/main" val="1295336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9635A-E67B-41FC-801E-D16A6320B2CC}"/>
              </a:ext>
            </a:extLst>
          </p:cNvPr>
          <p:cNvSpPr>
            <a:spLocks noGrp="1"/>
          </p:cNvSpPr>
          <p:nvPr>
            <p:ph type="title"/>
          </p:nvPr>
        </p:nvSpPr>
        <p:spPr/>
        <p:txBody>
          <a:bodyPr/>
          <a:lstStyle/>
          <a:p>
            <a:r>
              <a:rPr lang="en-US" dirty="0"/>
              <a:t>Miscellaneous</a:t>
            </a:r>
          </a:p>
        </p:txBody>
      </p:sp>
      <p:sp>
        <p:nvSpPr>
          <p:cNvPr id="3" name="Content Placeholder 2">
            <a:extLst>
              <a:ext uri="{FF2B5EF4-FFF2-40B4-BE49-F238E27FC236}">
                <a16:creationId xmlns:a16="http://schemas.microsoft.com/office/drawing/2014/main" id="{192238C1-33A8-4224-B53D-33C4AF2B0239}"/>
              </a:ext>
            </a:extLst>
          </p:cNvPr>
          <p:cNvSpPr>
            <a:spLocks noGrp="1"/>
          </p:cNvSpPr>
          <p:nvPr>
            <p:ph idx="1"/>
          </p:nvPr>
        </p:nvSpPr>
        <p:spPr/>
        <p:txBody>
          <a:bodyPr>
            <a:normAutofit/>
          </a:bodyPr>
          <a:lstStyle/>
          <a:p>
            <a:r>
              <a:rPr lang="en-US" sz="3600" dirty="0"/>
              <a:t>In-Kind</a:t>
            </a:r>
          </a:p>
          <a:p>
            <a:pPr marL="502920" lvl="1" indent="0">
              <a:buNone/>
            </a:pPr>
            <a:r>
              <a:rPr lang="en-US" sz="3400" dirty="0"/>
              <a:t>How do we collect more in-kind?</a:t>
            </a:r>
          </a:p>
          <a:p>
            <a:pPr marL="502920" lvl="1" indent="0">
              <a:buNone/>
            </a:pPr>
            <a:r>
              <a:rPr lang="en-US" sz="3400" dirty="0"/>
              <a:t>We are behind $693,000 per Shannon’s email last week</a:t>
            </a:r>
          </a:p>
          <a:p>
            <a:r>
              <a:rPr lang="en-US" sz="3600" dirty="0"/>
              <a:t>Child Plus Passwords</a:t>
            </a:r>
          </a:p>
          <a:p>
            <a:r>
              <a:rPr lang="en-US" sz="3600" dirty="0"/>
              <a:t>PAC meetings – remember if they take place during socializations, we can’t count travel time and mileage a second time</a:t>
            </a:r>
          </a:p>
        </p:txBody>
      </p:sp>
    </p:spTree>
    <p:extLst>
      <p:ext uri="{BB962C8B-B14F-4D97-AF65-F5344CB8AC3E}">
        <p14:creationId xmlns:p14="http://schemas.microsoft.com/office/powerpoint/2010/main" val="4050844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E658C22-2BBB-4CC7-AC94-BA42B45B4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26E714D6-B8AE-4EAF-80CA-1900AE364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D01DC988-5D7A-4BE8-B740-2B3EE9A74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DBF91652-0CD5-44FF-9AD5-BB2473820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0DA4886-43D9-4037-A49D-BB99A7BB9C5A}"/>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4800" spc="-100" dirty="0"/>
              <a:t>Parking Lot</a:t>
            </a:r>
            <a:br>
              <a:rPr lang="en-US" sz="4800" spc="-100" dirty="0"/>
            </a:br>
            <a:br>
              <a:rPr lang="en-US" sz="4800" spc="-100" dirty="0"/>
            </a:br>
            <a:endParaRPr lang="en-US" sz="4800" spc="-100" dirty="0"/>
          </a:p>
        </p:txBody>
      </p:sp>
      <p:pic>
        <p:nvPicPr>
          <p:cNvPr id="7170" name="Picture 2" descr="Image result for fun images of parking lots">
            <a:extLst>
              <a:ext uri="{FF2B5EF4-FFF2-40B4-BE49-F238E27FC236}">
                <a16:creationId xmlns:a16="http://schemas.microsoft.com/office/drawing/2014/main" id="{2EF21FDC-FBBC-4612-9F8F-D09A52AE024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0532" b="2"/>
          <a:stretch/>
        </p:blipFill>
        <p:spPr bwMode="auto">
          <a:xfrm>
            <a:off x="5120640" y="759599"/>
            <a:ext cx="6367271" cy="533065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9B5112DE-FC8C-4BAA-9A1A-530C6A1BB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837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C632-9495-46C8-B501-C47249F3CEAA}"/>
              </a:ext>
            </a:extLst>
          </p:cNvPr>
          <p:cNvSpPr>
            <a:spLocks noGrp="1"/>
          </p:cNvSpPr>
          <p:nvPr>
            <p:ph type="ctrTitle"/>
          </p:nvPr>
        </p:nvSpPr>
        <p:spPr>
          <a:xfrm>
            <a:off x="1069848" y="1298448"/>
            <a:ext cx="7315200" cy="1241552"/>
          </a:xfrm>
        </p:spPr>
        <p:txBody>
          <a:bodyPr>
            <a:normAutofit fontScale="90000"/>
          </a:bodyPr>
          <a:lstStyle/>
          <a:p>
            <a:r>
              <a:rPr lang="en-US" dirty="0"/>
              <a:t>Survey Monkey follow-up</a:t>
            </a:r>
          </a:p>
        </p:txBody>
      </p:sp>
      <p:sp>
        <p:nvSpPr>
          <p:cNvPr id="3" name="Subtitle 2">
            <a:extLst>
              <a:ext uri="{FF2B5EF4-FFF2-40B4-BE49-F238E27FC236}">
                <a16:creationId xmlns:a16="http://schemas.microsoft.com/office/drawing/2014/main" id="{481011A3-9AC6-4CAC-9C75-256D02195E5C}"/>
              </a:ext>
            </a:extLst>
          </p:cNvPr>
          <p:cNvSpPr>
            <a:spLocks noGrp="1"/>
          </p:cNvSpPr>
          <p:nvPr>
            <p:ph type="subTitle" idx="1"/>
          </p:nvPr>
        </p:nvSpPr>
        <p:spPr>
          <a:xfrm>
            <a:off x="1100015" y="2540000"/>
            <a:ext cx="7315200" cy="3044646"/>
          </a:xfrm>
        </p:spPr>
        <p:txBody>
          <a:bodyPr>
            <a:normAutofit lnSpcReduction="10000"/>
          </a:bodyPr>
          <a:lstStyle/>
          <a:p>
            <a:pPr marL="457200" indent="-457200">
              <a:buFont typeface="Arial" panose="020B0604020202020204" pitchFamily="34" charset="0"/>
              <a:buChar char="•"/>
            </a:pPr>
            <a:r>
              <a:rPr lang="en-US" sz="2800" dirty="0"/>
              <a:t>Larger font</a:t>
            </a:r>
          </a:p>
          <a:p>
            <a:pPr marL="457200" indent="-457200">
              <a:buFont typeface="Arial" panose="020B0604020202020204" pitchFamily="34" charset="0"/>
              <a:buChar char="•"/>
            </a:pPr>
            <a:r>
              <a:rPr lang="en-US" sz="2800" dirty="0"/>
              <a:t>More Small groups</a:t>
            </a:r>
          </a:p>
          <a:p>
            <a:pPr marL="457200" indent="-457200">
              <a:buFont typeface="Arial" panose="020B0604020202020204" pitchFamily="34" charset="0"/>
              <a:buChar char="•"/>
            </a:pPr>
            <a:r>
              <a:rPr lang="en-US" sz="2800" dirty="0"/>
              <a:t>R &amp; H Questions – parking lot in the back, please add any R &amp; H questions you might have, along with any other thoughts or questions you want me to follow up with at the end</a:t>
            </a:r>
          </a:p>
        </p:txBody>
      </p:sp>
      <p:pic>
        <p:nvPicPr>
          <p:cNvPr id="1026" name="Picture 2" descr="Image result for Cute Monkeys">
            <a:extLst>
              <a:ext uri="{FF2B5EF4-FFF2-40B4-BE49-F238E27FC236}">
                <a16:creationId xmlns:a16="http://schemas.microsoft.com/office/drawing/2014/main" id="{2780DAC8-4EC3-47D1-B0F1-88B31AE11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754" y="1717040"/>
            <a:ext cx="2411005" cy="287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62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5E31-C711-4B1E-93EE-141565F10A32}"/>
              </a:ext>
            </a:extLst>
          </p:cNvPr>
          <p:cNvSpPr>
            <a:spLocks noGrp="1"/>
          </p:cNvSpPr>
          <p:nvPr>
            <p:ph type="title"/>
          </p:nvPr>
        </p:nvSpPr>
        <p:spPr/>
        <p:txBody>
          <a:bodyPr/>
          <a:lstStyle/>
          <a:p>
            <a:r>
              <a:rPr lang="en-US" dirty="0"/>
              <a:t>Your Journey Together 2.1</a:t>
            </a:r>
            <a:br>
              <a:rPr lang="en-US" dirty="0"/>
            </a:br>
            <a:br>
              <a:rPr lang="en-US" dirty="0"/>
            </a:br>
            <a:r>
              <a:rPr lang="en-US" dirty="0"/>
              <a:t>A Healthy Climate</a:t>
            </a:r>
          </a:p>
        </p:txBody>
      </p:sp>
      <p:sp>
        <p:nvSpPr>
          <p:cNvPr id="3" name="Content Placeholder 2">
            <a:extLst>
              <a:ext uri="{FF2B5EF4-FFF2-40B4-BE49-F238E27FC236}">
                <a16:creationId xmlns:a16="http://schemas.microsoft.com/office/drawing/2014/main" id="{3CA4002D-EAB2-451F-A692-785C95765768}"/>
              </a:ext>
            </a:extLst>
          </p:cNvPr>
          <p:cNvSpPr>
            <a:spLocks noGrp="1"/>
          </p:cNvSpPr>
          <p:nvPr>
            <p:ph idx="1"/>
          </p:nvPr>
        </p:nvSpPr>
        <p:spPr/>
        <p:txBody>
          <a:bodyPr>
            <a:normAutofit/>
          </a:bodyPr>
          <a:lstStyle/>
          <a:p>
            <a:r>
              <a:rPr lang="en-US" sz="2800" dirty="0"/>
              <a:t>Think of a place where you love to shop.  </a:t>
            </a:r>
          </a:p>
          <a:p>
            <a:pPr marL="502920" lvl="1" indent="0">
              <a:buNone/>
            </a:pPr>
            <a:r>
              <a:rPr lang="en-US" sz="2600" dirty="0"/>
              <a:t>What do you like about the store?</a:t>
            </a:r>
            <a:endParaRPr lang="en-US" sz="2800" dirty="0"/>
          </a:p>
          <a:p>
            <a:pPr marL="502920" lvl="1" indent="0">
              <a:buNone/>
            </a:pPr>
            <a:r>
              <a:rPr lang="en-US" sz="2800" dirty="0"/>
              <a:t>How does the store make you feel?</a:t>
            </a:r>
          </a:p>
          <a:p>
            <a:pPr marL="502920" lvl="1" indent="0">
              <a:buNone/>
            </a:pPr>
            <a:endParaRPr lang="en-US" sz="2800" dirty="0"/>
          </a:p>
          <a:p>
            <a:r>
              <a:rPr lang="en-US" sz="2800" dirty="0"/>
              <a:t>Think of a place you do NOT like to shop.</a:t>
            </a:r>
          </a:p>
          <a:p>
            <a:pPr marL="502920" lvl="1" indent="0">
              <a:buNone/>
            </a:pPr>
            <a:r>
              <a:rPr lang="en-US" sz="2600" dirty="0"/>
              <a:t>What do you dislike about the store?</a:t>
            </a:r>
          </a:p>
          <a:p>
            <a:pPr marL="502920" lvl="1" indent="0">
              <a:buNone/>
            </a:pPr>
            <a:r>
              <a:rPr lang="en-US" sz="2600" dirty="0"/>
              <a:t>How does the store make you feel?</a:t>
            </a:r>
          </a:p>
          <a:p>
            <a:pPr marL="0" indent="0">
              <a:buNone/>
            </a:pPr>
            <a:endParaRPr lang="en-US" sz="2800" dirty="0"/>
          </a:p>
        </p:txBody>
      </p:sp>
    </p:spTree>
    <p:extLst>
      <p:ext uri="{BB962C8B-B14F-4D97-AF65-F5344CB8AC3E}">
        <p14:creationId xmlns:p14="http://schemas.microsoft.com/office/powerpoint/2010/main" val="2342168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4812B-00B8-439E-A28F-07C8A989409E}"/>
              </a:ext>
            </a:extLst>
          </p:cNvPr>
          <p:cNvSpPr>
            <a:spLocks noGrp="1"/>
          </p:cNvSpPr>
          <p:nvPr>
            <p:ph type="title"/>
          </p:nvPr>
        </p:nvSpPr>
        <p:spPr>
          <a:xfrm>
            <a:off x="252919" y="386505"/>
            <a:ext cx="2947482" cy="4601183"/>
          </a:xfrm>
        </p:spPr>
        <p:txBody>
          <a:bodyPr/>
          <a:lstStyle/>
          <a:p>
            <a:endParaRPr lang="en-US" dirty="0"/>
          </a:p>
        </p:txBody>
      </p:sp>
      <p:sp>
        <p:nvSpPr>
          <p:cNvPr id="3" name="Content Placeholder 2">
            <a:extLst>
              <a:ext uri="{FF2B5EF4-FFF2-40B4-BE49-F238E27FC236}">
                <a16:creationId xmlns:a16="http://schemas.microsoft.com/office/drawing/2014/main" id="{6794D2AB-AD1D-44B4-AFF6-DACB7826CB96}"/>
              </a:ext>
            </a:extLst>
          </p:cNvPr>
          <p:cNvSpPr>
            <a:spLocks noGrp="1"/>
          </p:cNvSpPr>
          <p:nvPr>
            <p:ph idx="1"/>
          </p:nvPr>
        </p:nvSpPr>
        <p:spPr/>
        <p:txBody>
          <a:bodyPr/>
          <a:lstStyle/>
          <a:p>
            <a:r>
              <a:rPr lang="en-US" dirty="0"/>
              <a:t>The setting you are in impacts your mood and behavior.  You are more likely to be friendly in a store you like, while you may be grumpy in a store you do not enjoy.</a:t>
            </a:r>
          </a:p>
          <a:p>
            <a:r>
              <a:rPr lang="en-US" dirty="0"/>
              <a:t>The same concepts hold true for children.  When young children are in places that meet their needs, they are more likely to feel safe, relaxed, and comfortable.</a:t>
            </a:r>
          </a:p>
          <a:p>
            <a:r>
              <a:rPr lang="en-US" dirty="0"/>
              <a:t>Feeling relaxed, safe and comfortable leads to more learning and positive behavior.</a:t>
            </a:r>
          </a:p>
          <a:p>
            <a:pPr marL="0" indent="0" algn="ctr">
              <a:buNone/>
            </a:pPr>
            <a:r>
              <a:rPr lang="en-US" dirty="0"/>
              <a:t>A step further</a:t>
            </a:r>
          </a:p>
          <a:p>
            <a:r>
              <a:rPr lang="en-US" dirty="0"/>
              <a:t>Go on a tour of your home with your child.  Give him a stack of notes and tell him to put one on everything in the house he loves.</a:t>
            </a:r>
          </a:p>
          <a:p>
            <a:endParaRPr lang="en-US" dirty="0"/>
          </a:p>
          <a:p>
            <a:pPr marL="0" indent="0">
              <a:buNone/>
            </a:pPr>
            <a:r>
              <a:rPr lang="en-US" i="1" dirty="0"/>
              <a:t>How can we apply this to our work and home environments?</a:t>
            </a:r>
          </a:p>
        </p:txBody>
      </p:sp>
      <p:pic>
        <p:nvPicPr>
          <p:cNvPr id="6146" name="Picture 2" descr="Image result for images of relaxing at home">
            <a:extLst>
              <a:ext uri="{FF2B5EF4-FFF2-40B4-BE49-F238E27FC236}">
                <a16:creationId xmlns:a16="http://schemas.microsoft.com/office/drawing/2014/main" id="{03451C14-235E-44CF-AC1E-46A429FA6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33" y="1772156"/>
            <a:ext cx="2718924" cy="226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67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9AE3-DFD4-4DA7-A02F-FEFA11ADC060}"/>
              </a:ext>
            </a:extLst>
          </p:cNvPr>
          <p:cNvSpPr>
            <a:spLocks noGrp="1"/>
          </p:cNvSpPr>
          <p:nvPr>
            <p:ph type="title"/>
          </p:nvPr>
        </p:nvSpPr>
        <p:spPr>
          <a:xfrm>
            <a:off x="3886200" y="402336"/>
            <a:ext cx="7315200" cy="1737360"/>
          </a:xfrm>
        </p:spPr>
        <p:txBody>
          <a:bodyPr>
            <a:normAutofit fontScale="90000"/>
          </a:bodyPr>
          <a:lstStyle/>
          <a:p>
            <a:r>
              <a:rPr lang="en-US" dirty="0"/>
              <a:t>NMCAA 2019-20 Program Improvement Plan</a:t>
            </a:r>
          </a:p>
        </p:txBody>
      </p:sp>
      <p:sp>
        <p:nvSpPr>
          <p:cNvPr id="3" name="Text Placeholder 2">
            <a:extLst>
              <a:ext uri="{FF2B5EF4-FFF2-40B4-BE49-F238E27FC236}">
                <a16:creationId xmlns:a16="http://schemas.microsoft.com/office/drawing/2014/main" id="{C421D3A5-19E9-47E7-9B04-616E1885F80A}"/>
              </a:ext>
            </a:extLst>
          </p:cNvPr>
          <p:cNvSpPr>
            <a:spLocks noGrp="1"/>
          </p:cNvSpPr>
          <p:nvPr>
            <p:ph type="body" idx="1"/>
          </p:nvPr>
        </p:nvSpPr>
        <p:spPr>
          <a:xfrm>
            <a:off x="3886200" y="2139696"/>
            <a:ext cx="7315200" cy="3996944"/>
          </a:xfrm>
        </p:spPr>
        <p:txBody>
          <a:bodyPr>
            <a:normAutofit fontScale="70000" lnSpcReduction="20000"/>
          </a:bodyPr>
          <a:lstStyle/>
          <a:p>
            <a:r>
              <a:rPr lang="en-US" sz="3200" dirty="0"/>
              <a:t>Page 3</a:t>
            </a:r>
          </a:p>
          <a:p>
            <a:r>
              <a:rPr lang="en-US" sz="3200" dirty="0"/>
              <a:t>Recommendation:</a:t>
            </a:r>
          </a:p>
          <a:p>
            <a:r>
              <a:rPr lang="en-US" sz="3200" dirty="0"/>
              <a:t>Always show up</a:t>
            </a:r>
          </a:p>
          <a:p>
            <a:pPr marL="457200" indent="-457200">
              <a:buFont typeface="Arial" panose="020B0604020202020204" pitchFamily="34" charset="0"/>
              <a:buChar char="•"/>
            </a:pPr>
            <a:r>
              <a:rPr lang="en-US" sz="3200" dirty="0"/>
              <a:t>Go to the visit every week, to support building stronger relationships with the family and build trust that we will always be there</a:t>
            </a:r>
          </a:p>
          <a:p>
            <a:pPr marL="457200" indent="-457200">
              <a:buFont typeface="Arial" panose="020B0604020202020204" pitchFamily="34" charset="0"/>
              <a:buChar char="•"/>
            </a:pPr>
            <a:r>
              <a:rPr lang="en-US" sz="3200" dirty="0"/>
              <a:t>Utilize “Sorry we missed you” or “Wish you well bags” when the family is not home or not feeling well.</a:t>
            </a:r>
          </a:p>
          <a:p>
            <a:r>
              <a:rPr lang="en-US" sz="3200" dirty="0"/>
              <a:t>Result:</a:t>
            </a:r>
          </a:p>
          <a:p>
            <a:pPr marL="457200" indent="-457200">
              <a:buFont typeface="Arial" panose="020B0604020202020204" pitchFamily="34" charset="0"/>
              <a:buChar char="•"/>
            </a:pPr>
            <a:r>
              <a:rPr lang="en-US" sz="3200" dirty="0"/>
              <a:t>Increased attendance leading to increased School Readiness</a:t>
            </a:r>
          </a:p>
        </p:txBody>
      </p:sp>
      <p:pic>
        <p:nvPicPr>
          <p:cNvPr id="5" name="Picture 4" descr="A close up of a sign&#10;&#10;Description automatically generated">
            <a:extLst>
              <a:ext uri="{FF2B5EF4-FFF2-40B4-BE49-F238E27FC236}">
                <a16:creationId xmlns:a16="http://schemas.microsoft.com/office/drawing/2014/main" id="{7F15E04C-A713-4B6C-BE18-D94441CE751E}"/>
              </a:ext>
            </a:extLst>
          </p:cNvPr>
          <p:cNvPicPr>
            <a:picLocks noChangeAspect="1"/>
          </p:cNvPicPr>
          <p:nvPr/>
        </p:nvPicPr>
        <p:blipFill>
          <a:blip r:embed="rId2"/>
          <a:stretch>
            <a:fillRect/>
          </a:stretch>
        </p:blipFill>
        <p:spPr>
          <a:xfrm>
            <a:off x="91440" y="2139696"/>
            <a:ext cx="3224981" cy="2635504"/>
          </a:xfrm>
          <a:prstGeom prst="rect">
            <a:avLst/>
          </a:prstGeom>
        </p:spPr>
      </p:pic>
    </p:spTree>
    <p:extLst>
      <p:ext uri="{BB962C8B-B14F-4D97-AF65-F5344CB8AC3E}">
        <p14:creationId xmlns:p14="http://schemas.microsoft.com/office/powerpoint/2010/main" val="930851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ED7D299-072B-4BF6-A359-0BE180D21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3605138-1C68-4F6B-A3AA-5C6598986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7052486"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BEC63DFD-F8C3-45B4-97CA-E55C89B2C06A}"/>
              </a:ext>
            </a:extLst>
          </p:cNvPr>
          <p:cNvSpPr>
            <a:spLocks noGrp="1"/>
          </p:cNvSpPr>
          <p:nvPr>
            <p:ph type="title"/>
          </p:nvPr>
        </p:nvSpPr>
        <p:spPr>
          <a:xfrm>
            <a:off x="289248" y="853441"/>
            <a:ext cx="6451110" cy="1525866"/>
          </a:xfrm>
        </p:spPr>
        <p:txBody>
          <a:bodyPr>
            <a:noAutofit/>
          </a:bodyPr>
          <a:lstStyle/>
          <a:p>
            <a:r>
              <a:rPr lang="en-US" dirty="0"/>
              <a:t>What does this mean for Early Head Start Child Family Specialists?</a:t>
            </a:r>
          </a:p>
        </p:txBody>
      </p:sp>
      <p:sp>
        <p:nvSpPr>
          <p:cNvPr id="5" name="Content Placeholder 4">
            <a:extLst>
              <a:ext uri="{FF2B5EF4-FFF2-40B4-BE49-F238E27FC236}">
                <a16:creationId xmlns:a16="http://schemas.microsoft.com/office/drawing/2014/main" id="{11ADF097-0F29-4460-8A79-B259D5F5D666}"/>
              </a:ext>
            </a:extLst>
          </p:cNvPr>
          <p:cNvSpPr>
            <a:spLocks noGrp="1"/>
          </p:cNvSpPr>
          <p:nvPr>
            <p:ph idx="1"/>
          </p:nvPr>
        </p:nvSpPr>
        <p:spPr>
          <a:xfrm>
            <a:off x="289248" y="2510394"/>
            <a:ext cx="6451109" cy="3588653"/>
          </a:xfrm>
        </p:spPr>
        <p:txBody>
          <a:bodyPr anchor="t">
            <a:normAutofit/>
          </a:bodyPr>
          <a:lstStyle/>
          <a:p>
            <a:pPr marL="0" indent="0">
              <a:buNone/>
            </a:pPr>
            <a:r>
              <a:rPr lang="en-US" sz="2400" dirty="0">
                <a:solidFill>
                  <a:srgbClr val="FFFFFF"/>
                </a:solidFill>
              </a:rPr>
              <a:t>Find your animal group and think about the following questions:</a:t>
            </a:r>
          </a:p>
          <a:p>
            <a:r>
              <a:rPr lang="en-US" sz="2400" dirty="0">
                <a:solidFill>
                  <a:srgbClr val="FFFFFF"/>
                </a:solidFill>
              </a:rPr>
              <a:t>What supports might you need?</a:t>
            </a:r>
          </a:p>
          <a:p>
            <a:r>
              <a:rPr lang="en-US" sz="2400" dirty="0">
                <a:solidFill>
                  <a:srgbClr val="FFFFFF"/>
                </a:solidFill>
              </a:rPr>
              <a:t>How do we ensure safety?</a:t>
            </a:r>
          </a:p>
          <a:p>
            <a:r>
              <a:rPr lang="en-US" sz="2400" dirty="0">
                <a:solidFill>
                  <a:srgbClr val="FFFFFF"/>
                </a:solidFill>
              </a:rPr>
              <a:t>What might be some obstacles?</a:t>
            </a:r>
          </a:p>
          <a:p>
            <a:r>
              <a:rPr lang="en-US" sz="2400" dirty="0">
                <a:solidFill>
                  <a:srgbClr val="FFFFFF"/>
                </a:solidFill>
              </a:rPr>
              <a:t>How might this be beneficial to our families?</a:t>
            </a:r>
          </a:p>
          <a:p>
            <a:r>
              <a:rPr lang="en-US" sz="2400" dirty="0">
                <a:solidFill>
                  <a:srgbClr val="FFFFFF"/>
                </a:solidFill>
              </a:rPr>
              <a:t>How might it be beneficial to CFS’s?</a:t>
            </a:r>
          </a:p>
          <a:p>
            <a:endParaRPr lang="en-US" dirty="0">
              <a:solidFill>
                <a:srgbClr val="FFFFFF"/>
              </a:solidFill>
            </a:endParaRPr>
          </a:p>
          <a:p>
            <a:endParaRPr lang="en-US" dirty="0">
              <a:solidFill>
                <a:srgbClr val="FFFFFF"/>
              </a:solidFill>
            </a:endParaRPr>
          </a:p>
          <a:p>
            <a:endParaRPr lang="en-US" dirty="0">
              <a:solidFill>
                <a:srgbClr val="FFFFFF"/>
              </a:solidFill>
            </a:endParaRPr>
          </a:p>
        </p:txBody>
      </p:sp>
      <p:pic>
        <p:nvPicPr>
          <p:cNvPr id="9" name="Graphic 8" descr="Confused Person">
            <a:extLst>
              <a:ext uri="{FF2B5EF4-FFF2-40B4-BE49-F238E27FC236}">
                <a16:creationId xmlns:a16="http://schemas.microsoft.com/office/drawing/2014/main" id="{C858B4FC-8844-43E6-917A-727FAE1F69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944" y="1535134"/>
            <a:ext cx="3778286" cy="3778286"/>
          </a:xfrm>
          <a:prstGeom prst="rect">
            <a:avLst/>
          </a:prstGeom>
        </p:spPr>
      </p:pic>
      <p:sp>
        <p:nvSpPr>
          <p:cNvPr id="16" name="Rectangle 15">
            <a:extLst>
              <a:ext uri="{FF2B5EF4-FFF2-40B4-BE49-F238E27FC236}">
                <a16:creationId xmlns:a16="http://schemas.microsoft.com/office/drawing/2014/main" id="{7F6F248D-01B8-4491-9506-88EAB82A7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small child sitting on a table&#10;&#10;Description automatically generated">
            <a:extLst>
              <a:ext uri="{FF2B5EF4-FFF2-40B4-BE49-F238E27FC236}">
                <a16:creationId xmlns:a16="http://schemas.microsoft.com/office/drawing/2014/main" id="{3DBB0439-14A8-403F-A774-BBC66B8FAB45}"/>
              </a:ext>
            </a:extLst>
          </p:cNvPr>
          <p:cNvPicPr>
            <a:picLocks noChangeAspect="1"/>
          </p:cNvPicPr>
          <p:nvPr/>
        </p:nvPicPr>
        <p:blipFill>
          <a:blip r:embed="rId4"/>
          <a:stretch>
            <a:fillRect/>
          </a:stretch>
        </p:blipFill>
        <p:spPr>
          <a:xfrm>
            <a:off x="6740356" y="1192240"/>
            <a:ext cx="5319563" cy="4375439"/>
          </a:xfrm>
          <a:prstGeom prst="rect">
            <a:avLst/>
          </a:prstGeom>
        </p:spPr>
      </p:pic>
    </p:spTree>
    <p:extLst>
      <p:ext uri="{BB962C8B-B14F-4D97-AF65-F5344CB8AC3E}">
        <p14:creationId xmlns:p14="http://schemas.microsoft.com/office/powerpoint/2010/main" val="240560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EFEE2B8-CC43-4577-957F-76DBCC00DC6E}"/>
              </a:ext>
            </a:extLst>
          </p:cNvPr>
          <p:cNvSpPr>
            <a:spLocks noChangeArrowheads="1"/>
          </p:cNvSpPr>
          <p:nvPr/>
        </p:nvSpPr>
        <p:spPr bwMode="auto">
          <a:xfrm>
            <a:off x="1069848" y="5313684"/>
            <a:ext cx="10210862" cy="98551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endParaRPr kumimoji="0" lang="en-US" altLang="en-US" sz="3700" i="0" strike="noStrike" cap="none" spc="-100" normalizeH="0" dirty="0">
              <a:ln>
                <a:noFill/>
              </a:ln>
              <a:solidFill>
                <a:srgbClr val="FFFFFF"/>
              </a:solidFill>
              <a:effectLst/>
              <a:latin typeface="+mj-lt"/>
              <a:ea typeface="+mj-ea"/>
              <a:cs typeface="+mj-cs"/>
            </a:endParaRPr>
          </a:p>
        </p:txBody>
      </p:sp>
      <p:graphicFrame>
        <p:nvGraphicFramePr>
          <p:cNvPr id="4" name="Table 3">
            <a:extLst>
              <a:ext uri="{FF2B5EF4-FFF2-40B4-BE49-F238E27FC236}">
                <a16:creationId xmlns:a16="http://schemas.microsoft.com/office/drawing/2014/main" id="{3F276E5C-9896-4718-8359-788171DEB413}"/>
              </a:ext>
            </a:extLst>
          </p:cNvPr>
          <p:cNvGraphicFramePr>
            <a:graphicFrameLocks noGrp="1"/>
          </p:cNvGraphicFramePr>
          <p:nvPr>
            <p:extLst>
              <p:ext uri="{D42A27DB-BD31-4B8C-83A1-F6EECF244321}">
                <p14:modId xmlns:p14="http://schemas.microsoft.com/office/powerpoint/2010/main" val="3892751627"/>
              </p:ext>
            </p:extLst>
          </p:nvPr>
        </p:nvGraphicFramePr>
        <p:xfrm>
          <a:off x="1006716" y="643467"/>
          <a:ext cx="10178569" cy="5571076"/>
        </p:xfrm>
        <a:graphic>
          <a:graphicData uri="http://schemas.openxmlformats.org/drawingml/2006/table">
            <a:tbl>
              <a:tblPr firstRow="1" firstCol="1" bandRow="1">
                <a:tableStyleId>{5C22544A-7EE6-4342-B048-85BDC9FD1C3A}</a:tableStyleId>
              </a:tblPr>
              <a:tblGrid>
                <a:gridCol w="3521412">
                  <a:extLst>
                    <a:ext uri="{9D8B030D-6E8A-4147-A177-3AD203B41FA5}">
                      <a16:colId xmlns:a16="http://schemas.microsoft.com/office/drawing/2014/main" val="104996123"/>
                    </a:ext>
                  </a:extLst>
                </a:gridCol>
                <a:gridCol w="2140029">
                  <a:extLst>
                    <a:ext uri="{9D8B030D-6E8A-4147-A177-3AD203B41FA5}">
                      <a16:colId xmlns:a16="http://schemas.microsoft.com/office/drawing/2014/main" val="3411336704"/>
                    </a:ext>
                  </a:extLst>
                </a:gridCol>
                <a:gridCol w="2175610">
                  <a:extLst>
                    <a:ext uri="{9D8B030D-6E8A-4147-A177-3AD203B41FA5}">
                      <a16:colId xmlns:a16="http://schemas.microsoft.com/office/drawing/2014/main" val="453058297"/>
                    </a:ext>
                  </a:extLst>
                </a:gridCol>
                <a:gridCol w="2341518">
                  <a:extLst>
                    <a:ext uri="{9D8B030D-6E8A-4147-A177-3AD203B41FA5}">
                      <a16:colId xmlns:a16="http://schemas.microsoft.com/office/drawing/2014/main" val="4194428704"/>
                    </a:ext>
                  </a:extLst>
                </a:gridCol>
              </a:tblGrid>
              <a:tr h="397934">
                <a:tc>
                  <a:txBody>
                    <a:bodyPr/>
                    <a:lstStyle/>
                    <a:p>
                      <a:pPr marL="0" marR="0" algn="ctr">
                        <a:lnSpc>
                          <a:spcPct val="107000"/>
                        </a:lnSpc>
                        <a:spcBef>
                          <a:spcPts val="0"/>
                        </a:spcBef>
                        <a:spcAft>
                          <a:spcPts val="0"/>
                        </a:spcAft>
                      </a:pPr>
                      <a:r>
                        <a:rPr lang="en-US" sz="2200" dirty="0">
                          <a:effectLst/>
                        </a:rPr>
                        <a:t>Month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2017-18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2018-19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2019 - 20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extLst>
                  <a:ext uri="{0D108BD9-81ED-4DB2-BD59-A6C34878D82A}">
                    <a16:rowId xmlns:a16="http://schemas.microsoft.com/office/drawing/2014/main" val="3813547519"/>
                  </a:ext>
                </a:extLst>
              </a:tr>
              <a:tr h="397934">
                <a:tc>
                  <a:txBody>
                    <a:bodyPr/>
                    <a:lstStyle/>
                    <a:p>
                      <a:pPr marL="0" marR="0" algn="ctr">
                        <a:lnSpc>
                          <a:spcPct val="107000"/>
                        </a:lnSpc>
                        <a:spcBef>
                          <a:spcPts val="0"/>
                        </a:spcBef>
                        <a:spcAft>
                          <a:spcPts val="0"/>
                        </a:spcAft>
                      </a:pPr>
                      <a:r>
                        <a:rPr lang="en-US" sz="2200" dirty="0">
                          <a:effectLst/>
                        </a:rPr>
                        <a:t>September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67% - 73%?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extLst>
                  <a:ext uri="{0D108BD9-81ED-4DB2-BD59-A6C34878D82A}">
                    <a16:rowId xmlns:a16="http://schemas.microsoft.com/office/drawing/2014/main" val="835397054"/>
                  </a:ext>
                </a:extLst>
              </a:tr>
              <a:tr h="397934">
                <a:tc>
                  <a:txBody>
                    <a:bodyPr/>
                    <a:lstStyle/>
                    <a:p>
                      <a:pPr marL="0" marR="0" algn="ctr">
                        <a:lnSpc>
                          <a:spcPct val="107000"/>
                        </a:lnSpc>
                        <a:spcBef>
                          <a:spcPts val="0"/>
                        </a:spcBef>
                        <a:spcAft>
                          <a:spcPts val="0"/>
                        </a:spcAft>
                      </a:pPr>
                      <a:r>
                        <a:rPr lang="en-US" sz="2200" dirty="0">
                          <a:effectLst/>
                        </a:rPr>
                        <a:t>October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91% - 93%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extLst>
                  <a:ext uri="{0D108BD9-81ED-4DB2-BD59-A6C34878D82A}">
                    <a16:rowId xmlns:a16="http://schemas.microsoft.com/office/drawing/2014/main" val="3860410292"/>
                  </a:ext>
                </a:extLst>
              </a:tr>
              <a:tr h="397934">
                <a:tc>
                  <a:txBody>
                    <a:bodyPr/>
                    <a:lstStyle/>
                    <a:p>
                      <a:pPr marL="0" marR="0" algn="ctr">
                        <a:lnSpc>
                          <a:spcPct val="107000"/>
                        </a:lnSpc>
                        <a:spcBef>
                          <a:spcPts val="0"/>
                        </a:spcBef>
                        <a:spcAft>
                          <a:spcPts val="0"/>
                        </a:spcAft>
                      </a:pPr>
                      <a:r>
                        <a:rPr lang="en-US" sz="2200" dirty="0">
                          <a:effectLst/>
                        </a:rPr>
                        <a:t>November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68%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 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extLst>
                  <a:ext uri="{0D108BD9-81ED-4DB2-BD59-A6C34878D82A}">
                    <a16:rowId xmlns:a16="http://schemas.microsoft.com/office/drawing/2014/main" val="3771056313"/>
                  </a:ext>
                </a:extLst>
              </a:tr>
              <a:tr h="397934">
                <a:tc>
                  <a:txBody>
                    <a:bodyPr/>
                    <a:lstStyle/>
                    <a:p>
                      <a:pPr marL="0" marR="0" algn="ctr">
                        <a:lnSpc>
                          <a:spcPct val="107000"/>
                        </a:lnSpc>
                        <a:spcBef>
                          <a:spcPts val="0"/>
                        </a:spcBef>
                        <a:spcAft>
                          <a:spcPts val="0"/>
                        </a:spcAft>
                      </a:pPr>
                      <a:r>
                        <a:rPr lang="en-US" sz="2200" dirty="0">
                          <a:effectLst/>
                        </a:rPr>
                        <a:t>December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extLst>
                  <a:ext uri="{0D108BD9-81ED-4DB2-BD59-A6C34878D82A}">
                    <a16:rowId xmlns:a16="http://schemas.microsoft.com/office/drawing/2014/main" val="3295474821"/>
                  </a:ext>
                </a:extLst>
              </a:tr>
              <a:tr h="397934">
                <a:tc>
                  <a:txBody>
                    <a:bodyPr/>
                    <a:lstStyle/>
                    <a:p>
                      <a:pPr marL="0" marR="0" algn="ctr">
                        <a:lnSpc>
                          <a:spcPct val="107000"/>
                        </a:lnSpc>
                        <a:spcBef>
                          <a:spcPts val="0"/>
                        </a:spcBef>
                        <a:spcAft>
                          <a:spcPts val="0"/>
                        </a:spcAft>
                      </a:pPr>
                      <a:r>
                        <a:rPr lang="en-US" sz="2200" dirty="0">
                          <a:effectLst/>
                        </a:rPr>
                        <a:t>January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85%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extLst>
                  <a:ext uri="{0D108BD9-81ED-4DB2-BD59-A6C34878D82A}">
                    <a16:rowId xmlns:a16="http://schemas.microsoft.com/office/drawing/2014/main" val="2374001640"/>
                  </a:ext>
                </a:extLst>
              </a:tr>
              <a:tr h="397934">
                <a:tc>
                  <a:txBody>
                    <a:bodyPr/>
                    <a:lstStyle/>
                    <a:p>
                      <a:pPr marL="0" marR="0" algn="ctr">
                        <a:lnSpc>
                          <a:spcPct val="107000"/>
                        </a:lnSpc>
                        <a:spcBef>
                          <a:spcPts val="0"/>
                        </a:spcBef>
                        <a:spcAft>
                          <a:spcPts val="0"/>
                        </a:spcAft>
                      </a:pPr>
                      <a:r>
                        <a:rPr lang="en-US" sz="2200" dirty="0">
                          <a:effectLst/>
                        </a:rPr>
                        <a:t>February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extLst>
                  <a:ext uri="{0D108BD9-81ED-4DB2-BD59-A6C34878D82A}">
                    <a16:rowId xmlns:a16="http://schemas.microsoft.com/office/drawing/2014/main" val="2074936320"/>
                  </a:ext>
                </a:extLst>
              </a:tr>
              <a:tr h="397934">
                <a:tc>
                  <a:txBody>
                    <a:bodyPr/>
                    <a:lstStyle/>
                    <a:p>
                      <a:pPr marL="0" marR="0" algn="ctr">
                        <a:lnSpc>
                          <a:spcPct val="107000"/>
                        </a:lnSpc>
                        <a:spcBef>
                          <a:spcPts val="0"/>
                        </a:spcBef>
                        <a:spcAft>
                          <a:spcPts val="0"/>
                        </a:spcAft>
                      </a:pPr>
                      <a:r>
                        <a:rPr lang="en-US" sz="2200" dirty="0">
                          <a:effectLst/>
                        </a:rPr>
                        <a:t>March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extLst>
                  <a:ext uri="{0D108BD9-81ED-4DB2-BD59-A6C34878D82A}">
                    <a16:rowId xmlns:a16="http://schemas.microsoft.com/office/drawing/2014/main" val="1701300324"/>
                  </a:ext>
                </a:extLst>
              </a:tr>
              <a:tr h="397934">
                <a:tc>
                  <a:txBody>
                    <a:bodyPr/>
                    <a:lstStyle/>
                    <a:p>
                      <a:pPr marL="0" marR="0" algn="ctr">
                        <a:lnSpc>
                          <a:spcPct val="107000"/>
                        </a:lnSpc>
                        <a:spcBef>
                          <a:spcPts val="0"/>
                        </a:spcBef>
                        <a:spcAft>
                          <a:spcPts val="0"/>
                        </a:spcAft>
                      </a:pPr>
                      <a:r>
                        <a:rPr lang="en-US" sz="2200" dirty="0">
                          <a:effectLst/>
                        </a:rPr>
                        <a:t>April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86%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extLst>
                  <a:ext uri="{0D108BD9-81ED-4DB2-BD59-A6C34878D82A}">
                    <a16:rowId xmlns:a16="http://schemas.microsoft.com/office/drawing/2014/main" val="2160938645"/>
                  </a:ext>
                </a:extLst>
              </a:tr>
              <a:tr h="397934">
                <a:tc>
                  <a:txBody>
                    <a:bodyPr/>
                    <a:lstStyle/>
                    <a:p>
                      <a:pPr marL="0" marR="0" algn="ctr">
                        <a:lnSpc>
                          <a:spcPct val="107000"/>
                        </a:lnSpc>
                        <a:spcBef>
                          <a:spcPts val="0"/>
                        </a:spcBef>
                        <a:spcAft>
                          <a:spcPts val="0"/>
                        </a:spcAft>
                      </a:pPr>
                      <a:r>
                        <a:rPr lang="en-US" sz="2200" dirty="0">
                          <a:effectLst/>
                        </a:rPr>
                        <a:t>May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85%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extLst>
                  <a:ext uri="{0D108BD9-81ED-4DB2-BD59-A6C34878D82A}">
                    <a16:rowId xmlns:a16="http://schemas.microsoft.com/office/drawing/2014/main" val="1054345593"/>
                  </a:ext>
                </a:extLst>
              </a:tr>
              <a:tr h="397934">
                <a:tc>
                  <a:txBody>
                    <a:bodyPr/>
                    <a:lstStyle/>
                    <a:p>
                      <a:pPr marL="0" marR="0" algn="ctr">
                        <a:lnSpc>
                          <a:spcPct val="107000"/>
                        </a:lnSpc>
                        <a:spcBef>
                          <a:spcPts val="0"/>
                        </a:spcBef>
                        <a:spcAft>
                          <a:spcPts val="0"/>
                        </a:spcAft>
                      </a:pPr>
                      <a:r>
                        <a:rPr lang="en-US" sz="2200" dirty="0">
                          <a:effectLst/>
                        </a:rPr>
                        <a:t>June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extLst>
                  <a:ext uri="{0D108BD9-81ED-4DB2-BD59-A6C34878D82A}">
                    <a16:rowId xmlns:a16="http://schemas.microsoft.com/office/drawing/2014/main" val="3387596052"/>
                  </a:ext>
                </a:extLst>
              </a:tr>
              <a:tr h="397934">
                <a:tc>
                  <a:txBody>
                    <a:bodyPr/>
                    <a:lstStyle/>
                    <a:p>
                      <a:pPr marL="0" marR="0" algn="ctr">
                        <a:lnSpc>
                          <a:spcPct val="107000"/>
                        </a:lnSpc>
                        <a:spcBef>
                          <a:spcPts val="0"/>
                        </a:spcBef>
                        <a:spcAft>
                          <a:spcPts val="0"/>
                        </a:spcAft>
                      </a:pPr>
                      <a:r>
                        <a:rPr lang="en-US" sz="2200" dirty="0">
                          <a:effectLst/>
                        </a:rPr>
                        <a:t>July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extLst>
                  <a:ext uri="{0D108BD9-81ED-4DB2-BD59-A6C34878D82A}">
                    <a16:rowId xmlns:a16="http://schemas.microsoft.com/office/drawing/2014/main" val="67669022"/>
                  </a:ext>
                </a:extLst>
              </a:tr>
              <a:tr h="397934">
                <a:tc>
                  <a:txBody>
                    <a:bodyPr/>
                    <a:lstStyle/>
                    <a:p>
                      <a:pPr marL="0" marR="0" algn="ctr">
                        <a:lnSpc>
                          <a:spcPct val="107000"/>
                        </a:lnSpc>
                        <a:spcBef>
                          <a:spcPts val="0"/>
                        </a:spcBef>
                        <a:spcAft>
                          <a:spcPts val="0"/>
                        </a:spcAft>
                      </a:pPr>
                      <a:r>
                        <a:rPr lang="en-US" sz="2200" dirty="0">
                          <a:effectLst/>
                        </a:rPr>
                        <a:t>August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extLst>
                  <a:ext uri="{0D108BD9-81ED-4DB2-BD59-A6C34878D82A}">
                    <a16:rowId xmlns:a16="http://schemas.microsoft.com/office/drawing/2014/main" val="1408413017"/>
                  </a:ext>
                </a:extLst>
              </a:tr>
              <a:tr h="397934">
                <a:tc>
                  <a:txBody>
                    <a:bodyPr/>
                    <a:lstStyle/>
                    <a:p>
                      <a:pPr marL="0" marR="0" algn="ctr">
                        <a:lnSpc>
                          <a:spcPct val="107000"/>
                        </a:lnSpc>
                        <a:spcBef>
                          <a:spcPts val="0"/>
                        </a:spcBef>
                        <a:spcAft>
                          <a:spcPts val="0"/>
                        </a:spcAft>
                      </a:pPr>
                      <a:r>
                        <a:rPr lang="en-US" sz="2200" dirty="0">
                          <a:effectLst/>
                        </a:rPr>
                        <a:t>Yearly average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rPr>
                        <a:t>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tc>
                  <a:txBody>
                    <a:bodyPr/>
                    <a:lstStyle/>
                    <a:p>
                      <a:pPr marL="0" marR="0" algn="ctr">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7417" marR="107417" marT="0" marB="0"/>
                </a:tc>
                <a:extLst>
                  <a:ext uri="{0D108BD9-81ED-4DB2-BD59-A6C34878D82A}">
                    <a16:rowId xmlns:a16="http://schemas.microsoft.com/office/drawing/2014/main" val="50480649"/>
                  </a:ext>
                </a:extLst>
              </a:tr>
            </a:tbl>
          </a:graphicData>
        </a:graphic>
      </p:graphicFrame>
    </p:spTree>
    <p:extLst>
      <p:ext uri="{BB962C8B-B14F-4D97-AF65-F5344CB8AC3E}">
        <p14:creationId xmlns:p14="http://schemas.microsoft.com/office/powerpoint/2010/main" val="207731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8">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E6CA8FB2-2882-4FE9-A50A-A8A666275909}"/>
              </a:ext>
            </a:extLst>
          </p:cNvPr>
          <p:cNvGraphicFramePr>
            <a:graphicFrameLocks noGrp="1"/>
          </p:cNvGraphicFramePr>
          <p:nvPr>
            <p:extLst>
              <p:ext uri="{D42A27DB-BD31-4B8C-83A1-F6EECF244321}">
                <p14:modId xmlns:p14="http://schemas.microsoft.com/office/powerpoint/2010/main" val="976391172"/>
              </p:ext>
            </p:extLst>
          </p:nvPr>
        </p:nvGraphicFramePr>
        <p:xfrm>
          <a:off x="801539" y="986782"/>
          <a:ext cx="10588927" cy="4884438"/>
        </p:xfrm>
        <a:graphic>
          <a:graphicData uri="http://schemas.openxmlformats.org/drawingml/2006/table">
            <a:tbl>
              <a:tblPr firstRow="1" firstCol="1" bandRow="1">
                <a:tableStyleId>{5C22544A-7EE6-4342-B048-85BDC9FD1C3A}</a:tableStyleId>
              </a:tblPr>
              <a:tblGrid>
                <a:gridCol w="1520416">
                  <a:extLst>
                    <a:ext uri="{9D8B030D-6E8A-4147-A177-3AD203B41FA5}">
                      <a16:colId xmlns:a16="http://schemas.microsoft.com/office/drawing/2014/main" val="1260246948"/>
                    </a:ext>
                  </a:extLst>
                </a:gridCol>
                <a:gridCol w="1370708">
                  <a:extLst>
                    <a:ext uri="{9D8B030D-6E8A-4147-A177-3AD203B41FA5}">
                      <a16:colId xmlns:a16="http://schemas.microsoft.com/office/drawing/2014/main" val="1313293445"/>
                    </a:ext>
                  </a:extLst>
                </a:gridCol>
                <a:gridCol w="1163759">
                  <a:extLst>
                    <a:ext uri="{9D8B030D-6E8A-4147-A177-3AD203B41FA5}">
                      <a16:colId xmlns:a16="http://schemas.microsoft.com/office/drawing/2014/main" val="2431563699"/>
                    </a:ext>
                  </a:extLst>
                </a:gridCol>
                <a:gridCol w="1251557">
                  <a:extLst>
                    <a:ext uri="{9D8B030D-6E8A-4147-A177-3AD203B41FA5}">
                      <a16:colId xmlns:a16="http://schemas.microsoft.com/office/drawing/2014/main" val="1191629552"/>
                    </a:ext>
                  </a:extLst>
                </a:gridCol>
                <a:gridCol w="1099912">
                  <a:extLst>
                    <a:ext uri="{9D8B030D-6E8A-4147-A177-3AD203B41FA5}">
                      <a16:colId xmlns:a16="http://schemas.microsoft.com/office/drawing/2014/main" val="1409363061"/>
                    </a:ext>
                  </a:extLst>
                </a:gridCol>
                <a:gridCol w="1366305">
                  <a:extLst>
                    <a:ext uri="{9D8B030D-6E8A-4147-A177-3AD203B41FA5}">
                      <a16:colId xmlns:a16="http://schemas.microsoft.com/office/drawing/2014/main" val="2068381792"/>
                    </a:ext>
                  </a:extLst>
                </a:gridCol>
                <a:gridCol w="1366305">
                  <a:extLst>
                    <a:ext uri="{9D8B030D-6E8A-4147-A177-3AD203B41FA5}">
                      <a16:colId xmlns:a16="http://schemas.microsoft.com/office/drawing/2014/main" val="1119782484"/>
                    </a:ext>
                  </a:extLst>
                </a:gridCol>
                <a:gridCol w="1449965">
                  <a:extLst>
                    <a:ext uri="{9D8B030D-6E8A-4147-A177-3AD203B41FA5}">
                      <a16:colId xmlns:a16="http://schemas.microsoft.com/office/drawing/2014/main" val="1047240915"/>
                    </a:ext>
                  </a:extLst>
                </a:gridCol>
              </a:tblGrid>
              <a:tr h="667962">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Complete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Holiday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Bad Weather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No one Home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Staff Cancelled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Family Cancelled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Not Scheduled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extLst>
                  <a:ext uri="{0D108BD9-81ED-4DB2-BD59-A6C34878D82A}">
                    <a16:rowId xmlns:a16="http://schemas.microsoft.com/office/drawing/2014/main" val="1033095591"/>
                  </a:ext>
                </a:extLst>
              </a:tr>
              <a:tr h="351373">
                <a:tc>
                  <a:txBody>
                    <a:bodyPr/>
                    <a:lstStyle/>
                    <a:p>
                      <a:pPr marL="0" marR="0" algn="l">
                        <a:lnSpc>
                          <a:spcPct val="107000"/>
                        </a:lnSpc>
                        <a:spcBef>
                          <a:spcPts val="0"/>
                        </a:spcBef>
                        <a:spcAft>
                          <a:spcPts val="0"/>
                        </a:spcAft>
                      </a:pPr>
                      <a:r>
                        <a:rPr lang="en-US" sz="1900" dirty="0">
                          <a:effectLst/>
                        </a:rPr>
                        <a:t>September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73%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14%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12%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extLst>
                  <a:ext uri="{0D108BD9-81ED-4DB2-BD59-A6C34878D82A}">
                    <a16:rowId xmlns:a16="http://schemas.microsoft.com/office/drawing/2014/main" val="3170269287"/>
                  </a:ext>
                </a:extLst>
              </a:tr>
              <a:tr h="351373">
                <a:tc>
                  <a:txBody>
                    <a:bodyPr/>
                    <a:lstStyle/>
                    <a:p>
                      <a:pPr marL="0" marR="0" algn="l">
                        <a:lnSpc>
                          <a:spcPct val="107000"/>
                        </a:lnSpc>
                        <a:spcBef>
                          <a:spcPts val="0"/>
                        </a:spcBef>
                        <a:spcAft>
                          <a:spcPts val="0"/>
                        </a:spcAft>
                      </a:pPr>
                      <a:r>
                        <a:rPr lang="en-US" sz="1900" dirty="0">
                          <a:effectLst/>
                        </a:rPr>
                        <a:t>October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93%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18%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extLst>
                  <a:ext uri="{0D108BD9-81ED-4DB2-BD59-A6C34878D82A}">
                    <a16:rowId xmlns:a16="http://schemas.microsoft.com/office/drawing/2014/main" val="1867915662"/>
                  </a:ext>
                </a:extLst>
              </a:tr>
              <a:tr h="351373">
                <a:tc>
                  <a:txBody>
                    <a:bodyPr/>
                    <a:lstStyle/>
                    <a:p>
                      <a:pPr marL="0" marR="0" algn="l">
                        <a:lnSpc>
                          <a:spcPct val="107000"/>
                        </a:lnSpc>
                        <a:spcBef>
                          <a:spcPts val="0"/>
                        </a:spcBef>
                        <a:spcAft>
                          <a:spcPts val="0"/>
                        </a:spcAft>
                      </a:pPr>
                      <a:r>
                        <a:rPr lang="en-US" sz="1900" dirty="0">
                          <a:effectLst/>
                        </a:rPr>
                        <a:t>November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71%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22%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extLst>
                  <a:ext uri="{0D108BD9-81ED-4DB2-BD59-A6C34878D82A}">
                    <a16:rowId xmlns:a16="http://schemas.microsoft.com/office/drawing/2014/main" val="1138714499"/>
                  </a:ext>
                </a:extLst>
              </a:tr>
              <a:tr h="351373">
                <a:tc>
                  <a:txBody>
                    <a:bodyPr/>
                    <a:lstStyle/>
                    <a:p>
                      <a:pPr marL="0" marR="0" algn="l">
                        <a:lnSpc>
                          <a:spcPct val="107000"/>
                        </a:lnSpc>
                        <a:spcBef>
                          <a:spcPts val="0"/>
                        </a:spcBef>
                        <a:spcAft>
                          <a:spcPts val="0"/>
                        </a:spcAft>
                      </a:pPr>
                      <a:r>
                        <a:rPr lang="en-US" sz="1900" dirty="0">
                          <a:effectLst/>
                        </a:rPr>
                        <a:t>December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extLst>
                  <a:ext uri="{0D108BD9-81ED-4DB2-BD59-A6C34878D82A}">
                    <a16:rowId xmlns:a16="http://schemas.microsoft.com/office/drawing/2014/main" val="2128571634"/>
                  </a:ext>
                </a:extLst>
              </a:tr>
              <a:tr h="351373">
                <a:tc>
                  <a:txBody>
                    <a:bodyPr/>
                    <a:lstStyle/>
                    <a:p>
                      <a:pPr marL="0" marR="0" algn="l">
                        <a:lnSpc>
                          <a:spcPct val="107000"/>
                        </a:lnSpc>
                        <a:spcBef>
                          <a:spcPts val="0"/>
                        </a:spcBef>
                        <a:spcAft>
                          <a:spcPts val="0"/>
                        </a:spcAft>
                      </a:pPr>
                      <a:r>
                        <a:rPr lang="en-US" sz="1900" dirty="0">
                          <a:effectLst/>
                        </a:rPr>
                        <a:t>January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extLst>
                  <a:ext uri="{0D108BD9-81ED-4DB2-BD59-A6C34878D82A}">
                    <a16:rowId xmlns:a16="http://schemas.microsoft.com/office/drawing/2014/main" val="1738042625"/>
                  </a:ext>
                </a:extLst>
              </a:tr>
              <a:tr h="351373">
                <a:tc>
                  <a:txBody>
                    <a:bodyPr/>
                    <a:lstStyle/>
                    <a:p>
                      <a:pPr marL="0" marR="0" algn="l">
                        <a:lnSpc>
                          <a:spcPct val="107000"/>
                        </a:lnSpc>
                        <a:spcBef>
                          <a:spcPts val="0"/>
                        </a:spcBef>
                        <a:spcAft>
                          <a:spcPts val="0"/>
                        </a:spcAft>
                      </a:pPr>
                      <a:r>
                        <a:rPr lang="en-US" sz="1900" dirty="0">
                          <a:effectLst/>
                        </a:rPr>
                        <a:t>February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extLst>
                  <a:ext uri="{0D108BD9-81ED-4DB2-BD59-A6C34878D82A}">
                    <a16:rowId xmlns:a16="http://schemas.microsoft.com/office/drawing/2014/main" val="35499574"/>
                  </a:ext>
                </a:extLst>
              </a:tr>
              <a:tr h="351373">
                <a:tc>
                  <a:txBody>
                    <a:bodyPr/>
                    <a:lstStyle/>
                    <a:p>
                      <a:pPr marL="0" marR="0" algn="l">
                        <a:lnSpc>
                          <a:spcPct val="107000"/>
                        </a:lnSpc>
                        <a:spcBef>
                          <a:spcPts val="0"/>
                        </a:spcBef>
                        <a:spcAft>
                          <a:spcPts val="0"/>
                        </a:spcAft>
                      </a:pPr>
                      <a:r>
                        <a:rPr lang="en-US" sz="1900" dirty="0">
                          <a:effectLst/>
                        </a:rPr>
                        <a:t>March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extLst>
                  <a:ext uri="{0D108BD9-81ED-4DB2-BD59-A6C34878D82A}">
                    <a16:rowId xmlns:a16="http://schemas.microsoft.com/office/drawing/2014/main" val="3338152384"/>
                  </a:ext>
                </a:extLst>
              </a:tr>
              <a:tr h="351373">
                <a:tc>
                  <a:txBody>
                    <a:bodyPr/>
                    <a:lstStyle/>
                    <a:p>
                      <a:pPr marL="0" marR="0" algn="l">
                        <a:lnSpc>
                          <a:spcPct val="107000"/>
                        </a:lnSpc>
                        <a:spcBef>
                          <a:spcPts val="0"/>
                        </a:spcBef>
                        <a:spcAft>
                          <a:spcPts val="0"/>
                        </a:spcAft>
                      </a:pPr>
                      <a:r>
                        <a:rPr lang="en-US" sz="1900" dirty="0">
                          <a:effectLst/>
                        </a:rPr>
                        <a:t>April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extLst>
                  <a:ext uri="{0D108BD9-81ED-4DB2-BD59-A6C34878D82A}">
                    <a16:rowId xmlns:a16="http://schemas.microsoft.com/office/drawing/2014/main" val="4040777306"/>
                  </a:ext>
                </a:extLst>
              </a:tr>
              <a:tr h="351373">
                <a:tc>
                  <a:txBody>
                    <a:bodyPr/>
                    <a:lstStyle/>
                    <a:p>
                      <a:pPr marL="0" marR="0" algn="l">
                        <a:lnSpc>
                          <a:spcPct val="107000"/>
                        </a:lnSpc>
                        <a:spcBef>
                          <a:spcPts val="0"/>
                        </a:spcBef>
                        <a:spcAft>
                          <a:spcPts val="0"/>
                        </a:spcAft>
                      </a:pPr>
                      <a:r>
                        <a:rPr lang="en-US" sz="1900" dirty="0">
                          <a:effectLst/>
                        </a:rPr>
                        <a:t>May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extLst>
                  <a:ext uri="{0D108BD9-81ED-4DB2-BD59-A6C34878D82A}">
                    <a16:rowId xmlns:a16="http://schemas.microsoft.com/office/drawing/2014/main" val="1723876932"/>
                  </a:ext>
                </a:extLst>
              </a:tr>
              <a:tr h="351373">
                <a:tc>
                  <a:txBody>
                    <a:bodyPr/>
                    <a:lstStyle/>
                    <a:p>
                      <a:pPr marL="0" marR="0" algn="l">
                        <a:lnSpc>
                          <a:spcPct val="107000"/>
                        </a:lnSpc>
                        <a:spcBef>
                          <a:spcPts val="0"/>
                        </a:spcBef>
                        <a:spcAft>
                          <a:spcPts val="0"/>
                        </a:spcAft>
                      </a:pPr>
                      <a:r>
                        <a:rPr lang="en-US" sz="1900" dirty="0">
                          <a:effectLst/>
                        </a:rPr>
                        <a:t>June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extLst>
                  <a:ext uri="{0D108BD9-81ED-4DB2-BD59-A6C34878D82A}">
                    <a16:rowId xmlns:a16="http://schemas.microsoft.com/office/drawing/2014/main" val="4050950751"/>
                  </a:ext>
                </a:extLst>
              </a:tr>
              <a:tr h="351373">
                <a:tc>
                  <a:txBody>
                    <a:bodyPr/>
                    <a:lstStyle/>
                    <a:p>
                      <a:pPr marL="0" marR="0" algn="l">
                        <a:lnSpc>
                          <a:spcPct val="107000"/>
                        </a:lnSpc>
                        <a:spcBef>
                          <a:spcPts val="0"/>
                        </a:spcBef>
                        <a:spcAft>
                          <a:spcPts val="0"/>
                        </a:spcAft>
                      </a:pPr>
                      <a:r>
                        <a:rPr lang="en-US" sz="1900" dirty="0">
                          <a:effectLst/>
                        </a:rPr>
                        <a:t>July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extLst>
                  <a:ext uri="{0D108BD9-81ED-4DB2-BD59-A6C34878D82A}">
                    <a16:rowId xmlns:a16="http://schemas.microsoft.com/office/drawing/2014/main" val="140720525"/>
                  </a:ext>
                </a:extLst>
              </a:tr>
              <a:tr h="351373">
                <a:tc>
                  <a:txBody>
                    <a:bodyPr/>
                    <a:lstStyle/>
                    <a:p>
                      <a:pPr marL="0" marR="0" algn="l">
                        <a:lnSpc>
                          <a:spcPct val="107000"/>
                        </a:lnSpc>
                        <a:spcBef>
                          <a:spcPts val="0"/>
                        </a:spcBef>
                        <a:spcAft>
                          <a:spcPts val="0"/>
                        </a:spcAft>
                      </a:pPr>
                      <a:r>
                        <a:rPr lang="en-US" sz="1900" dirty="0">
                          <a:effectLst/>
                        </a:rPr>
                        <a:t>August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tc>
                  <a:txBody>
                    <a:bodyPr/>
                    <a:lstStyle/>
                    <a:p>
                      <a:pPr marL="0" marR="0" algn="l">
                        <a:lnSpc>
                          <a:spcPct val="107000"/>
                        </a:lnSpc>
                        <a:spcBef>
                          <a:spcPts val="0"/>
                        </a:spcBef>
                        <a:spcAft>
                          <a:spcPts val="0"/>
                        </a:spcAft>
                      </a:pPr>
                      <a:r>
                        <a:rPr lang="en-US" sz="19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108" marR="95108" marT="0" marB="0"/>
                </a:tc>
                <a:extLst>
                  <a:ext uri="{0D108BD9-81ED-4DB2-BD59-A6C34878D82A}">
                    <a16:rowId xmlns:a16="http://schemas.microsoft.com/office/drawing/2014/main" val="1932715467"/>
                  </a:ext>
                </a:extLst>
              </a:tr>
            </a:tbl>
          </a:graphicData>
        </a:graphic>
      </p:graphicFrame>
    </p:spTree>
    <p:extLst>
      <p:ext uri="{BB962C8B-B14F-4D97-AF65-F5344CB8AC3E}">
        <p14:creationId xmlns:p14="http://schemas.microsoft.com/office/powerpoint/2010/main" val="112549284"/>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docProps/app.xml><?xml version="1.0" encoding="utf-8"?>
<Properties xmlns="http://schemas.openxmlformats.org/officeDocument/2006/extended-properties" xmlns:vt="http://schemas.openxmlformats.org/officeDocument/2006/docPropsVTypes">
  <TotalTime>122</TotalTime>
  <Words>1793</Words>
  <Application>Microsoft Office PowerPoint</Application>
  <PresentationFormat>Widescreen</PresentationFormat>
  <Paragraphs>425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Corbel</vt:lpstr>
      <vt:lpstr>Times New Roman</vt:lpstr>
      <vt:lpstr>Wingdings 2</vt:lpstr>
      <vt:lpstr>Frame</vt:lpstr>
      <vt:lpstr>PowerPoint Presentation</vt:lpstr>
      <vt:lpstr>Introductions</vt:lpstr>
      <vt:lpstr>Survey Monkey follow-up</vt:lpstr>
      <vt:lpstr>Your Journey Together 2.1  A Healthy Climate</vt:lpstr>
      <vt:lpstr>PowerPoint Presentation</vt:lpstr>
      <vt:lpstr>NMCAA 2019-20 Program Improvement Plan</vt:lpstr>
      <vt:lpstr>What does this mean for Early Head Start Child Family Specialists?</vt:lpstr>
      <vt:lpstr>PowerPoint Presentation</vt:lpstr>
      <vt:lpstr>PowerPoint Presentation</vt:lpstr>
      <vt:lpstr>Dental Requirement      </vt:lpstr>
      <vt:lpstr>What is a dental home?  In order for EHS to count the dentist as a dental home, the child must have had an appointment with the dentist.  If we count a dental home before the child has an appointment; when we complete the PIR and they have not had a dental appointment, it looks like they came in with a dental home and left without a dental home </vt:lpstr>
      <vt:lpstr>Guidance to support dental health</vt:lpstr>
      <vt:lpstr>Immunizations</vt:lpstr>
      <vt:lpstr>PowerPoint Presentation</vt:lpstr>
      <vt:lpstr>  Head Start Parent, Family, and Community Engagement Framework </vt:lpstr>
      <vt:lpstr>PowerPoint Presentation</vt:lpstr>
      <vt:lpstr>In the end – remember that all the work we do with families is preparing them for school readiness and success!</vt:lpstr>
      <vt:lpstr>Demographics</vt:lpstr>
      <vt:lpstr>PowerPoint Presentation</vt:lpstr>
      <vt:lpstr>PowerPoint Presentation</vt:lpstr>
      <vt:lpstr>PowerPoint Presentation</vt:lpstr>
      <vt:lpstr>Acceptance vs. Enrollment</vt:lpstr>
      <vt:lpstr>Enrollment</vt:lpstr>
      <vt:lpstr>Child Development Goals</vt:lpstr>
      <vt:lpstr>Find your animal group</vt:lpstr>
      <vt:lpstr>Socialization observations      </vt:lpstr>
      <vt:lpstr>Coaches Quarterly Report</vt:lpstr>
      <vt:lpstr>Miscellaneous</vt:lpstr>
      <vt:lpstr>Parking Lot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Berden</dc:creator>
  <cp:lastModifiedBy>Corey Berden</cp:lastModifiedBy>
  <cp:revision>22</cp:revision>
  <dcterms:created xsi:type="dcterms:W3CDTF">2019-11-23T20:14:33Z</dcterms:created>
  <dcterms:modified xsi:type="dcterms:W3CDTF">2019-12-08T20:09:27Z</dcterms:modified>
</cp:coreProperties>
</file>