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81" r:id="rId9"/>
    <p:sldId id="269" r:id="rId10"/>
    <p:sldId id="263" r:id="rId11"/>
    <p:sldId id="264" r:id="rId12"/>
    <p:sldId id="265" r:id="rId13"/>
    <p:sldId id="266" r:id="rId14"/>
    <p:sldId id="267" r:id="rId15"/>
    <p:sldId id="268" r:id="rId16"/>
    <p:sldId id="282" r:id="rId17"/>
    <p:sldId id="272" r:id="rId18"/>
    <p:sldId id="273" r:id="rId19"/>
    <p:sldId id="275" r:id="rId20"/>
    <p:sldId id="277" r:id="rId21"/>
    <p:sldId id="274" r:id="rId22"/>
    <p:sldId id="271" r:id="rId23"/>
    <p:sldId id="278" r:id="rId24"/>
    <p:sldId id="280" r:id="rId25"/>
    <p:sldId id="284"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9699A-3084-4A65-AC4C-F195AFFBFC99}"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US"/>
        </a:p>
      </dgm:t>
    </dgm:pt>
    <dgm:pt modelId="{99C626AF-B2B0-42EC-84F6-21C93586D9BC}">
      <dgm:prSet/>
      <dgm:spPr/>
      <dgm:t>
        <a:bodyPr/>
        <a:lstStyle/>
        <a:p>
          <a:r>
            <a:rPr lang="en-US"/>
            <a:t>Name</a:t>
          </a:r>
        </a:p>
      </dgm:t>
    </dgm:pt>
    <dgm:pt modelId="{D1A8CD0A-529B-4151-A337-28B58881585D}" type="parTrans" cxnId="{E5B28810-B3E3-4A5A-84D5-936FC0B5E171}">
      <dgm:prSet/>
      <dgm:spPr/>
      <dgm:t>
        <a:bodyPr/>
        <a:lstStyle/>
        <a:p>
          <a:endParaRPr lang="en-US"/>
        </a:p>
      </dgm:t>
    </dgm:pt>
    <dgm:pt modelId="{51EB9C4D-02C8-4337-B3D2-ECAF563BAA63}" type="sibTrans" cxnId="{E5B28810-B3E3-4A5A-84D5-936FC0B5E171}">
      <dgm:prSet/>
      <dgm:spPr/>
      <dgm:t>
        <a:bodyPr/>
        <a:lstStyle/>
        <a:p>
          <a:endParaRPr lang="en-US"/>
        </a:p>
      </dgm:t>
    </dgm:pt>
    <dgm:pt modelId="{F69AB523-48B0-474B-9881-D9B48332565C}">
      <dgm:prSet/>
      <dgm:spPr/>
      <dgm:t>
        <a:bodyPr/>
        <a:lstStyle/>
        <a:p>
          <a:r>
            <a:rPr lang="en-US"/>
            <a:t>Position</a:t>
          </a:r>
        </a:p>
      </dgm:t>
    </dgm:pt>
    <dgm:pt modelId="{5C447113-0CB2-42A0-9CDA-78852B9AC950}" type="parTrans" cxnId="{253EC7E9-82FA-4BE7-801C-C073C1D9D58A}">
      <dgm:prSet/>
      <dgm:spPr/>
      <dgm:t>
        <a:bodyPr/>
        <a:lstStyle/>
        <a:p>
          <a:endParaRPr lang="en-US"/>
        </a:p>
      </dgm:t>
    </dgm:pt>
    <dgm:pt modelId="{C9C933B3-3330-49AD-AD11-D7E45D79D9A5}" type="sibTrans" cxnId="{253EC7E9-82FA-4BE7-801C-C073C1D9D58A}">
      <dgm:prSet/>
      <dgm:spPr/>
      <dgm:t>
        <a:bodyPr/>
        <a:lstStyle/>
        <a:p>
          <a:endParaRPr lang="en-US"/>
        </a:p>
      </dgm:t>
    </dgm:pt>
    <dgm:pt modelId="{D408212C-2907-4FD8-BE2F-6B833067E365}">
      <dgm:prSet/>
      <dgm:spPr/>
      <dgm:t>
        <a:bodyPr/>
        <a:lstStyle/>
        <a:p>
          <a:r>
            <a:rPr lang="en-US"/>
            <a:t>Location</a:t>
          </a:r>
        </a:p>
      </dgm:t>
    </dgm:pt>
    <dgm:pt modelId="{0C50805C-AAA1-4BBB-B9C7-EC183AC6EDED}" type="parTrans" cxnId="{991C9370-4B7A-43A1-9928-CE676473EEFB}">
      <dgm:prSet/>
      <dgm:spPr/>
      <dgm:t>
        <a:bodyPr/>
        <a:lstStyle/>
        <a:p>
          <a:endParaRPr lang="en-US"/>
        </a:p>
      </dgm:t>
    </dgm:pt>
    <dgm:pt modelId="{8EED280D-DB4D-4B38-99BD-46019AF34682}" type="sibTrans" cxnId="{991C9370-4B7A-43A1-9928-CE676473EEFB}">
      <dgm:prSet/>
      <dgm:spPr/>
      <dgm:t>
        <a:bodyPr/>
        <a:lstStyle/>
        <a:p>
          <a:endParaRPr lang="en-US"/>
        </a:p>
      </dgm:t>
    </dgm:pt>
    <dgm:pt modelId="{CEEA5D4A-5CDB-4773-B0AF-36712A44BBBC}">
      <dgm:prSet/>
      <dgm:spPr/>
      <dgm:t>
        <a:bodyPr/>
        <a:lstStyle/>
        <a:p>
          <a:r>
            <a:rPr lang="en-US" dirty="0"/>
            <a:t>How long you have worked with EHS</a:t>
          </a:r>
        </a:p>
      </dgm:t>
    </dgm:pt>
    <dgm:pt modelId="{6DCCD052-9A1F-43D1-9F8D-F3E30D67CEF1}" type="parTrans" cxnId="{CBDE60DF-084E-4AD9-BA84-ED46FDF64968}">
      <dgm:prSet/>
      <dgm:spPr/>
      <dgm:t>
        <a:bodyPr/>
        <a:lstStyle/>
        <a:p>
          <a:endParaRPr lang="en-US"/>
        </a:p>
      </dgm:t>
    </dgm:pt>
    <dgm:pt modelId="{CE0749E6-2495-43F2-BEA8-C99E30270D58}" type="sibTrans" cxnId="{CBDE60DF-084E-4AD9-BA84-ED46FDF64968}">
      <dgm:prSet/>
      <dgm:spPr/>
      <dgm:t>
        <a:bodyPr/>
        <a:lstStyle/>
        <a:p>
          <a:endParaRPr lang="en-US"/>
        </a:p>
      </dgm:t>
    </dgm:pt>
    <dgm:pt modelId="{04DA5E36-EA9E-436F-BA83-99FDA85006F0}">
      <dgm:prSet/>
      <dgm:spPr/>
      <dgm:t>
        <a:bodyPr/>
        <a:lstStyle/>
        <a:p>
          <a:r>
            <a:rPr lang="en-US"/>
            <a:t>Your favorite morning drink</a:t>
          </a:r>
        </a:p>
      </dgm:t>
    </dgm:pt>
    <dgm:pt modelId="{C17981DA-1EBE-4AB8-A2BA-B4F76AEC6FF0}" type="parTrans" cxnId="{E8E546B9-5017-455F-BF03-4BDF61C3E8A5}">
      <dgm:prSet/>
      <dgm:spPr/>
      <dgm:t>
        <a:bodyPr/>
        <a:lstStyle/>
        <a:p>
          <a:endParaRPr lang="en-US"/>
        </a:p>
      </dgm:t>
    </dgm:pt>
    <dgm:pt modelId="{4A89075A-2241-4388-81D5-7E12E44B43B6}" type="sibTrans" cxnId="{E8E546B9-5017-455F-BF03-4BDF61C3E8A5}">
      <dgm:prSet/>
      <dgm:spPr/>
      <dgm:t>
        <a:bodyPr/>
        <a:lstStyle/>
        <a:p>
          <a:endParaRPr lang="en-US"/>
        </a:p>
      </dgm:t>
    </dgm:pt>
    <dgm:pt modelId="{CAFE03B8-8D5B-4231-9207-87B439B9042D}" type="pres">
      <dgm:prSet presAssocID="{9019699A-3084-4A65-AC4C-F195AFFBFC99}" presName="diagram" presStyleCnt="0">
        <dgm:presLayoutVars>
          <dgm:dir/>
          <dgm:resizeHandles val="exact"/>
        </dgm:presLayoutVars>
      </dgm:prSet>
      <dgm:spPr/>
    </dgm:pt>
    <dgm:pt modelId="{50D6F533-ED66-46B5-8975-516F8417ECDC}" type="pres">
      <dgm:prSet presAssocID="{99C626AF-B2B0-42EC-84F6-21C93586D9BC}" presName="node" presStyleLbl="node1" presStyleIdx="0" presStyleCnt="5">
        <dgm:presLayoutVars>
          <dgm:bulletEnabled val="1"/>
        </dgm:presLayoutVars>
      </dgm:prSet>
      <dgm:spPr/>
    </dgm:pt>
    <dgm:pt modelId="{5627A0F7-3986-4FA3-BCBA-F856CD17E49A}" type="pres">
      <dgm:prSet presAssocID="{51EB9C4D-02C8-4337-B3D2-ECAF563BAA63}" presName="sibTrans" presStyleCnt="0"/>
      <dgm:spPr/>
    </dgm:pt>
    <dgm:pt modelId="{E59EF443-CB69-4A81-BD70-E9631817D1BB}" type="pres">
      <dgm:prSet presAssocID="{F69AB523-48B0-474B-9881-D9B48332565C}" presName="node" presStyleLbl="node1" presStyleIdx="1" presStyleCnt="5">
        <dgm:presLayoutVars>
          <dgm:bulletEnabled val="1"/>
        </dgm:presLayoutVars>
      </dgm:prSet>
      <dgm:spPr/>
    </dgm:pt>
    <dgm:pt modelId="{A08C440C-2961-4ACD-B358-9C74D48B667C}" type="pres">
      <dgm:prSet presAssocID="{C9C933B3-3330-49AD-AD11-D7E45D79D9A5}" presName="sibTrans" presStyleCnt="0"/>
      <dgm:spPr/>
    </dgm:pt>
    <dgm:pt modelId="{095E3AE6-9CD2-4131-BB98-28745241B34B}" type="pres">
      <dgm:prSet presAssocID="{D408212C-2907-4FD8-BE2F-6B833067E365}" presName="node" presStyleLbl="node1" presStyleIdx="2" presStyleCnt="5">
        <dgm:presLayoutVars>
          <dgm:bulletEnabled val="1"/>
        </dgm:presLayoutVars>
      </dgm:prSet>
      <dgm:spPr/>
    </dgm:pt>
    <dgm:pt modelId="{9AD0314B-57F3-4256-BA68-7D52D7F82A5E}" type="pres">
      <dgm:prSet presAssocID="{8EED280D-DB4D-4B38-99BD-46019AF34682}" presName="sibTrans" presStyleCnt="0"/>
      <dgm:spPr/>
    </dgm:pt>
    <dgm:pt modelId="{94D8B6BE-D391-4499-9BF8-9F87466DA4D1}" type="pres">
      <dgm:prSet presAssocID="{CEEA5D4A-5CDB-4773-B0AF-36712A44BBBC}" presName="node" presStyleLbl="node1" presStyleIdx="3" presStyleCnt="5">
        <dgm:presLayoutVars>
          <dgm:bulletEnabled val="1"/>
        </dgm:presLayoutVars>
      </dgm:prSet>
      <dgm:spPr/>
    </dgm:pt>
    <dgm:pt modelId="{2AAA2513-6E24-4309-AC84-BC4E5E1E21EC}" type="pres">
      <dgm:prSet presAssocID="{CE0749E6-2495-43F2-BEA8-C99E30270D58}" presName="sibTrans" presStyleCnt="0"/>
      <dgm:spPr/>
    </dgm:pt>
    <dgm:pt modelId="{1DBAEFD0-29CC-48F6-9D5F-4994F4BBA443}" type="pres">
      <dgm:prSet presAssocID="{04DA5E36-EA9E-436F-BA83-99FDA85006F0}" presName="node" presStyleLbl="node1" presStyleIdx="4" presStyleCnt="5">
        <dgm:presLayoutVars>
          <dgm:bulletEnabled val="1"/>
        </dgm:presLayoutVars>
      </dgm:prSet>
      <dgm:spPr/>
    </dgm:pt>
  </dgm:ptLst>
  <dgm:cxnLst>
    <dgm:cxn modelId="{BBBC6504-01B7-4CE5-8C88-AB8F23CBDEB7}" type="presOf" srcId="{04DA5E36-EA9E-436F-BA83-99FDA85006F0}" destId="{1DBAEFD0-29CC-48F6-9D5F-4994F4BBA443}" srcOrd="0" destOrd="0" presId="urn:microsoft.com/office/officeart/2005/8/layout/default"/>
    <dgm:cxn modelId="{E5B28810-B3E3-4A5A-84D5-936FC0B5E171}" srcId="{9019699A-3084-4A65-AC4C-F195AFFBFC99}" destId="{99C626AF-B2B0-42EC-84F6-21C93586D9BC}" srcOrd="0" destOrd="0" parTransId="{D1A8CD0A-529B-4151-A337-28B58881585D}" sibTransId="{51EB9C4D-02C8-4337-B3D2-ECAF563BAA63}"/>
    <dgm:cxn modelId="{F960055B-7ADE-45D5-A81F-D5B9C91A6009}" type="presOf" srcId="{D408212C-2907-4FD8-BE2F-6B833067E365}" destId="{095E3AE6-9CD2-4131-BB98-28745241B34B}" srcOrd="0" destOrd="0" presId="urn:microsoft.com/office/officeart/2005/8/layout/default"/>
    <dgm:cxn modelId="{991C9370-4B7A-43A1-9928-CE676473EEFB}" srcId="{9019699A-3084-4A65-AC4C-F195AFFBFC99}" destId="{D408212C-2907-4FD8-BE2F-6B833067E365}" srcOrd="2" destOrd="0" parTransId="{0C50805C-AAA1-4BBB-B9C7-EC183AC6EDED}" sibTransId="{8EED280D-DB4D-4B38-99BD-46019AF34682}"/>
    <dgm:cxn modelId="{F2B6FC92-9E29-433D-A69E-1EEF76DE25C4}" type="presOf" srcId="{9019699A-3084-4A65-AC4C-F195AFFBFC99}" destId="{CAFE03B8-8D5B-4231-9207-87B439B9042D}" srcOrd="0" destOrd="0" presId="urn:microsoft.com/office/officeart/2005/8/layout/default"/>
    <dgm:cxn modelId="{7288EFB3-D9CA-4172-ADB3-36D35BB83724}" type="presOf" srcId="{F69AB523-48B0-474B-9881-D9B48332565C}" destId="{E59EF443-CB69-4A81-BD70-E9631817D1BB}" srcOrd="0" destOrd="0" presId="urn:microsoft.com/office/officeart/2005/8/layout/default"/>
    <dgm:cxn modelId="{E8E546B9-5017-455F-BF03-4BDF61C3E8A5}" srcId="{9019699A-3084-4A65-AC4C-F195AFFBFC99}" destId="{04DA5E36-EA9E-436F-BA83-99FDA85006F0}" srcOrd="4" destOrd="0" parTransId="{C17981DA-1EBE-4AB8-A2BA-B4F76AEC6FF0}" sibTransId="{4A89075A-2241-4388-81D5-7E12E44B43B6}"/>
    <dgm:cxn modelId="{90C0C3D4-E515-41DF-A578-CE7227901CF5}" type="presOf" srcId="{CEEA5D4A-5CDB-4773-B0AF-36712A44BBBC}" destId="{94D8B6BE-D391-4499-9BF8-9F87466DA4D1}" srcOrd="0" destOrd="0" presId="urn:microsoft.com/office/officeart/2005/8/layout/default"/>
    <dgm:cxn modelId="{CBDE60DF-084E-4AD9-BA84-ED46FDF64968}" srcId="{9019699A-3084-4A65-AC4C-F195AFFBFC99}" destId="{CEEA5D4A-5CDB-4773-B0AF-36712A44BBBC}" srcOrd="3" destOrd="0" parTransId="{6DCCD052-9A1F-43D1-9F8D-F3E30D67CEF1}" sibTransId="{CE0749E6-2495-43F2-BEA8-C99E30270D58}"/>
    <dgm:cxn modelId="{253EC7E9-82FA-4BE7-801C-C073C1D9D58A}" srcId="{9019699A-3084-4A65-AC4C-F195AFFBFC99}" destId="{F69AB523-48B0-474B-9881-D9B48332565C}" srcOrd="1" destOrd="0" parTransId="{5C447113-0CB2-42A0-9CDA-78852B9AC950}" sibTransId="{C9C933B3-3330-49AD-AD11-D7E45D79D9A5}"/>
    <dgm:cxn modelId="{DC8501F4-AB4F-415E-B7A6-212F8352581B}" type="presOf" srcId="{99C626AF-B2B0-42EC-84F6-21C93586D9BC}" destId="{50D6F533-ED66-46B5-8975-516F8417ECDC}" srcOrd="0" destOrd="0" presId="urn:microsoft.com/office/officeart/2005/8/layout/default"/>
    <dgm:cxn modelId="{3E6CF7B0-CFAA-4F4D-AB03-A5A38DB482D4}" type="presParOf" srcId="{CAFE03B8-8D5B-4231-9207-87B439B9042D}" destId="{50D6F533-ED66-46B5-8975-516F8417ECDC}" srcOrd="0" destOrd="0" presId="urn:microsoft.com/office/officeart/2005/8/layout/default"/>
    <dgm:cxn modelId="{A009C836-BB6D-49C9-A0DA-7F4D17AD75A7}" type="presParOf" srcId="{CAFE03B8-8D5B-4231-9207-87B439B9042D}" destId="{5627A0F7-3986-4FA3-BCBA-F856CD17E49A}" srcOrd="1" destOrd="0" presId="urn:microsoft.com/office/officeart/2005/8/layout/default"/>
    <dgm:cxn modelId="{CE28B9A1-3F4C-40DB-977A-E71522BF8B57}" type="presParOf" srcId="{CAFE03B8-8D5B-4231-9207-87B439B9042D}" destId="{E59EF443-CB69-4A81-BD70-E9631817D1BB}" srcOrd="2" destOrd="0" presId="urn:microsoft.com/office/officeart/2005/8/layout/default"/>
    <dgm:cxn modelId="{01097E30-0B1C-426B-8DE3-06D8A4901C05}" type="presParOf" srcId="{CAFE03B8-8D5B-4231-9207-87B439B9042D}" destId="{A08C440C-2961-4ACD-B358-9C74D48B667C}" srcOrd="3" destOrd="0" presId="urn:microsoft.com/office/officeart/2005/8/layout/default"/>
    <dgm:cxn modelId="{CAB5F0C5-6AF4-412F-81CA-7EB16ED3B072}" type="presParOf" srcId="{CAFE03B8-8D5B-4231-9207-87B439B9042D}" destId="{095E3AE6-9CD2-4131-BB98-28745241B34B}" srcOrd="4" destOrd="0" presId="urn:microsoft.com/office/officeart/2005/8/layout/default"/>
    <dgm:cxn modelId="{6C1164E3-08E1-44A5-A116-BF1AC15D141D}" type="presParOf" srcId="{CAFE03B8-8D5B-4231-9207-87B439B9042D}" destId="{9AD0314B-57F3-4256-BA68-7D52D7F82A5E}" srcOrd="5" destOrd="0" presId="urn:microsoft.com/office/officeart/2005/8/layout/default"/>
    <dgm:cxn modelId="{107050AC-601F-407E-A1CB-83132603D844}" type="presParOf" srcId="{CAFE03B8-8D5B-4231-9207-87B439B9042D}" destId="{94D8B6BE-D391-4499-9BF8-9F87466DA4D1}" srcOrd="6" destOrd="0" presId="urn:microsoft.com/office/officeart/2005/8/layout/default"/>
    <dgm:cxn modelId="{B419B3A6-BD15-4C9D-89C2-D164AE3B8C02}" type="presParOf" srcId="{CAFE03B8-8D5B-4231-9207-87B439B9042D}" destId="{2AAA2513-6E24-4309-AC84-BC4E5E1E21EC}" srcOrd="7" destOrd="0" presId="urn:microsoft.com/office/officeart/2005/8/layout/default"/>
    <dgm:cxn modelId="{401D0E62-D647-4E61-9D4E-06CC79316A4E}" type="presParOf" srcId="{CAFE03B8-8D5B-4231-9207-87B439B9042D}" destId="{1DBAEFD0-29CC-48F6-9D5F-4994F4BBA44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CB278-24D7-43F0-8253-750FCFDBADA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FAD6863-73CD-40B7-948F-B54AE5135287}">
      <dgm:prSet/>
      <dgm:spPr/>
      <dgm:t>
        <a:bodyPr/>
        <a:lstStyle/>
        <a:p>
          <a:r>
            <a:rPr lang="en-US" dirty="0"/>
            <a:t>This is an exciting time as we finish the last year of our 5 year grant this fall – it ends December 31</a:t>
          </a:r>
        </a:p>
      </dgm:t>
    </dgm:pt>
    <dgm:pt modelId="{280A0CE3-DDA7-407F-8CBD-42898DB4F90E}" type="parTrans" cxnId="{45F23405-2E88-47D8-8BFA-CD2A347C3190}">
      <dgm:prSet/>
      <dgm:spPr/>
      <dgm:t>
        <a:bodyPr/>
        <a:lstStyle/>
        <a:p>
          <a:endParaRPr lang="en-US"/>
        </a:p>
      </dgm:t>
    </dgm:pt>
    <dgm:pt modelId="{0BE9FE05-AC60-40EE-A1D7-DCC146E56904}" type="sibTrans" cxnId="{45F23405-2E88-47D8-8BFA-CD2A347C3190}">
      <dgm:prSet/>
      <dgm:spPr/>
      <dgm:t>
        <a:bodyPr/>
        <a:lstStyle/>
        <a:p>
          <a:endParaRPr lang="en-US"/>
        </a:p>
      </dgm:t>
    </dgm:pt>
    <dgm:pt modelId="{8BDA6BBB-4B75-4984-8864-84ED880FC404}">
      <dgm:prSet/>
      <dgm:spPr/>
      <dgm:t>
        <a:bodyPr/>
        <a:lstStyle/>
        <a:p>
          <a:r>
            <a:rPr lang="en-US"/>
            <a:t>Our new 5 year grant begins January 1 – it has been submitted and waiting approval</a:t>
          </a:r>
        </a:p>
      </dgm:t>
    </dgm:pt>
    <dgm:pt modelId="{63D0DDA4-E8A3-482B-9400-B3DEF9191DFD}" type="parTrans" cxnId="{9C5B053D-F3DE-4F92-8014-E739DD8F2A95}">
      <dgm:prSet/>
      <dgm:spPr/>
      <dgm:t>
        <a:bodyPr/>
        <a:lstStyle/>
        <a:p>
          <a:endParaRPr lang="en-US"/>
        </a:p>
      </dgm:t>
    </dgm:pt>
    <dgm:pt modelId="{25082AA9-0926-4B7F-97EA-BBDF667D7F0B}" type="sibTrans" cxnId="{9C5B053D-F3DE-4F92-8014-E739DD8F2A95}">
      <dgm:prSet/>
      <dgm:spPr/>
      <dgm:t>
        <a:bodyPr/>
        <a:lstStyle/>
        <a:p>
          <a:endParaRPr lang="en-US"/>
        </a:p>
      </dgm:t>
    </dgm:pt>
    <dgm:pt modelId="{C5DAD004-576E-4FC2-A1E6-18F2708AC668}">
      <dgm:prSet/>
      <dgm:spPr/>
      <dgm:t>
        <a:bodyPr/>
        <a:lstStyle/>
        <a:p>
          <a:r>
            <a:rPr lang="en-US" dirty="0"/>
            <a:t>Our School Readiness Goals will be aligned birth to 5 along all program options – again all goals for the program and for our School Readiness came from the data we collect each quarter The 5 year goals will support  growth in all developmental areas and the actions will support reaching the goals – not much different than what you do with all your families!</a:t>
          </a:r>
        </a:p>
      </dgm:t>
    </dgm:pt>
    <dgm:pt modelId="{A7881103-6C89-4C39-B079-8EB641270278}" type="parTrans" cxnId="{E016E70D-6B69-4536-A6C0-F7A2FD8D3A7D}">
      <dgm:prSet/>
      <dgm:spPr/>
      <dgm:t>
        <a:bodyPr/>
        <a:lstStyle/>
        <a:p>
          <a:endParaRPr lang="en-US"/>
        </a:p>
      </dgm:t>
    </dgm:pt>
    <dgm:pt modelId="{09928BB6-8143-4440-9684-DFC6A5B88DE5}" type="sibTrans" cxnId="{E016E70D-6B69-4536-A6C0-F7A2FD8D3A7D}">
      <dgm:prSet/>
      <dgm:spPr/>
      <dgm:t>
        <a:bodyPr/>
        <a:lstStyle/>
        <a:p>
          <a:endParaRPr lang="en-US"/>
        </a:p>
      </dgm:t>
    </dgm:pt>
    <dgm:pt modelId="{569ABBF2-9ACE-491D-B2C1-F8E9C68649F4}">
      <dgm:prSet/>
      <dgm:spPr/>
      <dgm:t>
        <a:bodyPr/>
        <a:lstStyle/>
        <a:p>
          <a:r>
            <a:rPr lang="en-US"/>
            <a:t>I will be sharing our 5 year grant at our next Early Head Start meeting</a:t>
          </a:r>
        </a:p>
      </dgm:t>
    </dgm:pt>
    <dgm:pt modelId="{1EEF214C-A7D7-4B8C-894B-25C83BC20EED}" type="parTrans" cxnId="{6C2A19BE-C31A-4711-8634-EAED36D333FA}">
      <dgm:prSet/>
      <dgm:spPr/>
      <dgm:t>
        <a:bodyPr/>
        <a:lstStyle/>
        <a:p>
          <a:endParaRPr lang="en-US"/>
        </a:p>
      </dgm:t>
    </dgm:pt>
    <dgm:pt modelId="{82B39CB0-C3CD-4BDB-B502-A73D6F6316D0}" type="sibTrans" cxnId="{6C2A19BE-C31A-4711-8634-EAED36D333FA}">
      <dgm:prSet/>
      <dgm:spPr/>
      <dgm:t>
        <a:bodyPr/>
        <a:lstStyle/>
        <a:p>
          <a:endParaRPr lang="en-US"/>
        </a:p>
      </dgm:t>
    </dgm:pt>
    <dgm:pt modelId="{BF32A6C6-3A3A-4E3D-8661-1A5DCCF505E6}" type="pres">
      <dgm:prSet presAssocID="{F7DCB278-24D7-43F0-8253-750FCFDBADA3}" presName="vert0" presStyleCnt="0">
        <dgm:presLayoutVars>
          <dgm:dir/>
          <dgm:animOne val="branch"/>
          <dgm:animLvl val="lvl"/>
        </dgm:presLayoutVars>
      </dgm:prSet>
      <dgm:spPr/>
    </dgm:pt>
    <dgm:pt modelId="{C74CC1AB-FBCC-4359-93FC-34DDD7F9B224}" type="pres">
      <dgm:prSet presAssocID="{1FAD6863-73CD-40B7-948F-B54AE5135287}" presName="thickLine" presStyleLbl="alignNode1" presStyleIdx="0" presStyleCnt="4"/>
      <dgm:spPr/>
    </dgm:pt>
    <dgm:pt modelId="{F05956F5-709E-4BE3-92BF-E82A0D013FCF}" type="pres">
      <dgm:prSet presAssocID="{1FAD6863-73CD-40B7-948F-B54AE5135287}" presName="horz1" presStyleCnt="0"/>
      <dgm:spPr/>
    </dgm:pt>
    <dgm:pt modelId="{45D28D8E-2EA9-4CFD-8C37-781525D712C1}" type="pres">
      <dgm:prSet presAssocID="{1FAD6863-73CD-40B7-948F-B54AE5135287}" presName="tx1" presStyleLbl="revTx" presStyleIdx="0" presStyleCnt="4"/>
      <dgm:spPr/>
    </dgm:pt>
    <dgm:pt modelId="{DBC52F88-EB43-42E4-AADA-C01FA128125F}" type="pres">
      <dgm:prSet presAssocID="{1FAD6863-73CD-40B7-948F-B54AE5135287}" presName="vert1" presStyleCnt="0"/>
      <dgm:spPr/>
    </dgm:pt>
    <dgm:pt modelId="{9C87684C-813F-48F3-973A-084DE47FA146}" type="pres">
      <dgm:prSet presAssocID="{8BDA6BBB-4B75-4984-8864-84ED880FC404}" presName="thickLine" presStyleLbl="alignNode1" presStyleIdx="1" presStyleCnt="4"/>
      <dgm:spPr/>
    </dgm:pt>
    <dgm:pt modelId="{EE8F70DB-E7B7-4D88-A290-5C7003185841}" type="pres">
      <dgm:prSet presAssocID="{8BDA6BBB-4B75-4984-8864-84ED880FC404}" presName="horz1" presStyleCnt="0"/>
      <dgm:spPr/>
    </dgm:pt>
    <dgm:pt modelId="{9FAB93BC-1426-4653-864A-CBF7ECCFB5FA}" type="pres">
      <dgm:prSet presAssocID="{8BDA6BBB-4B75-4984-8864-84ED880FC404}" presName="tx1" presStyleLbl="revTx" presStyleIdx="1" presStyleCnt="4"/>
      <dgm:spPr/>
    </dgm:pt>
    <dgm:pt modelId="{60269CD8-1FC2-43D5-A3FD-E0AB421F702A}" type="pres">
      <dgm:prSet presAssocID="{8BDA6BBB-4B75-4984-8864-84ED880FC404}" presName="vert1" presStyleCnt="0"/>
      <dgm:spPr/>
    </dgm:pt>
    <dgm:pt modelId="{2ECC2915-DD10-4589-AAD5-A0E048DE2CD3}" type="pres">
      <dgm:prSet presAssocID="{C5DAD004-576E-4FC2-A1E6-18F2708AC668}" presName="thickLine" presStyleLbl="alignNode1" presStyleIdx="2" presStyleCnt="4"/>
      <dgm:spPr/>
    </dgm:pt>
    <dgm:pt modelId="{60394629-D796-4487-83FF-F65D7FF69037}" type="pres">
      <dgm:prSet presAssocID="{C5DAD004-576E-4FC2-A1E6-18F2708AC668}" presName="horz1" presStyleCnt="0"/>
      <dgm:spPr/>
    </dgm:pt>
    <dgm:pt modelId="{F443E623-3637-46ED-A48A-B13A7BF23C14}" type="pres">
      <dgm:prSet presAssocID="{C5DAD004-576E-4FC2-A1E6-18F2708AC668}" presName="tx1" presStyleLbl="revTx" presStyleIdx="2" presStyleCnt="4"/>
      <dgm:spPr/>
    </dgm:pt>
    <dgm:pt modelId="{A403222D-ABE6-4809-AA90-8395305C8B22}" type="pres">
      <dgm:prSet presAssocID="{C5DAD004-576E-4FC2-A1E6-18F2708AC668}" presName="vert1" presStyleCnt="0"/>
      <dgm:spPr/>
    </dgm:pt>
    <dgm:pt modelId="{2F8E3C56-D860-4584-9458-A399C7D74163}" type="pres">
      <dgm:prSet presAssocID="{569ABBF2-9ACE-491D-B2C1-F8E9C68649F4}" presName="thickLine" presStyleLbl="alignNode1" presStyleIdx="3" presStyleCnt="4"/>
      <dgm:spPr/>
    </dgm:pt>
    <dgm:pt modelId="{96DADDF1-0D2C-4D03-A194-5B01C1637E42}" type="pres">
      <dgm:prSet presAssocID="{569ABBF2-9ACE-491D-B2C1-F8E9C68649F4}" presName="horz1" presStyleCnt="0"/>
      <dgm:spPr/>
    </dgm:pt>
    <dgm:pt modelId="{942740D5-8051-403B-B271-2AAAF72B4D56}" type="pres">
      <dgm:prSet presAssocID="{569ABBF2-9ACE-491D-B2C1-F8E9C68649F4}" presName="tx1" presStyleLbl="revTx" presStyleIdx="3" presStyleCnt="4"/>
      <dgm:spPr/>
    </dgm:pt>
    <dgm:pt modelId="{CEB6A38D-8F30-46A8-B3F8-11ACE5820F32}" type="pres">
      <dgm:prSet presAssocID="{569ABBF2-9ACE-491D-B2C1-F8E9C68649F4}" presName="vert1" presStyleCnt="0"/>
      <dgm:spPr/>
    </dgm:pt>
  </dgm:ptLst>
  <dgm:cxnLst>
    <dgm:cxn modelId="{45F23405-2E88-47D8-8BFA-CD2A347C3190}" srcId="{F7DCB278-24D7-43F0-8253-750FCFDBADA3}" destId="{1FAD6863-73CD-40B7-948F-B54AE5135287}" srcOrd="0" destOrd="0" parTransId="{280A0CE3-DDA7-407F-8CBD-42898DB4F90E}" sibTransId="{0BE9FE05-AC60-40EE-A1D7-DCC146E56904}"/>
    <dgm:cxn modelId="{E016E70D-6B69-4536-A6C0-F7A2FD8D3A7D}" srcId="{F7DCB278-24D7-43F0-8253-750FCFDBADA3}" destId="{C5DAD004-576E-4FC2-A1E6-18F2708AC668}" srcOrd="2" destOrd="0" parTransId="{A7881103-6C89-4C39-B079-8EB641270278}" sibTransId="{09928BB6-8143-4440-9684-DFC6A5B88DE5}"/>
    <dgm:cxn modelId="{F8C4C82C-D1C1-4DBC-BAF4-5E754FA5675C}" type="presOf" srcId="{569ABBF2-9ACE-491D-B2C1-F8E9C68649F4}" destId="{942740D5-8051-403B-B271-2AAAF72B4D56}" srcOrd="0" destOrd="0" presId="urn:microsoft.com/office/officeart/2008/layout/LinedList"/>
    <dgm:cxn modelId="{9C5B053D-F3DE-4F92-8014-E739DD8F2A95}" srcId="{F7DCB278-24D7-43F0-8253-750FCFDBADA3}" destId="{8BDA6BBB-4B75-4984-8864-84ED880FC404}" srcOrd="1" destOrd="0" parTransId="{63D0DDA4-E8A3-482B-9400-B3DEF9191DFD}" sibTransId="{25082AA9-0926-4B7F-97EA-BBDF667D7F0B}"/>
    <dgm:cxn modelId="{6E10C03F-42E1-46EC-8A03-028156523A80}" type="presOf" srcId="{1FAD6863-73CD-40B7-948F-B54AE5135287}" destId="{45D28D8E-2EA9-4CFD-8C37-781525D712C1}" srcOrd="0" destOrd="0" presId="urn:microsoft.com/office/officeart/2008/layout/LinedList"/>
    <dgm:cxn modelId="{CCB8676B-9521-4FAA-8EB0-C248B406DEFC}" type="presOf" srcId="{8BDA6BBB-4B75-4984-8864-84ED880FC404}" destId="{9FAB93BC-1426-4653-864A-CBF7ECCFB5FA}" srcOrd="0" destOrd="0" presId="urn:microsoft.com/office/officeart/2008/layout/LinedList"/>
    <dgm:cxn modelId="{CD0C7D86-37AB-4DD7-A2E4-654A521D3EB5}" type="presOf" srcId="{C5DAD004-576E-4FC2-A1E6-18F2708AC668}" destId="{F443E623-3637-46ED-A48A-B13A7BF23C14}" srcOrd="0" destOrd="0" presId="urn:microsoft.com/office/officeart/2008/layout/LinedList"/>
    <dgm:cxn modelId="{1076ECB0-C20C-41F8-85E9-ACE99EADE8A1}" type="presOf" srcId="{F7DCB278-24D7-43F0-8253-750FCFDBADA3}" destId="{BF32A6C6-3A3A-4E3D-8661-1A5DCCF505E6}" srcOrd="0" destOrd="0" presId="urn:microsoft.com/office/officeart/2008/layout/LinedList"/>
    <dgm:cxn modelId="{6C2A19BE-C31A-4711-8634-EAED36D333FA}" srcId="{F7DCB278-24D7-43F0-8253-750FCFDBADA3}" destId="{569ABBF2-9ACE-491D-B2C1-F8E9C68649F4}" srcOrd="3" destOrd="0" parTransId="{1EEF214C-A7D7-4B8C-894B-25C83BC20EED}" sibTransId="{82B39CB0-C3CD-4BDB-B502-A73D6F6316D0}"/>
    <dgm:cxn modelId="{C42EBE5C-FC58-4206-9675-B2A16666CF95}" type="presParOf" srcId="{BF32A6C6-3A3A-4E3D-8661-1A5DCCF505E6}" destId="{C74CC1AB-FBCC-4359-93FC-34DDD7F9B224}" srcOrd="0" destOrd="0" presId="urn:microsoft.com/office/officeart/2008/layout/LinedList"/>
    <dgm:cxn modelId="{5020C2F0-4606-4A62-8053-3EE81801D592}" type="presParOf" srcId="{BF32A6C6-3A3A-4E3D-8661-1A5DCCF505E6}" destId="{F05956F5-709E-4BE3-92BF-E82A0D013FCF}" srcOrd="1" destOrd="0" presId="urn:microsoft.com/office/officeart/2008/layout/LinedList"/>
    <dgm:cxn modelId="{2CAAAA07-9121-4339-B6D4-A1B33D76E55E}" type="presParOf" srcId="{F05956F5-709E-4BE3-92BF-E82A0D013FCF}" destId="{45D28D8E-2EA9-4CFD-8C37-781525D712C1}" srcOrd="0" destOrd="0" presId="urn:microsoft.com/office/officeart/2008/layout/LinedList"/>
    <dgm:cxn modelId="{9AB2506A-9C73-4C27-851E-CB07BB4B99A2}" type="presParOf" srcId="{F05956F5-709E-4BE3-92BF-E82A0D013FCF}" destId="{DBC52F88-EB43-42E4-AADA-C01FA128125F}" srcOrd="1" destOrd="0" presId="urn:microsoft.com/office/officeart/2008/layout/LinedList"/>
    <dgm:cxn modelId="{762D2B79-F1D1-4423-B43D-388F3B0DD692}" type="presParOf" srcId="{BF32A6C6-3A3A-4E3D-8661-1A5DCCF505E6}" destId="{9C87684C-813F-48F3-973A-084DE47FA146}" srcOrd="2" destOrd="0" presId="urn:microsoft.com/office/officeart/2008/layout/LinedList"/>
    <dgm:cxn modelId="{D1537C2B-4D89-48E7-A040-0E7EF5165BA6}" type="presParOf" srcId="{BF32A6C6-3A3A-4E3D-8661-1A5DCCF505E6}" destId="{EE8F70DB-E7B7-4D88-A290-5C7003185841}" srcOrd="3" destOrd="0" presId="urn:microsoft.com/office/officeart/2008/layout/LinedList"/>
    <dgm:cxn modelId="{11E11788-6F60-447D-BDF7-0C96896208AE}" type="presParOf" srcId="{EE8F70DB-E7B7-4D88-A290-5C7003185841}" destId="{9FAB93BC-1426-4653-864A-CBF7ECCFB5FA}" srcOrd="0" destOrd="0" presId="urn:microsoft.com/office/officeart/2008/layout/LinedList"/>
    <dgm:cxn modelId="{76EEAD02-BA32-492C-A105-2CA5767B7AF2}" type="presParOf" srcId="{EE8F70DB-E7B7-4D88-A290-5C7003185841}" destId="{60269CD8-1FC2-43D5-A3FD-E0AB421F702A}" srcOrd="1" destOrd="0" presId="urn:microsoft.com/office/officeart/2008/layout/LinedList"/>
    <dgm:cxn modelId="{BB0F7982-688D-4D3C-97DF-483325FCC7DD}" type="presParOf" srcId="{BF32A6C6-3A3A-4E3D-8661-1A5DCCF505E6}" destId="{2ECC2915-DD10-4589-AAD5-A0E048DE2CD3}" srcOrd="4" destOrd="0" presId="urn:microsoft.com/office/officeart/2008/layout/LinedList"/>
    <dgm:cxn modelId="{EF490D3F-EB11-4649-8E34-3388D67EC8C2}" type="presParOf" srcId="{BF32A6C6-3A3A-4E3D-8661-1A5DCCF505E6}" destId="{60394629-D796-4487-83FF-F65D7FF69037}" srcOrd="5" destOrd="0" presId="urn:microsoft.com/office/officeart/2008/layout/LinedList"/>
    <dgm:cxn modelId="{58FB37D8-7B3C-4FA3-9A3D-124B3706F7E8}" type="presParOf" srcId="{60394629-D796-4487-83FF-F65D7FF69037}" destId="{F443E623-3637-46ED-A48A-B13A7BF23C14}" srcOrd="0" destOrd="0" presId="urn:microsoft.com/office/officeart/2008/layout/LinedList"/>
    <dgm:cxn modelId="{65A98BBF-D60D-4ADB-BEC8-A0C056CE5DD3}" type="presParOf" srcId="{60394629-D796-4487-83FF-F65D7FF69037}" destId="{A403222D-ABE6-4809-AA90-8395305C8B22}" srcOrd="1" destOrd="0" presId="urn:microsoft.com/office/officeart/2008/layout/LinedList"/>
    <dgm:cxn modelId="{727BC754-2C45-4867-B154-F823A9B88609}" type="presParOf" srcId="{BF32A6C6-3A3A-4E3D-8661-1A5DCCF505E6}" destId="{2F8E3C56-D860-4584-9458-A399C7D74163}" srcOrd="6" destOrd="0" presId="urn:microsoft.com/office/officeart/2008/layout/LinedList"/>
    <dgm:cxn modelId="{A2B98519-1E9E-4DF0-888E-FD3574219BF2}" type="presParOf" srcId="{BF32A6C6-3A3A-4E3D-8661-1A5DCCF505E6}" destId="{96DADDF1-0D2C-4D03-A194-5B01C1637E42}" srcOrd="7" destOrd="0" presId="urn:microsoft.com/office/officeart/2008/layout/LinedList"/>
    <dgm:cxn modelId="{A8A1658D-E038-4501-AAD8-359FC5254753}" type="presParOf" srcId="{96DADDF1-0D2C-4D03-A194-5B01C1637E42}" destId="{942740D5-8051-403B-B271-2AAAF72B4D56}" srcOrd="0" destOrd="0" presId="urn:microsoft.com/office/officeart/2008/layout/LinedList"/>
    <dgm:cxn modelId="{19161BED-9C14-419C-82D3-EC4E481229A1}" type="presParOf" srcId="{96DADDF1-0D2C-4D03-A194-5B01C1637E42}" destId="{CEB6A38D-8F30-46A8-B3F8-11ACE5820F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3B478-8D61-46FC-A027-51948FCB90A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2357665-9AAC-4B94-B5CC-77AFAF1E9F34}">
      <dgm:prSet/>
      <dgm:spPr/>
      <dgm:t>
        <a:bodyPr/>
        <a:lstStyle/>
        <a:p>
          <a:r>
            <a:rPr lang="en-US"/>
            <a:t>What successes have you had with attendance?</a:t>
          </a:r>
        </a:p>
      </dgm:t>
    </dgm:pt>
    <dgm:pt modelId="{C181F44B-0DDD-4E27-B621-A3FD1854043F}" type="parTrans" cxnId="{479775F5-3C84-4D1F-9AA3-6517A8C0713E}">
      <dgm:prSet/>
      <dgm:spPr/>
      <dgm:t>
        <a:bodyPr/>
        <a:lstStyle/>
        <a:p>
          <a:endParaRPr lang="en-US"/>
        </a:p>
      </dgm:t>
    </dgm:pt>
    <dgm:pt modelId="{DD33EBF5-FE4A-4C67-9CA9-1050638D3A56}" type="sibTrans" cxnId="{479775F5-3C84-4D1F-9AA3-6517A8C0713E}">
      <dgm:prSet/>
      <dgm:spPr/>
      <dgm:t>
        <a:bodyPr/>
        <a:lstStyle/>
        <a:p>
          <a:endParaRPr lang="en-US"/>
        </a:p>
      </dgm:t>
    </dgm:pt>
    <dgm:pt modelId="{72CB5895-EABE-4710-B8DD-E91CDB0DA28C}">
      <dgm:prSet/>
      <dgm:spPr/>
      <dgm:t>
        <a:bodyPr/>
        <a:lstStyle/>
        <a:p>
          <a:r>
            <a:rPr lang="en-US"/>
            <a:t>What obstacles keep you from “Always showing up?”</a:t>
          </a:r>
        </a:p>
      </dgm:t>
    </dgm:pt>
    <dgm:pt modelId="{F4AD210B-DC81-438A-8714-D53404939427}" type="parTrans" cxnId="{1A170A6C-4A67-4868-9F8F-ACD3FC002DE2}">
      <dgm:prSet/>
      <dgm:spPr/>
      <dgm:t>
        <a:bodyPr/>
        <a:lstStyle/>
        <a:p>
          <a:endParaRPr lang="en-US"/>
        </a:p>
      </dgm:t>
    </dgm:pt>
    <dgm:pt modelId="{87DE53AC-DA06-4D64-AD50-578D993FD1B6}" type="sibTrans" cxnId="{1A170A6C-4A67-4868-9F8F-ACD3FC002DE2}">
      <dgm:prSet/>
      <dgm:spPr/>
      <dgm:t>
        <a:bodyPr/>
        <a:lstStyle/>
        <a:p>
          <a:endParaRPr lang="en-US"/>
        </a:p>
      </dgm:t>
    </dgm:pt>
    <dgm:pt modelId="{F825FC2F-189D-4F20-A1E8-BB8A4FE1C740}">
      <dgm:prSet/>
      <dgm:spPr/>
      <dgm:t>
        <a:bodyPr/>
        <a:lstStyle/>
        <a:p>
          <a:r>
            <a:rPr lang="en-US"/>
            <a:t>How has visiting virtual impacted attendance – positively and negatively?</a:t>
          </a:r>
        </a:p>
      </dgm:t>
    </dgm:pt>
    <dgm:pt modelId="{980DBDC6-8FB2-4A4C-86FD-C1245B7F6BA3}" type="parTrans" cxnId="{8074C8BC-8D60-4473-8F25-58DD8BE102E2}">
      <dgm:prSet/>
      <dgm:spPr/>
      <dgm:t>
        <a:bodyPr/>
        <a:lstStyle/>
        <a:p>
          <a:endParaRPr lang="en-US"/>
        </a:p>
      </dgm:t>
    </dgm:pt>
    <dgm:pt modelId="{2E5CBE0D-B417-4BCD-B410-22A8C5635F71}" type="sibTrans" cxnId="{8074C8BC-8D60-4473-8F25-58DD8BE102E2}">
      <dgm:prSet/>
      <dgm:spPr/>
      <dgm:t>
        <a:bodyPr/>
        <a:lstStyle/>
        <a:p>
          <a:endParaRPr lang="en-US"/>
        </a:p>
      </dgm:t>
    </dgm:pt>
    <dgm:pt modelId="{F848A3C5-524C-4660-9CD2-0B0BE7E582FC}" type="pres">
      <dgm:prSet presAssocID="{E263B478-8D61-46FC-A027-51948FCB90AE}" presName="outerComposite" presStyleCnt="0">
        <dgm:presLayoutVars>
          <dgm:chMax val="5"/>
          <dgm:dir/>
          <dgm:resizeHandles val="exact"/>
        </dgm:presLayoutVars>
      </dgm:prSet>
      <dgm:spPr/>
    </dgm:pt>
    <dgm:pt modelId="{3A2714C5-4B14-4E68-8088-E82DCEF7A938}" type="pres">
      <dgm:prSet presAssocID="{E263B478-8D61-46FC-A027-51948FCB90AE}" presName="dummyMaxCanvas" presStyleCnt="0">
        <dgm:presLayoutVars/>
      </dgm:prSet>
      <dgm:spPr/>
    </dgm:pt>
    <dgm:pt modelId="{AD5A7C8F-12A4-4F1B-B221-6ACEBB6154D6}" type="pres">
      <dgm:prSet presAssocID="{E263B478-8D61-46FC-A027-51948FCB90AE}" presName="ThreeNodes_1" presStyleLbl="node1" presStyleIdx="0" presStyleCnt="3">
        <dgm:presLayoutVars>
          <dgm:bulletEnabled val="1"/>
        </dgm:presLayoutVars>
      </dgm:prSet>
      <dgm:spPr/>
    </dgm:pt>
    <dgm:pt modelId="{C4070063-FCE0-47DF-BDA8-78D639D24DD3}" type="pres">
      <dgm:prSet presAssocID="{E263B478-8D61-46FC-A027-51948FCB90AE}" presName="ThreeNodes_2" presStyleLbl="node1" presStyleIdx="1" presStyleCnt="3">
        <dgm:presLayoutVars>
          <dgm:bulletEnabled val="1"/>
        </dgm:presLayoutVars>
      </dgm:prSet>
      <dgm:spPr/>
    </dgm:pt>
    <dgm:pt modelId="{8F30AF07-30FD-4052-809D-CB685E634E65}" type="pres">
      <dgm:prSet presAssocID="{E263B478-8D61-46FC-A027-51948FCB90AE}" presName="ThreeNodes_3" presStyleLbl="node1" presStyleIdx="2" presStyleCnt="3">
        <dgm:presLayoutVars>
          <dgm:bulletEnabled val="1"/>
        </dgm:presLayoutVars>
      </dgm:prSet>
      <dgm:spPr/>
    </dgm:pt>
    <dgm:pt modelId="{207EF207-731C-44C6-AF8A-E47F2CCEEB18}" type="pres">
      <dgm:prSet presAssocID="{E263B478-8D61-46FC-A027-51948FCB90AE}" presName="ThreeConn_1-2" presStyleLbl="fgAccFollowNode1" presStyleIdx="0" presStyleCnt="2">
        <dgm:presLayoutVars>
          <dgm:bulletEnabled val="1"/>
        </dgm:presLayoutVars>
      </dgm:prSet>
      <dgm:spPr/>
    </dgm:pt>
    <dgm:pt modelId="{49F640E6-67EC-47CB-8671-C3B63A286FE5}" type="pres">
      <dgm:prSet presAssocID="{E263B478-8D61-46FC-A027-51948FCB90AE}" presName="ThreeConn_2-3" presStyleLbl="fgAccFollowNode1" presStyleIdx="1" presStyleCnt="2">
        <dgm:presLayoutVars>
          <dgm:bulletEnabled val="1"/>
        </dgm:presLayoutVars>
      </dgm:prSet>
      <dgm:spPr/>
    </dgm:pt>
    <dgm:pt modelId="{A1E54704-2D7B-444C-ABF9-7BE46683C041}" type="pres">
      <dgm:prSet presAssocID="{E263B478-8D61-46FC-A027-51948FCB90AE}" presName="ThreeNodes_1_text" presStyleLbl="node1" presStyleIdx="2" presStyleCnt="3">
        <dgm:presLayoutVars>
          <dgm:bulletEnabled val="1"/>
        </dgm:presLayoutVars>
      </dgm:prSet>
      <dgm:spPr/>
    </dgm:pt>
    <dgm:pt modelId="{143F3D6C-D702-4E5A-9E6A-7CE2040C6CC8}" type="pres">
      <dgm:prSet presAssocID="{E263B478-8D61-46FC-A027-51948FCB90AE}" presName="ThreeNodes_2_text" presStyleLbl="node1" presStyleIdx="2" presStyleCnt="3">
        <dgm:presLayoutVars>
          <dgm:bulletEnabled val="1"/>
        </dgm:presLayoutVars>
      </dgm:prSet>
      <dgm:spPr/>
    </dgm:pt>
    <dgm:pt modelId="{957732C3-8482-4481-A858-413400954F70}" type="pres">
      <dgm:prSet presAssocID="{E263B478-8D61-46FC-A027-51948FCB90AE}" presName="ThreeNodes_3_text" presStyleLbl="node1" presStyleIdx="2" presStyleCnt="3">
        <dgm:presLayoutVars>
          <dgm:bulletEnabled val="1"/>
        </dgm:presLayoutVars>
      </dgm:prSet>
      <dgm:spPr/>
    </dgm:pt>
  </dgm:ptLst>
  <dgm:cxnLst>
    <dgm:cxn modelId="{D64DA716-A1C5-42E8-A625-75DEE746EEA6}" type="presOf" srcId="{F825FC2F-189D-4F20-A1E8-BB8A4FE1C740}" destId="{8F30AF07-30FD-4052-809D-CB685E634E65}" srcOrd="0" destOrd="0" presId="urn:microsoft.com/office/officeart/2005/8/layout/vProcess5"/>
    <dgm:cxn modelId="{C3ACE462-AD4C-4437-9A25-484663FE5C00}" type="presOf" srcId="{F2357665-9AAC-4B94-B5CC-77AFAF1E9F34}" destId="{A1E54704-2D7B-444C-ABF9-7BE46683C041}" srcOrd="1" destOrd="0" presId="urn:microsoft.com/office/officeart/2005/8/layout/vProcess5"/>
    <dgm:cxn modelId="{1A170A6C-4A67-4868-9F8F-ACD3FC002DE2}" srcId="{E263B478-8D61-46FC-A027-51948FCB90AE}" destId="{72CB5895-EABE-4710-B8DD-E91CDB0DA28C}" srcOrd="1" destOrd="0" parTransId="{F4AD210B-DC81-438A-8714-D53404939427}" sibTransId="{87DE53AC-DA06-4D64-AD50-578D993FD1B6}"/>
    <dgm:cxn modelId="{5E314570-5C9E-46B4-BD89-AE219B630E7F}" type="presOf" srcId="{E263B478-8D61-46FC-A027-51948FCB90AE}" destId="{F848A3C5-524C-4660-9CD2-0B0BE7E582FC}" srcOrd="0" destOrd="0" presId="urn:microsoft.com/office/officeart/2005/8/layout/vProcess5"/>
    <dgm:cxn modelId="{D4F65D8D-6D70-4641-8A58-1903659A715C}" type="presOf" srcId="{F2357665-9AAC-4B94-B5CC-77AFAF1E9F34}" destId="{AD5A7C8F-12A4-4F1B-B221-6ACEBB6154D6}" srcOrd="0" destOrd="0" presId="urn:microsoft.com/office/officeart/2005/8/layout/vProcess5"/>
    <dgm:cxn modelId="{5B9CD994-A1C2-4313-8B68-1499B17DB361}" type="presOf" srcId="{DD33EBF5-FE4A-4C67-9CA9-1050638D3A56}" destId="{207EF207-731C-44C6-AF8A-E47F2CCEEB18}" srcOrd="0" destOrd="0" presId="urn:microsoft.com/office/officeart/2005/8/layout/vProcess5"/>
    <dgm:cxn modelId="{8074C8BC-8D60-4473-8F25-58DD8BE102E2}" srcId="{E263B478-8D61-46FC-A027-51948FCB90AE}" destId="{F825FC2F-189D-4F20-A1E8-BB8A4FE1C740}" srcOrd="2" destOrd="0" parTransId="{980DBDC6-8FB2-4A4C-86FD-C1245B7F6BA3}" sibTransId="{2E5CBE0D-B417-4BCD-B410-22A8C5635F71}"/>
    <dgm:cxn modelId="{FC9D40C2-6EC8-4D31-8099-60F0636F6B06}" type="presOf" srcId="{72CB5895-EABE-4710-B8DD-E91CDB0DA28C}" destId="{C4070063-FCE0-47DF-BDA8-78D639D24DD3}" srcOrd="0" destOrd="0" presId="urn:microsoft.com/office/officeart/2005/8/layout/vProcess5"/>
    <dgm:cxn modelId="{CCAD6DCF-F36F-4317-8327-8292980F9AC3}" type="presOf" srcId="{72CB5895-EABE-4710-B8DD-E91CDB0DA28C}" destId="{143F3D6C-D702-4E5A-9E6A-7CE2040C6CC8}" srcOrd="1" destOrd="0" presId="urn:microsoft.com/office/officeart/2005/8/layout/vProcess5"/>
    <dgm:cxn modelId="{2028A3D2-ADC9-411F-A473-8B4391738F7A}" type="presOf" srcId="{87DE53AC-DA06-4D64-AD50-578D993FD1B6}" destId="{49F640E6-67EC-47CB-8671-C3B63A286FE5}" srcOrd="0" destOrd="0" presId="urn:microsoft.com/office/officeart/2005/8/layout/vProcess5"/>
    <dgm:cxn modelId="{479775F5-3C84-4D1F-9AA3-6517A8C0713E}" srcId="{E263B478-8D61-46FC-A027-51948FCB90AE}" destId="{F2357665-9AAC-4B94-B5CC-77AFAF1E9F34}" srcOrd="0" destOrd="0" parTransId="{C181F44B-0DDD-4E27-B621-A3FD1854043F}" sibTransId="{DD33EBF5-FE4A-4C67-9CA9-1050638D3A56}"/>
    <dgm:cxn modelId="{CD44B4FE-91AA-4EE2-B6B6-27DF626E6977}" type="presOf" srcId="{F825FC2F-189D-4F20-A1E8-BB8A4FE1C740}" destId="{957732C3-8482-4481-A858-413400954F70}" srcOrd="1" destOrd="0" presId="urn:microsoft.com/office/officeart/2005/8/layout/vProcess5"/>
    <dgm:cxn modelId="{33146CED-7EC1-4CF0-BB5B-A5172613CEFF}" type="presParOf" srcId="{F848A3C5-524C-4660-9CD2-0B0BE7E582FC}" destId="{3A2714C5-4B14-4E68-8088-E82DCEF7A938}" srcOrd="0" destOrd="0" presId="urn:microsoft.com/office/officeart/2005/8/layout/vProcess5"/>
    <dgm:cxn modelId="{8BA5B664-BF86-4D41-9152-3D3FA7665940}" type="presParOf" srcId="{F848A3C5-524C-4660-9CD2-0B0BE7E582FC}" destId="{AD5A7C8F-12A4-4F1B-B221-6ACEBB6154D6}" srcOrd="1" destOrd="0" presId="urn:microsoft.com/office/officeart/2005/8/layout/vProcess5"/>
    <dgm:cxn modelId="{9A0087DC-0FAB-491B-B73F-0B8F213AE892}" type="presParOf" srcId="{F848A3C5-524C-4660-9CD2-0B0BE7E582FC}" destId="{C4070063-FCE0-47DF-BDA8-78D639D24DD3}" srcOrd="2" destOrd="0" presId="urn:microsoft.com/office/officeart/2005/8/layout/vProcess5"/>
    <dgm:cxn modelId="{AAFFF252-039B-409D-B37D-909F15A781FD}" type="presParOf" srcId="{F848A3C5-524C-4660-9CD2-0B0BE7E582FC}" destId="{8F30AF07-30FD-4052-809D-CB685E634E65}" srcOrd="3" destOrd="0" presId="urn:microsoft.com/office/officeart/2005/8/layout/vProcess5"/>
    <dgm:cxn modelId="{089C435F-050C-411E-8738-B95BE6CE9DD2}" type="presParOf" srcId="{F848A3C5-524C-4660-9CD2-0B0BE7E582FC}" destId="{207EF207-731C-44C6-AF8A-E47F2CCEEB18}" srcOrd="4" destOrd="0" presId="urn:microsoft.com/office/officeart/2005/8/layout/vProcess5"/>
    <dgm:cxn modelId="{5429A4EB-203E-44D2-8642-F3DB639E0D28}" type="presParOf" srcId="{F848A3C5-524C-4660-9CD2-0B0BE7E582FC}" destId="{49F640E6-67EC-47CB-8671-C3B63A286FE5}" srcOrd="5" destOrd="0" presId="urn:microsoft.com/office/officeart/2005/8/layout/vProcess5"/>
    <dgm:cxn modelId="{4791988A-7C6D-4790-9BEC-2DA06BED67E6}" type="presParOf" srcId="{F848A3C5-524C-4660-9CD2-0B0BE7E582FC}" destId="{A1E54704-2D7B-444C-ABF9-7BE46683C041}" srcOrd="6" destOrd="0" presId="urn:microsoft.com/office/officeart/2005/8/layout/vProcess5"/>
    <dgm:cxn modelId="{CF302FA3-A558-4033-B6DD-4A3413266BD8}" type="presParOf" srcId="{F848A3C5-524C-4660-9CD2-0B0BE7E582FC}" destId="{143F3D6C-D702-4E5A-9E6A-7CE2040C6CC8}" srcOrd="7" destOrd="0" presId="urn:microsoft.com/office/officeart/2005/8/layout/vProcess5"/>
    <dgm:cxn modelId="{F5F22379-432D-403E-8189-123733F0B9B8}" type="presParOf" srcId="{F848A3C5-524C-4660-9CD2-0B0BE7E582FC}" destId="{957732C3-8482-4481-A858-413400954F7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7CD25-59BD-4003-80A3-BF1A380E082F}" type="doc">
      <dgm:prSet loTypeId="urn:microsoft.com/office/officeart/2009/layout/CirclePictureHierarchy" loCatId="picture" qsTypeId="urn:microsoft.com/office/officeart/2005/8/quickstyle/simple2" qsCatId="simple" csTypeId="urn:microsoft.com/office/officeart/2005/8/colors/accent1_2" csCatId="accent1" phldr="1"/>
      <dgm:spPr/>
    </dgm:pt>
    <dgm:pt modelId="{C4E9847F-C8F1-4E84-8ED6-881FB269069F}">
      <dgm:prSet phldrT="[Text]"/>
      <dgm:spPr/>
      <dgm:t>
        <a:bodyPr/>
        <a:lstStyle/>
        <a:p>
          <a:r>
            <a:rPr lang="en-US" dirty="0"/>
            <a:t>45 minutes</a:t>
          </a:r>
        </a:p>
      </dgm:t>
    </dgm:pt>
    <dgm:pt modelId="{88240916-CEAC-402F-A416-3BCE94A4469F}" type="parTrans" cxnId="{1B33012F-F431-41D7-A51A-100D07B5A389}">
      <dgm:prSet/>
      <dgm:spPr/>
      <dgm:t>
        <a:bodyPr/>
        <a:lstStyle/>
        <a:p>
          <a:endParaRPr lang="en-US"/>
        </a:p>
      </dgm:t>
    </dgm:pt>
    <dgm:pt modelId="{F80B93EA-E882-4BF5-9D82-AFF20890A2B0}" type="sibTrans" cxnId="{1B33012F-F431-41D7-A51A-100D07B5A389}">
      <dgm:prSet/>
      <dgm:spPr/>
      <dgm:t>
        <a:bodyPr/>
        <a:lstStyle/>
        <a:p>
          <a:endParaRPr lang="en-US"/>
        </a:p>
      </dgm:t>
    </dgm:pt>
    <dgm:pt modelId="{46AF3644-2475-4C21-8BCD-F5C054DEFF20}" type="pres">
      <dgm:prSet presAssocID="{8AA7CD25-59BD-4003-80A3-BF1A380E082F}" presName="hierChild1" presStyleCnt="0">
        <dgm:presLayoutVars>
          <dgm:chPref val="1"/>
          <dgm:dir/>
          <dgm:animOne val="branch"/>
          <dgm:animLvl val="lvl"/>
          <dgm:resizeHandles/>
        </dgm:presLayoutVars>
      </dgm:prSet>
      <dgm:spPr/>
    </dgm:pt>
    <dgm:pt modelId="{2018AEB3-04A7-4F01-A147-DE6A4133ABB3}" type="pres">
      <dgm:prSet presAssocID="{C4E9847F-C8F1-4E84-8ED6-881FB269069F}" presName="hierRoot1" presStyleCnt="0"/>
      <dgm:spPr/>
    </dgm:pt>
    <dgm:pt modelId="{9EAA82F6-1B1A-4F90-B66C-C3990EC59C3C}" type="pres">
      <dgm:prSet presAssocID="{C4E9847F-C8F1-4E84-8ED6-881FB269069F}" presName="composite" presStyleCnt="0"/>
      <dgm:spPr/>
    </dgm:pt>
    <dgm:pt modelId="{C06813E9-7BFF-4063-842C-50AEB002E27D}" type="pres">
      <dgm:prSet presAssocID="{C4E9847F-C8F1-4E84-8ED6-881FB269069F}"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extLst>
        <a:ext uri="{E40237B7-FDA0-4F09-8148-C483321AD2D9}">
          <dgm14:cNvPr xmlns:dgm14="http://schemas.microsoft.com/office/drawing/2010/diagram" id="0" name="" descr="Baby Meal Plan: 12 Month Old | Happy Family Organics">
            <a:extLst>
              <a:ext uri="{FF2B5EF4-FFF2-40B4-BE49-F238E27FC236}">
                <a16:creationId xmlns:a16="http://schemas.microsoft.com/office/drawing/2014/main" id="{87439779-1FBF-43A6-BC03-1BBC103060B0}"/>
              </a:ext>
            </a:extLst>
          </dgm14:cNvPr>
        </a:ext>
      </dgm:extLst>
    </dgm:pt>
    <dgm:pt modelId="{4319607E-DAE2-429E-9D55-F5B5D027D951}" type="pres">
      <dgm:prSet presAssocID="{C4E9847F-C8F1-4E84-8ED6-881FB269069F}" presName="text" presStyleLbl="revTx" presStyleIdx="0" presStyleCnt="1">
        <dgm:presLayoutVars>
          <dgm:chPref val="3"/>
        </dgm:presLayoutVars>
      </dgm:prSet>
      <dgm:spPr/>
    </dgm:pt>
    <dgm:pt modelId="{C9C144E8-8268-4FF2-AE98-165099D0F530}" type="pres">
      <dgm:prSet presAssocID="{C4E9847F-C8F1-4E84-8ED6-881FB269069F}" presName="hierChild2" presStyleCnt="0"/>
      <dgm:spPr/>
    </dgm:pt>
  </dgm:ptLst>
  <dgm:cxnLst>
    <dgm:cxn modelId="{D60AE705-1DE2-4D95-98E3-D12AB4196D2B}" type="presOf" srcId="{8AA7CD25-59BD-4003-80A3-BF1A380E082F}" destId="{46AF3644-2475-4C21-8BCD-F5C054DEFF20}" srcOrd="0" destOrd="0" presId="urn:microsoft.com/office/officeart/2009/layout/CirclePictureHierarchy"/>
    <dgm:cxn modelId="{1B33012F-F431-41D7-A51A-100D07B5A389}" srcId="{8AA7CD25-59BD-4003-80A3-BF1A380E082F}" destId="{C4E9847F-C8F1-4E84-8ED6-881FB269069F}" srcOrd="0" destOrd="0" parTransId="{88240916-CEAC-402F-A416-3BCE94A4469F}" sibTransId="{F80B93EA-E882-4BF5-9D82-AFF20890A2B0}"/>
    <dgm:cxn modelId="{CAC5B9FA-7313-4C94-A285-EC76345E94A1}" type="presOf" srcId="{C4E9847F-C8F1-4E84-8ED6-881FB269069F}" destId="{4319607E-DAE2-429E-9D55-F5B5D027D951}" srcOrd="0" destOrd="0" presId="urn:microsoft.com/office/officeart/2009/layout/CirclePictureHierarchy"/>
    <dgm:cxn modelId="{6DA0E630-BDEB-477E-96E8-23916133F6C1}" type="presParOf" srcId="{46AF3644-2475-4C21-8BCD-F5C054DEFF20}" destId="{2018AEB3-04A7-4F01-A147-DE6A4133ABB3}" srcOrd="0" destOrd="0" presId="urn:microsoft.com/office/officeart/2009/layout/CirclePictureHierarchy"/>
    <dgm:cxn modelId="{CF2952C5-B9D9-42D8-8D5C-E13174116421}" type="presParOf" srcId="{2018AEB3-04A7-4F01-A147-DE6A4133ABB3}" destId="{9EAA82F6-1B1A-4F90-B66C-C3990EC59C3C}" srcOrd="0" destOrd="0" presId="urn:microsoft.com/office/officeart/2009/layout/CirclePictureHierarchy"/>
    <dgm:cxn modelId="{72917621-CA28-4D28-8DFC-835CB4209983}" type="presParOf" srcId="{9EAA82F6-1B1A-4F90-B66C-C3990EC59C3C}" destId="{C06813E9-7BFF-4063-842C-50AEB002E27D}" srcOrd="0" destOrd="0" presId="urn:microsoft.com/office/officeart/2009/layout/CirclePictureHierarchy"/>
    <dgm:cxn modelId="{979ED9DD-7D0B-4411-954D-2B3B27C87E4E}" type="presParOf" srcId="{9EAA82F6-1B1A-4F90-B66C-C3990EC59C3C}" destId="{4319607E-DAE2-429E-9D55-F5B5D027D951}" srcOrd="1" destOrd="0" presId="urn:microsoft.com/office/officeart/2009/layout/CirclePictureHierarchy"/>
    <dgm:cxn modelId="{3E4D6F95-1CCF-414C-8F6E-B9F65308896D}" type="presParOf" srcId="{2018AEB3-04A7-4F01-A147-DE6A4133ABB3}" destId="{C9C144E8-8268-4FF2-AE98-165099D0F53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6F533-ED66-46B5-8975-516F8417ECDC}">
      <dsp:nvSpPr>
        <dsp:cNvPr id="0" name=""/>
        <dsp:cNvSpPr/>
      </dsp:nvSpPr>
      <dsp:spPr>
        <a:xfrm>
          <a:off x="667922" y="1116"/>
          <a:ext cx="1903883" cy="1142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Name</a:t>
          </a:r>
        </a:p>
      </dsp:txBody>
      <dsp:txXfrm>
        <a:off x="667922" y="1116"/>
        <a:ext cx="1903883" cy="1142330"/>
      </dsp:txXfrm>
    </dsp:sp>
    <dsp:sp modelId="{E59EF443-CB69-4A81-BD70-E9631817D1BB}">
      <dsp:nvSpPr>
        <dsp:cNvPr id="0" name=""/>
        <dsp:cNvSpPr/>
      </dsp:nvSpPr>
      <dsp:spPr>
        <a:xfrm>
          <a:off x="2762194" y="1116"/>
          <a:ext cx="1903883" cy="1142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Position</a:t>
          </a:r>
        </a:p>
      </dsp:txBody>
      <dsp:txXfrm>
        <a:off x="2762194" y="1116"/>
        <a:ext cx="1903883" cy="1142330"/>
      </dsp:txXfrm>
    </dsp:sp>
    <dsp:sp modelId="{095E3AE6-9CD2-4131-BB98-28745241B34B}">
      <dsp:nvSpPr>
        <dsp:cNvPr id="0" name=""/>
        <dsp:cNvSpPr/>
      </dsp:nvSpPr>
      <dsp:spPr>
        <a:xfrm>
          <a:off x="667922" y="1333835"/>
          <a:ext cx="1903883" cy="1142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Location</a:t>
          </a:r>
        </a:p>
      </dsp:txBody>
      <dsp:txXfrm>
        <a:off x="667922" y="1333835"/>
        <a:ext cx="1903883" cy="1142330"/>
      </dsp:txXfrm>
    </dsp:sp>
    <dsp:sp modelId="{94D8B6BE-D391-4499-9BF8-9F87466DA4D1}">
      <dsp:nvSpPr>
        <dsp:cNvPr id="0" name=""/>
        <dsp:cNvSpPr/>
      </dsp:nvSpPr>
      <dsp:spPr>
        <a:xfrm>
          <a:off x="2762194" y="1333835"/>
          <a:ext cx="1903883" cy="1142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long you have worked with EHS</a:t>
          </a:r>
        </a:p>
      </dsp:txBody>
      <dsp:txXfrm>
        <a:off x="2762194" y="1333835"/>
        <a:ext cx="1903883" cy="1142330"/>
      </dsp:txXfrm>
    </dsp:sp>
    <dsp:sp modelId="{1DBAEFD0-29CC-48F6-9D5F-4994F4BBA443}">
      <dsp:nvSpPr>
        <dsp:cNvPr id="0" name=""/>
        <dsp:cNvSpPr/>
      </dsp:nvSpPr>
      <dsp:spPr>
        <a:xfrm>
          <a:off x="1715058" y="2666554"/>
          <a:ext cx="1903883" cy="1142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Your favorite morning drink</a:t>
          </a:r>
        </a:p>
      </dsp:txBody>
      <dsp:txXfrm>
        <a:off x="1715058" y="2666554"/>
        <a:ext cx="1903883" cy="114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C1AB-FBCC-4359-93FC-34DDD7F9B224}">
      <dsp:nvSpPr>
        <dsp:cNvPr id="0" name=""/>
        <dsp:cNvSpPr/>
      </dsp:nvSpPr>
      <dsp:spPr>
        <a:xfrm>
          <a:off x="0" y="0"/>
          <a:ext cx="60960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28D8E-2EA9-4CFD-8C37-781525D712C1}">
      <dsp:nvSpPr>
        <dsp:cNvPr id="0" name=""/>
        <dsp:cNvSpPr/>
      </dsp:nvSpPr>
      <dsp:spPr>
        <a:xfrm>
          <a:off x="0" y="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This is an exciting time as we finish the last year of our 5 year grant this fall – it ends December 31</a:t>
          </a:r>
        </a:p>
      </dsp:txBody>
      <dsp:txXfrm>
        <a:off x="0" y="0"/>
        <a:ext cx="6096000" cy="1333500"/>
      </dsp:txXfrm>
    </dsp:sp>
    <dsp:sp modelId="{9C87684C-813F-48F3-973A-084DE47FA146}">
      <dsp:nvSpPr>
        <dsp:cNvPr id="0" name=""/>
        <dsp:cNvSpPr/>
      </dsp:nvSpPr>
      <dsp:spPr>
        <a:xfrm>
          <a:off x="0" y="1333499"/>
          <a:ext cx="60960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B93BC-1426-4653-864A-CBF7ECCFB5FA}">
      <dsp:nvSpPr>
        <dsp:cNvPr id="0" name=""/>
        <dsp:cNvSpPr/>
      </dsp:nvSpPr>
      <dsp:spPr>
        <a:xfrm>
          <a:off x="0" y="133350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Our new 5 year grant begins January 1 – it has been submitted and waiting approval</a:t>
          </a:r>
        </a:p>
      </dsp:txBody>
      <dsp:txXfrm>
        <a:off x="0" y="1333500"/>
        <a:ext cx="6096000" cy="1333500"/>
      </dsp:txXfrm>
    </dsp:sp>
    <dsp:sp modelId="{2ECC2915-DD10-4589-AAD5-A0E048DE2CD3}">
      <dsp:nvSpPr>
        <dsp:cNvPr id="0" name=""/>
        <dsp:cNvSpPr/>
      </dsp:nvSpPr>
      <dsp:spPr>
        <a:xfrm>
          <a:off x="0" y="2666999"/>
          <a:ext cx="60960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3E623-3637-46ED-A48A-B13A7BF23C14}">
      <dsp:nvSpPr>
        <dsp:cNvPr id="0" name=""/>
        <dsp:cNvSpPr/>
      </dsp:nvSpPr>
      <dsp:spPr>
        <a:xfrm>
          <a:off x="0" y="266700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Our School Readiness Goals will be aligned birth to 5 along all program options – again all goals for the program and for our School Readiness came from the data we collect each quarter The 5 year goals will support  growth in all developmental areas and the actions will support reaching the goals – not much different than what you do with all your families!</a:t>
          </a:r>
        </a:p>
      </dsp:txBody>
      <dsp:txXfrm>
        <a:off x="0" y="2667000"/>
        <a:ext cx="6096000" cy="1333500"/>
      </dsp:txXfrm>
    </dsp:sp>
    <dsp:sp modelId="{2F8E3C56-D860-4584-9458-A399C7D74163}">
      <dsp:nvSpPr>
        <dsp:cNvPr id="0" name=""/>
        <dsp:cNvSpPr/>
      </dsp:nvSpPr>
      <dsp:spPr>
        <a:xfrm>
          <a:off x="0" y="4000500"/>
          <a:ext cx="6096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740D5-8051-403B-B271-2AAAF72B4D56}">
      <dsp:nvSpPr>
        <dsp:cNvPr id="0" name=""/>
        <dsp:cNvSpPr/>
      </dsp:nvSpPr>
      <dsp:spPr>
        <a:xfrm>
          <a:off x="0" y="4000500"/>
          <a:ext cx="609600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 will be sharing our 5 year grant at our next Early Head Start meeting</a:t>
          </a:r>
        </a:p>
      </dsp:txBody>
      <dsp:txXfrm>
        <a:off x="0" y="4000500"/>
        <a:ext cx="6096000" cy="1333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A7C8F-12A4-4F1B-B221-6ACEBB6154D6}">
      <dsp:nvSpPr>
        <dsp:cNvPr id="0" name=""/>
        <dsp:cNvSpPr/>
      </dsp:nvSpPr>
      <dsp:spPr>
        <a:xfrm>
          <a:off x="0" y="0"/>
          <a:ext cx="5829300" cy="13716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successes have you had with attendance?</a:t>
          </a:r>
        </a:p>
      </dsp:txBody>
      <dsp:txXfrm>
        <a:off x="40173" y="40173"/>
        <a:ext cx="4349236" cy="1291254"/>
      </dsp:txXfrm>
    </dsp:sp>
    <dsp:sp modelId="{C4070063-FCE0-47DF-BDA8-78D639D24DD3}">
      <dsp:nvSpPr>
        <dsp:cNvPr id="0" name=""/>
        <dsp:cNvSpPr/>
      </dsp:nvSpPr>
      <dsp:spPr>
        <a:xfrm>
          <a:off x="514349" y="1600199"/>
          <a:ext cx="5829300" cy="13716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obstacles keep you from “Always showing up?”</a:t>
          </a:r>
        </a:p>
      </dsp:txBody>
      <dsp:txXfrm>
        <a:off x="554522" y="1640372"/>
        <a:ext cx="4343064" cy="1291254"/>
      </dsp:txXfrm>
    </dsp:sp>
    <dsp:sp modelId="{8F30AF07-30FD-4052-809D-CB685E634E65}">
      <dsp:nvSpPr>
        <dsp:cNvPr id="0" name=""/>
        <dsp:cNvSpPr/>
      </dsp:nvSpPr>
      <dsp:spPr>
        <a:xfrm>
          <a:off x="1028699" y="3200399"/>
          <a:ext cx="5829300" cy="13716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has visiting virtual impacted attendance – positively and negatively?</a:t>
          </a:r>
        </a:p>
      </dsp:txBody>
      <dsp:txXfrm>
        <a:off x="1068872" y="3240572"/>
        <a:ext cx="4343064" cy="1291254"/>
      </dsp:txXfrm>
    </dsp:sp>
    <dsp:sp modelId="{207EF207-731C-44C6-AF8A-E47F2CCEEB18}">
      <dsp:nvSpPr>
        <dsp:cNvPr id="0" name=""/>
        <dsp:cNvSpPr/>
      </dsp:nvSpPr>
      <dsp:spPr>
        <a:xfrm>
          <a:off x="4937760" y="1040130"/>
          <a:ext cx="891540" cy="89154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38356" y="1040130"/>
        <a:ext cx="490348" cy="670884"/>
      </dsp:txXfrm>
    </dsp:sp>
    <dsp:sp modelId="{49F640E6-67EC-47CB-8671-C3B63A286FE5}">
      <dsp:nvSpPr>
        <dsp:cNvPr id="0" name=""/>
        <dsp:cNvSpPr/>
      </dsp:nvSpPr>
      <dsp:spPr>
        <a:xfrm>
          <a:off x="5452110" y="2631186"/>
          <a:ext cx="891540" cy="89154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52706" y="2631186"/>
        <a:ext cx="490348" cy="6708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813E9-7BFF-4063-842C-50AEB002E27D}">
      <dsp:nvSpPr>
        <dsp:cNvPr id="0" name=""/>
        <dsp:cNvSpPr/>
      </dsp:nvSpPr>
      <dsp:spPr>
        <a:xfrm>
          <a:off x="0" y="749768"/>
          <a:ext cx="2922899" cy="2922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319607E-DAE2-429E-9D55-F5B5D027D951}">
      <dsp:nvSpPr>
        <dsp:cNvPr id="0" name=""/>
        <dsp:cNvSpPr/>
      </dsp:nvSpPr>
      <dsp:spPr>
        <a:xfrm>
          <a:off x="2922899" y="676695"/>
          <a:ext cx="4384349" cy="2922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45 minutes</a:t>
          </a:r>
        </a:p>
      </dsp:txBody>
      <dsp:txXfrm>
        <a:off x="2922899" y="676695"/>
        <a:ext cx="4384349" cy="2922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2422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8476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4212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2973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4036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3445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2048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478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6738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8143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11/9/2020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6733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11/9/2020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09400340"/>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nhsa.force.com/nhsacommunity/s/lt-event?id=a4u3w0000011CroAAE#Agend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file:///C:\Users\cberden\Desktop\2019-2020%20Survey%20Results%20-%20Google%20Slid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7934472C-C543-449D-AB6C-473D87C239F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409" r="1" b="1"/>
          <a:stretch/>
        </p:blipFill>
        <p:spPr>
          <a:xfrm>
            <a:off x="20" y="10"/>
            <a:ext cx="12207220" cy="6857990"/>
          </a:xfrm>
          <a:prstGeom prst="rect">
            <a:avLst/>
          </a:prstGeom>
        </p:spPr>
      </p:pic>
      <p:sp>
        <p:nvSpPr>
          <p:cNvPr id="11" name="Freeform: Shape 10">
            <a:extLst>
              <a:ext uri="{FF2B5EF4-FFF2-40B4-BE49-F238E27FC236}">
                <a16:creationId xmlns:a16="http://schemas.microsoft.com/office/drawing/2014/main" id="{15A93C08-5026-4474-A6D5-87A03C135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8B797F5C-4B7B-4D4A-827D-C3AF547CC854}"/>
              </a:ext>
            </a:extLst>
          </p:cNvPr>
          <p:cNvSpPr>
            <a:spLocks noGrp="1"/>
          </p:cNvSpPr>
          <p:nvPr>
            <p:ph type="ctrTitle"/>
          </p:nvPr>
        </p:nvSpPr>
        <p:spPr>
          <a:xfrm>
            <a:off x="761999" y="867878"/>
            <a:ext cx="4127635" cy="2828223"/>
          </a:xfrm>
        </p:spPr>
        <p:txBody>
          <a:bodyPr>
            <a:normAutofit/>
          </a:bodyPr>
          <a:lstStyle/>
          <a:p>
            <a:pPr algn="l"/>
            <a:r>
              <a:rPr lang="en-US" sz="4400"/>
              <a:t>Early Head Start 11.9.20</a:t>
            </a:r>
          </a:p>
        </p:txBody>
      </p:sp>
      <p:sp>
        <p:nvSpPr>
          <p:cNvPr id="3" name="Subtitle 2">
            <a:extLst>
              <a:ext uri="{FF2B5EF4-FFF2-40B4-BE49-F238E27FC236}">
                <a16:creationId xmlns:a16="http://schemas.microsoft.com/office/drawing/2014/main" id="{9572840D-AFBE-41FD-A698-34B82A327ADF}"/>
              </a:ext>
            </a:extLst>
          </p:cNvPr>
          <p:cNvSpPr>
            <a:spLocks noGrp="1"/>
          </p:cNvSpPr>
          <p:nvPr>
            <p:ph type="subTitle" idx="1"/>
          </p:nvPr>
        </p:nvSpPr>
        <p:spPr>
          <a:xfrm>
            <a:off x="762000" y="3801980"/>
            <a:ext cx="4048126" cy="972152"/>
          </a:xfrm>
        </p:spPr>
        <p:txBody>
          <a:bodyPr>
            <a:normAutofit/>
          </a:bodyPr>
          <a:lstStyle/>
          <a:p>
            <a:pPr algn="l">
              <a:lnSpc>
                <a:spcPct val="115000"/>
              </a:lnSpc>
            </a:pPr>
            <a:r>
              <a:rPr lang="en-US" sz="2000" dirty="0"/>
              <a:t>Please add your name, position, and office in the chat box</a:t>
            </a:r>
          </a:p>
        </p:txBody>
      </p:sp>
    </p:spTree>
    <p:extLst>
      <p:ext uri="{BB962C8B-B14F-4D97-AF65-F5344CB8AC3E}">
        <p14:creationId xmlns:p14="http://schemas.microsoft.com/office/powerpoint/2010/main" val="17371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861A6E4-CB70-4D29-87D4-AD020035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5635"/>
            <a:ext cx="4212773" cy="5022365"/>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38" name="Freeform: Shape 37">
            <a:extLst>
              <a:ext uri="{FF2B5EF4-FFF2-40B4-BE49-F238E27FC236}">
                <a16:creationId xmlns:a16="http://schemas.microsoft.com/office/drawing/2014/main" id="{BFE67A51-A6D2-4F56-B718-2BF4AD24E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3999"/>
            <a:ext cx="4095749" cy="533400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rgbClr val="F1C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6266BDA4-0FC4-43F0-A4C3-F6861B9C354A}"/>
              </a:ext>
            </a:extLst>
          </p:cNvPr>
          <p:cNvSpPr>
            <a:spLocks noGrp="1"/>
          </p:cNvSpPr>
          <p:nvPr>
            <p:ph type="title"/>
          </p:nvPr>
        </p:nvSpPr>
        <p:spPr>
          <a:xfrm>
            <a:off x="718750" y="3034421"/>
            <a:ext cx="3048001" cy="2286000"/>
          </a:xfrm>
        </p:spPr>
        <p:txBody>
          <a:bodyPr anchor="b">
            <a:normAutofit/>
          </a:bodyPr>
          <a:lstStyle/>
          <a:p>
            <a:r>
              <a:rPr lang="en-US" sz="3200">
                <a:solidFill>
                  <a:srgbClr val="FFFFFF"/>
                </a:solidFill>
              </a:rPr>
              <a:t>Health</a:t>
            </a:r>
          </a:p>
        </p:txBody>
      </p:sp>
      <p:graphicFrame>
        <p:nvGraphicFramePr>
          <p:cNvPr id="31" name="Content Placeholder 4">
            <a:extLst>
              <a:ext uri="{FF2B5EF4-FFF2-40B4-BE49-F238E27FC236}">
                <a16:creationId xmlns:a16="http://schemas.microsoft.com/office/drawing/2014/main" id="{99A74C27-5FE7-4479-A0A3-DCFB439DDF4B}"/>
              </a:ext>
            </a:extLst>
          </p:cNvPr>
          <p:cNvGraphicFramePr>
            <a:graphicFrameLocks noGrp="1"/>
          </p:cNvGraphicFramePr>
          <p:nvPr>
            <p:ph idx="1"/>
            <p:extLst>
              <p:ext uri="{D42A27DB-BD31-4B8C-83A1-F6EECF244321}">
                <p14:modId xmlns:p14="http://schemas.microsoft.com/office/powerpoint/2010/main" val="3927027494"/>
              </p:ext>
            </p:extLst>
          </p:nvPr>
        </p:nvGraphicFramePr>
        <p:xfrm>
          <a:off x="5334000" y="828634"/>
          <a:ext cx="6096002" cy="5200734"/>
        </p:xfrm>
        <a:graphic>
          <a:graphicData uri="http://schemas.openxmlformats.org/drawingml/2006/table">
            <a:tbl>
              <a:tblPr firstRow="1" firstCol="1" bandRow="1">
                <a:tableStyleId>{5C22544A-7EE6-4342-B048-85BDC9FD1C3A}</a:tableStyleId>
              </a:tblPr>
              <a:tblGrid>
                <a:gridCol w="3735986">
                  <a:extLst>
                    <a:ext uri="{9D8B030D-6E8A-4147-A177-3AD203B41FA5}">
                      <a16:colId xmlns:a16="http://schemas.microsoft.com/office/drawing/2014/main" val="3858132391"/>
                    </a:ext>
                  </a:extLst>
                </a:gridCol>
                <a:gridCol w="1170545">
                  <a:extLst>
                    <a:ext uri="{9D8B030D-6E8A-4147-A177-3AD203B41FA5}">
                      <a16:colId xmlns:a16="http://schemas.microsoft.com/office/drawing/2014/main" val="2695070341"/>
                    </a:ext>
                  </a:extLst>
                </a:gridCol>
                <a:gridCol w="1189471">
                  <a:extLst>
                    <a:ext uri="{9D8B030D-6E8A-4147-A177-3AD203B41FA5}">
                      <a16:colId xmlns:a16="http://schemas.microsoft.com/office/drawing/2014/main" val="433357802"/>
                    </a:ext>
                  </a:extLst>
                </a:gridCol>
              </a:tblGrid>
              <a:tr h="866789">
                <a:tc>
                  <a:txBody>
                    <a:bodyPr/>
                    <a:lstStyle/>
                    <a:p>
                      <a:pPr marL="0" marR="0" algn="l" fontAlgn="t">
                        <a:lnSpc>
                          <a:spcPct val="107000"/>
                        </a:lnSpc>
                        <a:spcBef>
                          <a:spcPts val="0"/>
                        </a:spcBef>
                        <a:spcAft>
                          <a:spcPts val="0"/>
                        </a:spcAft>
                      </a:pPr>
                      <a:r>
                        <a:rPr lang="en-US" sz="2500" u="none" strike="noStrike">
                          <a:effectLst/>
                        </a:rPr>
                        <a:t>Health</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Fall 2019</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Fall 2020</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648297657"/>
                  </a:ext>
                </a:extLst>
              </a:tr>
              <a:tr h="866789">
                <a:tc>
                  <a:txBody>
                    <a:bodyPr/>
                    <a:lstStyle/>
                    <a:p>
                      <a:pPr marL="0" marR="0" algn="l" fontAlgn="t">
                        <a:lnSpc>
                          <a:spcPct val="107000"/>
                        </a:lnSpc>
                        <a:spcBef>
                          <a:spcPts val="0"/>
                        </a:spcBef>
                        <a:spcAft>
                          <a:spcPts val="0"/>
                        </a:spcAft>
                      </a:pPr>
                      <a:r>
                        <a:rPr lang="en-US" sz="2500" u="none" strike="noStrike">
                          <a:effectLst/>
                        </a:rPr>
                        <a:t>Enrolled families who have a Medical home</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79%</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81% </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2081119748"/>
                  </a:ext>
                </a:extLst>
              </a:tr>
              <a:tr h="866789">
                <a:tc>
                  <a:txBody>
                    <a:bodyPr/>
                    <a:lstStyle/>
                    <a:p>
                      <a:pPr marL="0" marR="0" algn="l" fontAlgn="t">
                        <a:lnSpc>
                          <a:spcPct val="107000"/>
                        </a:lnSpc>
                        <a:spcBef>
                          <a:spcPts val="0"/>
                        </a:spcBef>
                        <a:spcAft>
                          <a:spcPts val="0"/>
                        </a:spcAft>
                      </a:pPr>
                      <a:r>
                        <a:rPr lang="en-US" sz="2500" u="none" strike="noStrike">
                          <a:effectLst/>
                        </a:rPr>
                        <a:t>Enrolled families who have Health Coverage</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89%</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93% </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2543346506"/>
                  </a:ext>
                </a:extLst>
              </a:tr>
              <a:tr h="866789">
                <a:tc>
                  <a:txBody>
                    <a:bodyPr/>
                    <a:lstStyle/>
                    <a:p>
                      <a:pPr marL="0" marR="0" algn="l" fontAlgn="t">
                        <a:lnSpc>
                          <a:spcPct val="107000"/>
                        </a:lnSpc>
                        <a:spcBef>
                          <a:spcPts val="0"/>
                        </a:spcBef>
                        <a:spcAft>
                          <a:spcPts val="0"/>
                        </a:spcAft>
                      </a:pPr>
                      <a:r>
                        <a:rPr lang="en-US" sz="2500" u="none" strike="noStrike">
                          <a:effectLst/>
                        </a:rPr>
                        <a:t>Enrolled families who have a Dental Home</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33%</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31%</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790882527"/>
                  </a:ext>
                </a:extLst>
              </a:tr>
              <a:tr h="866789">
                <a:tc>
                  <a:txBody>
                    <a:bodyPr/>
                    <a:lstStyle/>
                    <a:p>
                      <a:pPr marL="0" marR="0" algn="l" fontAlgn="t">
                        <a:lnSpc>
                          <a:spcPct val="107000"/>
                        </a:lnSpc>
                        <a:spcBef>
                          <a:spcPts val="0"/>
                        </a:spcBef>
                        <a:spcAft>
                          <a:spcPts val="0"/>
                        </a:spcAft>
                      </a:pPr>
                      <a:r>
                        <a:rPr lang="en-US" sz="2500" u="none" strike="noStrike">
                          <a:effectLst/>
                        </a:rPr>
                        <a:t>Auditory screenings up to date</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84%</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87%</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547351741"/>
                  </a:ext>
                </a:extLst>
              </a:tr>
              <a:tr h="866789">
                <a:tc>
                  <a:txBody>
                    <a:bodyPr/>
                    <a:lstStyle/>
                    <a:p>
                      <a:pPr marL="0" marR="0" algn="l" fontAlgn="t">
                        <a:lnSpc>
                          <a:spcPct val="107000"/>
                        </a:lnSpc>
                        <a:spcBef>
                          <a:spcPts val="0"/>
                        </a:spcBef>
                        <a:spcAft>
                          <a:spcPts val="0"/>
                        </a:spcAft>
                      </a:pPr>
                      <a:r>
                        <a:rPr lang="en-US" sz="2500" u="none" strike="noStrike">
                          <a:effectLst/>
                        </a:rPr>
                        <a:t>Vision screenings up to date</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84%</a:t>
                      </a:r>
                      <a:endParaRPr lang="en-US" sz="4000" b="0" i="0" u="none" strike="noStrike">
                        <a:effectLst/>
                        <a:latin typeface="Arial" panose="020B0604020202020204" pitchFamily="34" charset="0"/>
                      </a:endParaRPr>
                    </a:p>
                  </a:txBody>
                  <a:tcPr marL="153224" marR="153224" marT="14188" marB="0"/>
                </a:tc>
                <a:tc>
                  <a:txBody>
                    <a:bodyPr/>
                    <a:lstStyle/>
                    <a:p>
                      <a:pPr marL="0" marR="0" algn="l" fontAlgn="t">
                        <a:lnSpc>
                          <a:spcPct val="107000"/>
                        </a:lnSpc>
                        <a:spcBef>
                          <a:spcPts val="0"/>
                        </a:spcBef>
                        <a:spcAft>
                          <a:spcPts val="0"/>
                        </a:spcAft>
                      </a:pPr>
                      <a:r>
                        <a:rPr lang="en-US" sz="2500" u="none" strike="noStrike">
                          <a:effectLst/>
                        </a:rPr>
                        <a:t>87%</a:t>
                      </a:r>
                      <a:endParaRPr lang="en-US" sz="4000" b="0" i="0" u="none" strike="noStrike">
                        <a:effectLst/>
                        <a:latin typeface="Arial" panose="020B0604020202020204" pitchFamily="34" charset="0"/>
                      </a:endParaRPr>
                    </a:p>
                  </a:txBody>
                  <a:tcPr marL="153224" marR="153224" marT="14188" marB="0"/>
                </a:tc>
                <a:extLst>
                  <a:ext uri="{0D108BD9-81ED-4DB2-BD59-A6C34878D82A}">
                    <a16:rowId xmlns:a16="http://schemas.microsoft.com/office/drawing/2014/main" val="580978993"/>
                  </a:ext>
                </a:extLst>
              </a:tr>
            </a:tbl>
          </a:graphicData>
        </a:graphic>
      </p:graphicFrame>
      <p:pic>
        <p:nvPicPr>
          <p:cNvPr id="13" name="Picture 12" descr="A close up of a baby&#10;&#10;Description automatically generated">
            <a:extLst>
              <a:ext uri="{FF2B5EF4-FFF2-40B4-BE49-F238E27FC236}">
                <a16:creationId xmlns:a16="http://schemas.microsoft.com/office/drawing/2014/main" id="{9D09549F-CF8F-4256-BC7E-240CEAFD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630704"/>
            <a:ext cx="4622800" cy="3443456"/>
          </a:xfrm>
          <a:prstGeom prst="rect">
            <a:avLst/>
          </a:prstGeom>
        </p:spPr>
      </p:pic>
    </p:spTree>
    <p:extLst>
      <p:ext uri="{BB962C8B-B14F-4D97-AF65-F5344CB8AC3E}">
        <p14:creationId xmlns:p14="http://schemas.microsoft.com/office/powerpoint/2010/main" val="372164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B396-12A4-4256-A619-568BEE52B4AC}"/>
              </a:ext>
            </a:extLst>
          </p:cNvPr>
          <p:cNvSpPr>
            <a:spLocks noGrp="1"/>
          </p:cNvSpPr>
          <p:nvPr>
            <p:ph type="title"/>
          </p:nvPr>
        </p:nvSpPr>
        <p:spPr>
          <a:xfrm>
            <a:off x="762000" y="333956"/>
            <a:ext cx="10668000" cy="1049572"/>
          </a:xfrm>
        </p:spPr>
        <p:txBody>
          <a:bodyPr/>
          <a:lstStyle/>
          <a:p>
            <a:r>
              <a:rPr lang="en-US" dirty="0"/>
              <a:t>Family Engagement  </a:t>
            </a:r>
          </a:p>
        </p:txBody>
      </p:sp>
      <p:graphicFrame>
        <p:nvGraphicFramePr>
          <p:cNvPr id="5" name="Content Placeholder 4">
            <a:extLst>
              <a:ext uri="{FF2B5EF4-FFF2-40B4-BE49-F238E27FC236}">
                <a16:creationId xmlns:a16="http://schemas.microsoft.com/office/drawing/2014/main" id="{FBC7C1A4-E2D2-4087-899B-BD4241B144EA}"/>
              </a:ext>
            </a:extLst>
          </p:cNvPr>
          <p:cNvGraphicFramePr>
            <a:graphicFrameLocks noGrp="1"/>
          </p:cNvGraphicFramePr>
          <p:nvPr>
            <p:ph idx="1"/>
            <p:extLst>
              <p:ext uri="{D42A27DB-BD31-4B8C-83A1-F6EECF244321}">
                <p14:modId xmlns:p14="http://schemas.microsoft.com/office/powerpoint/2010/main" val="3172269829"/>
              </p:ext>
            </p:extLst>
          </p:nvPr>
        </p:nvGraphicFramePr>
        <p:xfrm>
          <a:off x="762000" y="1224501"/>
          <a:ext cx="10667999" cy="1946683"/>
        </p:xfrm>
        <a:graphic>
          <a:graphicData uri="http://schemas.openxmlformats.org/drawingml/2006/table">
            <a:tbl>
              <a:tblPr firstRow="1" firstCol="1" bandRow="1">
                <a:tableStyleId>{5C22544A-7EE6-4342-B048-85BDC9FD1C3A}</a:tableStyleId>
              </a:tblPr>
              <a:tblGrid>
                <a:gridCol w="3806743">
                  <a:extLst>
                    <a:ext uri="{9D8B030D-6E8A-4147-A177-3AD203B41FA5}">
                      <a16:colId xmlns:a16="http://schemas.microsoft.com/office/drawing/2014/main" val="1113071416"/>
                    </a:ext>
                  </a:extLst>
                </a:gridCol>
                <a:gridCol w="3350846">
                  <a:extLst>
                    <a:ext uri="{9D8B030D-6E8A-4147-A177-3AD203B41FA5}">
                      <a16:colId xmlns:a16="http://schemas.microsoft.com/office/drawing/2014/main" val="2438580801"/>
                    </a:ext>
                  </a:extLst>
                </a:gridCol>
                <a:gridCol w="3510410">
                  <a:extLst>
                    <a:ext uri="{9D8B030D-6E8A-4147-A177-3AD203B41FA5}">
                      <a16:colId xmlns:a16="http://schemas.microsoft.com/office/drawing/2014/main" val="302075300"/>
                    </a:ext>
                  </a:extLst>
                </a:gridCol>
              </a:tblGrid>
              <a:tr h="451113">
                <a:tc>
                  <a:txBody>
                    <a:bodyPr/>
                    <a:lstStyle/>
                    <a:p>
                      <a:pPr marL="0" marR="0" algn="l" fontAlgn="t">
                        <a:lnSpc>
                          <a:spcPct val="107000"/>
                        </a:lnSpc>
                        <a:spcBef>
                          <a:spcPts val="0"/>
                        </a:spcBef>
                        <a:spcAft>
                          <a:spcPts val="0"/>
                        </a:spcAft>
                      </a:pPr>
                      <a:r>
                        <a:rPr lang="en-US" sz="1800" u="none" strike="noStrike">
                          <a:effectLst/>
                        </a:rPr>
                        <a:t>Family Engagement</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Fall 2019</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Fall 2020</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027829781"/>
                  </a:ext>
                </a:extLst>
              </a:tr>
              <a:tr h="451113">
                <a:tc>
                  <a:txBody>
                    <a:bodyPr/>
                    <a:lstStyle/>
                    <a:p>
                      <a:pPr marL="0" marR="0" algn="l" fontAlgn="t">
                        <a:lnSpc>
                          <a:spcPct val="107000"/>
                        </a:lnSpc>
                        <a:spcBef>
                          <a:spcPts val="0"/>
                        </a:spcBef>
                        <a:spcAft>
                          <a:spcPts val="0"/>
                        </a:spcAft>
                      </a:pPr>
                      <a:r>
                        <a:rPr lang="en-US" sz="1800" u="none" strike="noStrike">
                          <a:effectLst/>
                        </a:rPr>
                        <a:t>In a Goal Setting Process</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71%</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70%</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1284764629"/>
                  </a:ext>
                </a:extLst>
              </a:tr>
              <a:tr h="451113">
                <a:tc>
                  <a:txBody>
                    <a:bodyPr/>
                    <a:lstStyle/>
                    <a:p>
                      <a:pPr marL="0" marR="0" algn="l" fontAlgn="t">
                        <a:lnSpc>
                          <a:spcPct val="107000"/>
                        </a:lnSpc>
                        <a:spcBef>
                          <a:spcPts val="0"/>
                        </a:spcBef>
                        <a:spcAft>
                          <a:spcPts val="0"/>
                        </a:spcAft>
                      </a:pPr>
                      <a:r>
                        <a:rPr lang="en-US" sz="1800" u="none" strike="noStrike">
                          <a:effectLst/>
                        </a:rPr>
                        <a:t>Active Family Partnership Agreement</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68%</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75%</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2363385855"/>
                  </a:ext>
                </a:extLst>
              </a:tr>
              <a:tr h="451113">
                <a:tc>
                  <a:txBody>
                    <a:bodyPr/>
                    <a:lstStyle/>
                    <a:p>
                      <a:pPr marL="0" marR="0" algn="l" fontAlgn="t">
                        <a:lnSpc>
                          <a:spcPct val="107000"/>
                        </a:lnSpc>
                        <a:spcBef>
                          <a:spcPts val="0"/>
                        </a:spcBef>
                        <a:spcAft>
                          <a:spcPts val="0"/>
                        </a:spcAft>
                      </a:pPr>
                      <a:r>
                        <a:rPr lang="en-US" sz="1800" u="none" strike="noStrike">
                          <a:effectLst/>
                        </a:rPr>
                        <a:t>Need Identified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a:effectLst/>
                        </a:rPr>
                        <a:t>79%</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800" u="none" strike="noStrike" dirty="0">
                          <a:effectLst/>
                        </a:rPr>
                        <a:t>81%</a:t>
                      </a:r>
                      <a:endParaRPr lang="en-US" sz="18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2681459280"/>
                  </a:ext>
                </a:extLst>
              </a:tr>
            </a:tbl>
          </a:graphicData>
        </a:graphic>
      </p:graphicFrame>
      <p:pic>
        <p:nvPicPr>
          <p:cNvPr id="7" name="Picture 6" descr="A picture containing table&#10;&#10;Description automatically generated">
            <a:extLst>
              <a:ext uri="{FF2B5EF4-FFF2-40B4-BE49-F238E27FC236}">
                <a16:creationId xmlns:a16="http://schemas.microsoft.com/office/drawing/2014/main" id="{D67B9485-7116-45BF-A632-00E85505B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346" y="3244134"/>
            <a:ext cx="6639339" cy="3482670"/>
          </a:xfrm>
          <a:prstGeom prst="rect">
            <a:avLst/>
          </a:prstGeom>
        </p:spPr>
      </p:pic>
    </p:spTree>
    <p:extLst>
      <p:ext uri="{BB962C8B-B14F-4D97-AF65-F5344CB8AC3E}">
        <p14:creationId xmlns:p14="http://schemas.microsoft.com/office/powerpoint/2010/main" val="419972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1" name="Freeform: Shape 2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3" name="Freeform: Shape 2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Rectangle 2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Freeform: Shape 26">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9B31621-DDB4-4EDB-AE3B-55177B8D1B12}"/>
              </a:ext>
            </a:extLst>
          </p:cNvPr>
          <p:cNvSpPr>
            <a:spLocks noGrp="1"/>
          </p:cNvSpPr>
          <p:nvPr>
            <p:ph type="title"/>
          </p:nvPr>
        </p:nvSpPr>
        <p:spPr>
          <a:xfrm>
            <a:off x="762000" y="2299787"/>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Disabilities</a:t>
            </a:r>
          </a:p>
        </p:txBody>
      </p:sp>
      <p:graphicFrame>
        <p:nvGraphicFramePr>
          <p:cNvPr id="5" name="Content Placeholder 4">
            <a:extLst>
              <a:ext uri="{FF2B5EF4-FFF2-40B4-BE49-F238E27FC236}">
                <a16:creationId xmlns:a16="http://schemas.microsoft.com/office/drawing/2014/main" id="{32DDA52C-88CA-4F28-A4B8-0E1D62A5140E}"/>
              </a:ext>
            </a:extLst>
          </p:cNvPr>
          <p:cNvGraphicFramePr>
            <a:graphicFrameLocks noGrp="1"/>
          </p:cNvGraphicFramePr>
          <p:nvPr>
            <p:ph idx="1"/>
            <p:extLst>
              <p:ext uri="{D42A27DB-BD31-4B8C-83A1-F6EECF244321}">
                <p14:modId xmlns:p14="http://schemas.microsoft.com/office/powerpoint/2010/main" val="3168488580"/>
              </p:ext>
            </p:extLst>
          </p:nvPr>
        </p:nvGraphicFramePr>
        <p:xfrm>
          <a:off x="6305549" y="2466471"/>
          <a:ext cx="5118103" cy="2693409"/>
        </p:xfrm>
        <a:graphic>
          <a:graphicData uri="http://schemas.openxmlformats.org/drawingml/2006/table">
            <a:tbl>
              <a:tblPr firstRow="1" firstCol="1" bandRow="1">
                <a:tableStyleId>{5C22544A-7EE6-4342-B048-85BDC9FD1C3A}</a:tableStyleId>
              </a:tblPr>
              <a:tblGrid>
                <a:gridCol w="2344451">
                  <a:extLst>
                    <a:ext uri="{9D8B030D-6E8A-4147-A177-3AD203B41FA5}">
                      <a16:colId xmlns:a16="http://schemas.microsoft.com/office/drawing/2014/main" val="1504007450"/>
                    </a:ext>
                  </a:extLst>
                </a:gridCol>
                <a:gridCol w="1386826">
                  <a:extLst>
                    <a:ext uri="{9D8B030D-6E8A-4147-A177-3AD203B41FA5}">
                      <a16:colId xmlns:a16="http://schemas.microsoft.com/office/drawing/2014/main" val="2213357305"/>
                    </a:ext>
                  </a:extLst>
                </a:gridCol>
                <a:gridCol w="1386826">
                  <a:extLst>
                    <a:ext uri="{9D8B030D-6E8A-4147-A177-3AD203B41FA5}">
                      <a16:colId xmlns:a16="http://schemas.microsoft.com/office/drawing/2014/main" val="42573542"/>
                    </a:ext>
                  </a:extLst>
                </a:gridCol>
              </a:tblGrid>
              <a:tr h="915715">
                <a:tc>
                  <a:txBody>
                    <a:bodyPr/>
                    <a:lstStyle/>
                    <a:p>
                      <a:pPr marL="0" marR="0" algn="l" fontAlgn="t">
                        <a:lnSpc>
                          <a:spcPct val="107000"/>
                        </a:lnSpc>
                        <a:spcBef>
                          <a:spcPts val="0"/>
                        </a:spcBef>
                        <a:spcAft>
                          <a:spcPts val="0"/>
                        </a:spcAft>
                      </a:pPr>
                      <a:r>
                        <a:rPr lang="en-US" sz="2600" u="none" strike="noStrike">
                          <a:effectLst/>
                        </a:rPr>
                        <a:t>Disabilities</a:t>
                      </a:r>
                      <a:endParaRPr lang="en-US" sz="4200" b="0" i="0" u="none" strike="noStrike">
                        <a:effectLst/>
                        <a:latin typeface="Arial" panose="020B0604020202020204" pitchFamily="34" charset="0"/>
                      </a:endParaRPr>
                    </a:p>
                  </a:txBody>
                  <a:tcPr marL="162737" marR="162737" marT="15068" marB="0"/>
                </a:tc>
                <a:tc>
                  <a:txBody>
                    <a:bodyPr/>
                    <a:lstStyle/>
                    <a:p>
                      <a:pPr marL="0" marR="0" algn="l" fontAlgn="t">
                        <a:lnSpc>
                          <a:spcPct val="107000"/>
                        </a:lnSpc>
                        <a:spcBef>
                          <a:spcPts val="0"/>
                        </a:spcBef>
                        <a:spcAft>
                          <a:spcPts val="0"/>
                        </a:spcAft>
                      </a:pPr>
                      <a:r>
                        <a:rPr lang="en-US" sz="2600" u="none" strike="noStrike">
                          <a:effectLst/>
                        </a:rPr>
                        <a:t>Fall 2019</a:t>
                      </a:r>
                      <a:endParaRPr lang="en-US" sz="4200" b="0" i="0" u="none" strike="noStrike">
                        <a:effectLst/>
                        <a:latin typeface="Arial" panose="020B0604020202020204" pitchFamily="34" charset="0"/>
                      </a:endParaRPr>
                    </a:p>
                  </a:txBody>
                  <a:tcPr marL="162737" marR="162737" marT="15068" marB="0"/>
                </a:tc>
                <a:tc>
                  <a:txBody>
                    <a:bodyPr/>
                    <a:lstStyle/>
                    <a:p>
                      <a:pPr marL="0" marR="0" algn="l" fontAlgn="t">
                        <a:lnSpc>
                          <a:spcPct val="107000"/>
                        </a:lnSpc>
                        <a:spcBef>
                          <a:spcPts val="0"/>
                        </a:spcBef>
                        <a:spcAft>
                          <a:spcPts val="0"/>
                        </a:spcAft>
                      </a:pPr>
                      <a:r>
                        <a:rPr lang="en-US" sz="2600" u="none" strike="noStrike">
                          <a:effectLst/>
                        </a:rPr>
                        <a:t>Fall 2020</a:t>
                      </a:r>
                      <a:endParaRPr lang="en-US" sz="4200" b="0" i="0" u="none" strike="noStrike">
                        <a:effectLst/>
                        <a:latin typeface="Arial" panose="020B0604020202020204" pitchFamily="34" charset="0"/>
                      </a:endParaRPr>
                    </a:p>
                  </a:txBody>
                  <a:tcPr marL="162737" marR="162737" marT="15068" marB="0"/>
                </a:tc>
                <a:extLst>
                  <a:ext uri="{0D108BD9-81ED-4DB2-BD59-A6C34878D82A}">
                    <a16:rowId xmlns:a16="http://schemas.microsoft.com/office/drawing/2014/main" val="313009452"/>
                  </a:ext>
                </a:extLst>
              </a:tr>
              <a:tr h="1777694">
                <a:tc>
                  <a:txBody>
                    <a:bodyPr/>
                    <a:lstStyle/>
                    <a:p>
                      <a:pPr marL="0" marR="0" algn="l" fontAlgn="t">
                        <a:lnSpc>
                          <a:spcPct val="107000"/>
                        </a:lnSpc>
                        <a:spcBef>
                          <a:spcPts val="0"/>
                        </a:spcBef>
                        <a:spcAft>
                          <a:spcPts val="0"/>
                        </a:spcAft>
                      </a:pPr>
                      <a:r>
                        <a:rPr lang="en-US" sz="2600" u="none" strike="noStrike">
                          <a:effectLst/>
                        </a:rPr>
                        <a:t>Enrolled Children with an IFSP/IEP</a:t>
                      </a:r>
                      <a:endParaRPr lang="en-US" sz="4200" b="0" i="0" u="none" strike="noStrike">
                        <a:effectLst/>
                        <a:latin typeface="Arial" panose="020B0604020202020204" pitchFamily="34" charset="0"/>
                      </a:endParaRPr>
                    </a:p>
                  </a:txBody>
                  <a:tcPr marL="162737" marR="162737" marT="15068" marB="0"/>
                </a:tc>
                <a:tc>
                  <a:txBody>
                    <a:bodyPr/>
                    <a:lstStyle/>
                    <a:p>
                      <a:pPr marL="0" marR="0" algn="l" fontAlgn="t">
                        <a:lnSpc>
                          <a:spcPct val="107000"/>
                        </a:lnSpc>
                        <a:spcBef>
                          <a:spcPts val="0"/>
                        </a:spcBef>
                        <a:spcAft>
                          <a:spcPts val="0"/>
                        </a:spcAft>
                      </a:pPr>
                      <a:r>
                        <a:rPr lang="en-US" sz="2600" u="none" strike="noStrike">
                          <a:effectLst/>
                        </a:rPr>
                        <a:t>17%</a:t>
                      </a:r>
                      <a:endParaRPr lang="en-US" sz="4200" b="0" i="0" u="none" strike="noStrike">
                        <a:effectLst/>
                        <a:latin typeface="Arial" panose="020B0604020202020204" pitchFamily="34" charset="0"/>
                      </a:endParaRPr>
                    </a:p>
                  </a:txBody>
                  <a:tcPr marL="162737" marR="162737" marT="15068" marB="0"/>
                </a:tc>
                <a:tc>
                  <a:txBody>
                    <a:bodyPr/>
                    <a:lstStyle/>
                    <a:p>
                      <a:pPr marL="0" marR="0" algn="l" fontAlgn="t">
                        <a:lnSpc>
                          <a:spcPct val="107000"/>
                        </a:lnSpc>
                        <a:spcBef>
                          <a:spcPts val="0"/>
                        </a:spcBef>
                        <a:spcAft>
                          <a:spcPts val="0"/>
                        </a:spcAft>
                      </a:pPr>
                      <a:r>
                        <a:rPr lang="en-US" sz="2600" u="none" strike="noStrike" dirty="0">
                          <a:effectLst/>
                        </a:rPr>
                        <a:t>15%</a:t>
                      </a:r>
                      <a:endParaRPr lang="en-US" sz="4200" b="0" i="0" u="none" strike="noStrike" dirty="0">
                        <a:effectLst/>
                        <a:latin typeface="Arial" panose="020B0604020202020204" pitchFamily="34" charset="0"/>
                      </a:endParaRPr>
                    </a:p>
                  </a:txBody>
                  <a:tcPr marL="162737" marR="162737" marT="15068" marB="0"/>
                </a:tc>
                <a:extLst>
                  <a:ext uri="{0D108BD9-81ED-4DB2-BD59-A6C34878D82A}">
                    <a16:rowId xmlns:a16="http://schemas.microsoft.com/office/drawing/2014/main" val="3856632017"/>
                  </a:ext>
                </a:extLst>
              </a:tr>
            </a:tbl>
          </a:graphicData>
        </a:graphic>
      </p:graphicFrame>
    </p:spTree>
    <p:extLst>
      <p:ext uri="{BB962C8B-B14F-4D97-AF65-F5344CB8AC3E}">
        <p14:creationId xmlns:p14="http://schemas.microsoft.com/office/powerpoint/2010/main" val="374460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AB12F-951E-4778-99F2-0FAAE64397A4}"/>
              </a:ext>
            </a:extLst>
          </p:cNvPr>
          <p:cNvSpPr>
            <a:spLocks noGrp="1"/>
          </p:cNvSpPr>
          <p:nvPr>
            <p:ph type="title"/>
          </p:nvPr>
        </p:nvSpPr>
        <p:spPr>
          <a:xfrm>
            <a:off x="121920" y="1016000"/>
            <a:ext cx="3644831" cy="5130800"/>
          </a:xfrm>
        </p:spPr>
        <p:txBody>
          <a:bodyPr anchor="ctr">
            <a:normAutofit fontScale="90000"/>
          </a:bodyPr>
          <a:lstStyle/>
          <a:p>
            <a:r>
              <a:rPr lang="en-US" sz="2500" b="1" dirty="0">
                <a:effectLst/>
                <a:latin typeface="Calibri" panose="020F0502020204030204" pitchFamily="34" charset="0"/>
                <a:ea typeface="Calibri" panose="020F0502020204030204" pitchFamily="34" charset="0"/>
                <a:cs typeface="Times New Roman" panose="02020603050405020304" pitchFamily="18" charset="0"/>
              </a:rPr>
              <a:t>EHS Monthly Home Visit Follow-Up/In-Kind Tracking</a:t>
            </a:r>
            <a:br>
              <a:rPr lang="en-US" sz="2500" b="1"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r>
              <a:rPr lang="en-US" sz="2500" dirty="0">
                <a:effectLst/>
                <a:latin typeface="Calibri" panose="020F0502020204030204" pitchFamily="34" charset="0"/>
                <a:ea typeface="Calibri" panose="020F0502020204030204" pitchFamily="34" charset="0"/>
                <a:cs typeface="Times New Roman" panose="02020603050405020304" pitchFamily="18" charset="0"/>
              </a:rPr>
              <a:t>* This top portion of In Kind must be completed monthly for each family and sent to your R &amp; H- they can be </a:t>
            </a:r>
            <a:r>
              <a:rPr lang="en-US" sz="2500" dirty="0" err="1">
                <a:effectLst/>
                <a:latin typeface="Calibri" panose="020F0502020204030204" pitchFamily="34" charset="0"/>
                <a:ea typeface="Calibri" panose="020F0502020204030204" pitchFamily="34" charset="0"/>
                <a:cs typeface="Times New Roman" panose="02020603050405020304" pitchFamily="18" charset="0"/>
              </a:rPr>
              <a:t>CC’ed</a:t>
            </a:r>
            <a:r>
              <a:rPr lang="en-US" sz="2500" dirty="0">
                <a:effectLst/>
                <a:latin typeface="Calibri" panose="020F0502020204030204" pitchFamily="34" charset="0"/>
                <a:ea typeface="Calibri" panose="020F0502020204030204" pitchFamily="34" charset="0"/>
                <a:cs typeface="Times New Roman" panose="02020603050405020304" pitchFamily="18" charset="0"/>
              </a:rPr>
              <a:t> when you send to Chris Welton</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br>
              <a:rPr lang="en-US" sz="25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p>
        </p:txBody>
      </p:sp>
      <p:sp>
        <p:nvSpPr>
          <p:cNvPr id="19" name="Freeform: Shape 11">
            <a:extLst>
              <a:ext uri="{FF2B5EF4-FFF2-40B4-BE49-F238E27FC236}">
                <a16:creationId xmlns:a16="http://schemas.microsoft.com/office/drawing/2014/main" id="{A044A62A-90F2-4512-B914-C85365792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10004" y="0"/>
            <a:ext cx="8381997" cy="6858000"/>
          </a:xfrm>
          <a:custGeom>
            <a:avLst/>
            <a:gdLst>
              <a:gd name="connsiteX0" fmla="*/ 5279869 w 8381997"/>
              <a:gd name="connsiteY0" fmla="*/ 0 h 6858000"/>
              <a:gd name="connsiteX1" fmla="*/ 0 w 8381997"/>
              <a:gd name="connsiteY1" fmla="*/ 0 h 6858000"/>
              <a:gd name="connsiteX2" fmla="*/ 0 w 8381997"/>
              <a:gd name="connsiteY2" fmla="*/ 6858000 h 6858000"/>
              <a:gd name="connsiteX3" fmla="*/ 6152194 w 8381997"/>
              <a:gd name="connsiteY3" fmla="*/ 6858000 h 6858000"/>
              <a:gd name="connsiteX4" fmla="*/ 6293621 w 8381997"/>
              <a:gd name="connsiteY4" fmla="*/ 6810834 h 6858000"/>
              <a:gd name="connsiteX5" fmla="*/ 7066295 w 8381997"/>
              <a:gd name="connsiteY5" fmla="*/ 6484032 h 6858000"/>
              <a:gd name="connsiteX6" fmla="*/ 8053802 w 8381997"/>
              <a:gd name="connsiteY6" fmla="*/ 3305682 h 6858000"/>
              <a:gd name="connsiteX7" fmla="*/ 5378348 w 8381997"/>
              <a:gd name="connsiteY7" fmla="*/ 41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1997" h="6858000">
                <a:moveTo>
                  <a:pt x="5279869" y="0"/>
                </a:moveTo>
                <a:lnTo>
                  <a:pt x="0" y="0"/>
                </a:lnTo>
                <a:lnTo>
                  <a:pt x="0" y="6858000"/>
                </a:lnTo>
                <a:lnTo>
                  <a:pt x="6152194" y="6858000"/>
                </a:lnTo>
                <a:lnTo>
                  <a:pt x="6293621" y="6810834"/>
                </a:lnTo>
                <a:cubicBezTo>
                  <a:pt x="6564267" y="6715365"/>
                  <a:pt x="6823237" y="6607613"/>
                  <a:pt x="7066295" y="6484032"/>
                </a:cubicBezTo>
                <a:cubicBezTo>
                  <a:pt x="8799749" y="5602878"/>
                  <a:pt x="8460509" y="4509127"/>
                  <a:pt x="8053802" y="3305682"/>
                </a:cubicBezTo>
                <a:cubicBezTo>
                  <a:pt x="7598029" y="1957732"/>
                  <a:pt x="7002925" y="759665"/>
                  <a:pt x="5378348" y="4122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1FD00E6D-9A34-4676-AD40-27FF958A5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29073" y="-37238"/>
            <a:ext cx="2953683" cy="690695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 name="connsiteX0" fmla="*/ 0 w 2130652"/>
              <a:gd name="connsiteY0" fmla="*/ 0 h 6858000"/>
              <a:gd name="connsiteX1" fmla="*/ 3379 w 2130652"/>
              <a:gd name="connsiteY1" fmla="*/ 2021 h 6858000"/>
              <a:gd name="connsiteX2" fmla="*/ 1377334 w 2130652"/>
              <a:gd name="connsiteY2" fmla="*/ 1096120 h 6858000"/>
              <a:gd name="connsiteX3" fmla="*/ 2097043 w 2130652"/>
              <a:gd name="connsiteY3" fmla="*/ 4379386 h 6858000"/>
              <a:gd name="connsiteX4" fmla="*/ 1433930 w 2130652"/>
              <a:gd name="connsiteY4" fmla="*/ 6852362 h 6858000"/>
              <a:gd name="connsiteX5" fmla="*/ 1431659 w 2130652"/>
              <a:gd name="connsiteY5" fmla="*/ 6858000 h 6858000"/>
              <a:gd name="connsiteX0" fmla="*/ 0 w 2150238"/>
              <a:gd name="connsiteY0" fmla="*/ 0 h 6858000"/>
              <a:gd name="connsiteX1" fmla="*/ 3379 w 2150238"/>
              <a:gd name="connsiteY1" fmla="*/ 2021 h 6858000"/>
              <a:gd name="connsiteX2" fmla="*/ 1377334 w 2150238"/>
              <a:gd name="connsiteY2" fmla="*/ 1096120 h 6858000"/>
              <a:gd name="connsiteX3" fmla="*/ 2097043 w 2150238"/>
              <a:gd name="connsiteY3" fmla="*/ 4379386 h 6858000"/>
              <a:gd name="connsiteX4" fmla="*/ 1433930 w 2150238"/>
              <a:gd name="connsiteY4" fmla="*/ 6852362 h 6858000"/>
              <a:gd name="connsiteX5" fmla="*/ 1431659 w 2150238"/>
              <a:gd name="connsiteY5" fmla="*/ 6858000 h 6858000"/>
              <a:gd name="connsiteX0" fmla="*/ 0 w 2150238"/>
              <a:gd name="connsiteY0" fmla="*/ 0 h 6858000"/>
              <a:gd name="connsiteX1" fmla="*/ 1377334 w 2150238"/>
              <a:gd name="connsiteY1" fmla="*/ 1096120 h 6858000"/>
              <a:gd name="connsiteX2" fmla="*/ 2097043 w 2150238"/>
              <a:gd name="connsiteY2" fmla="*/ 4379386 h 6858000"/>
              <a:gd name="connsiteX3" fmla="*/ 1433930 w 2150238"/>
              <a:gd name="connsiteY3" fmla="*/ 6852362 h 6858000"/>
              <a:gd name="connsiteX4" fmla="*/ 1431659 w 2150238"/>
              <a:gd name="connsiteY4" fmla="*/ 6858000 h 6858000"/>
              <a:gd name="connsiteX0" fmla="*/ 0 w 772904"/>
              <a:gd name="connsiteY0" fmla="*/ 0 h 5761880"/>
              <a:gd name="connsiteX1" fmla="*/ 719709 w 772904"/>
              <a:gd name="connsiteY1" fmla="*/ 3283266 h 5761880"/>
              <a:gd name="connsiteX2" fmla="*/ 56596 w 772904"/>
              <a:gd name="connsiteY2" fmla="*/ 5756242 h 5761880"/>
              <a:gd name="connsiteX3" fmla="*/ 54325 w 772904"/>
              <a:gd name="connsiteY3" fmla="*/ 5761880 h 5761880"/>
              <a:gd name="connsiteX0" fmla="*/ 0 w 772904"/>
              <a:gd name="connsiteY0" fmla="*/ 0 h 5756242"/>
              <a:gd name="connsiteX1" fmla="*/ 719709 w 772904"/>
              <a:gd name="connsiteY1" fmla="*/ 3283266 h 5756242"/>
              <a:gd name="connsiteX2" fmla="*/ 56596 w 772904"/>
              <a:gd name="connsiteY2" fmla="*/ 5756242 h 5756242"/>
              <a:gd name="connsiteX3" fmla="*/ 238766 w 772904"/>
              <a:gd name="connsiteY3" fmla="*/ 5227362 h 5756242"/>
              <a:gd name="connsiteX0" fmla="*/ 0 w 772904"/>
              <a:gd name="connsiteY0" fmla="*/ 0 h 5756242"/>
              <a:gd name="connsiteX1" fmla="*/ 719709 w 772904"/>
              <a:gd name="connsiteY1" fmla="*/ 3283266 h 5756242"/>
              <a:gd name="connsiteX2" fmla="*/ 56596 w 772904"/>
              <a:gd name="connsiteY2" fmla="*/ 5756242 h 5756242"/>
              <a:gd name="connsiteX3" fmla="*/ 241259 w 772904"/>
              <a:gd name="connsiteY3" fmla="*/ 5307906 h 5756242"/>
              <a:gd name="connsiteX0" fmla="*/ 0 w 772904"/>
              <a:gd name="connsiteY0" fmla="*/ 0 h 6303721"/>
              <a:gd name="connsiteX1" fmla="*/ 719709 w 772904"/>
              <a:gd name="connsiteY1" fmla="*/ 3283266 h 6303721"/>
              <a:gd name="connsiteX2" fmla="*/ 56596 w 772904"/>
              <a:gd name="connsiteY2" fmla="*/ 5756242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265657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309590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309590 h 6303721"/>
              <a:gd name="connsiteX3" fmla="*/ 321018 w 772904"/>
              <a:gd name="connsiteY3" fmla="*/ 6303721 h 6303721"/>
              <a:gd name="connsiteX0" fmla="*/ 0 w 772904"/>
              <a:gd name="connsiteY0" fmla="*/ 0 h 5309590"/>
              <a:gd name="connsiteX1" fmla="*/ 719709 w 772904"/>
              <a:gd name="connsiteY1" fmla="*/ 3283266 h 5309590"/>
              <a:gd name="connsiteX2" fmla="*/ 226083 w 772904"/>
              <a:gd name="connsiteY2" fmla="*/ 5309590 h 5309590"/>
            </a:gdLst>
            <a:ahLst/>
            <a:cxnLst>
              <a:cxn ang="0">
                <a:pos x="connsiteX0" y="connsiteY0"/>
              </a:cxn>
              <a:cxn ang="0">
                <a:pos x="connsiteX1" y="connsiteY1"/>
              </a:cxn>
              <a:cxn ang="0">
                <a:pos x="connsiteX2" y="connsiteY2"/>
              </a:cxn>
            </a:cxnLst>
            <a:rect l="l" t="t" r="r" b="b"/>
            <a:pathLst>
              <a:path w="772904" h="5309590">
                <a:moveTo>
                  <a:pt x="0" y="0"/>
                </a:moveTo>
                <a:cubicBezTo>
                  <a:pt x="748253" y="904554"/>
                  <a:pt x="862505" y="2299632"/>
                  <a:pt x="719709" y="3283266"/>
                </a:cubicBezTo>
                <a:cubicBezTo>
                  <a:pt x="654961" y="3728238"/>
                  <a:pt x="604659" y="4326596"/>
                  <a:pt x="226083" y="530959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aphicFrame>
        <p:nvGraphicFramePr>
          <p:cNvPr id="5" name="Content Placeholder 4">
            <a:extLst>
              <a:ext uri="{FF2B5EF4-FFF2-40B4-BE49-F238E27FC236}">
                <a16:creationId xmlns:a16="http://schemas.microsoft.com/office/drawing/2014/main" id="{ED065195-7CAF-4684-9A38-7D5F41207F6A}"/>
              </a:ext>
            </a:extLst>
          </p:cNvPr>
          <p:cNvGraphicFramePr>
            <a:graphicFrameLocks noGrp="1"/>
          </p:cNvGraphicFramePr>
          <p:nvPr>
            <p:ph idx="1"/>
            <p:extLst>
              <p:ext uri="{D42A27DB-BD31-4B8C-83A1-F6EECF244321}">
                <p14:modId xmlns:p14="http://schemas.microsoft.com/office/powerpoint/2010/main" val="518925592"/>
              </p:ext>
            </p:extLst>
          </p:nvPr>
        </p:nvGraphicFramePr>
        <p:xfrm>
          <a:off x="4029074" y="1259840"/>
          <a:ext cx="7400928" cy="5315888"/>
        </p:xfrm>
        <a:graphic>
          <a:graphicData uri="http://schemas.openxmlformats.org/drawingml/2006/table">
            <a:tbl>
              <a:tblPr firstRow="1" firstCol="1" bandRow="1">
                <a:tableStyleId>{5C22544A-7EE6-4342-B048-85BDC9FD1C3A}</a:tableStyleId>
              </a:tblPr>
              <a:tblGrid>
                <a:gridCol w="4857187">
                  <a:extLst>
                    <a:ext uri="{9D8B030D-6E8A-4147-A177-3AD203B41FA5}">
                      <a16:colId xmlns:a16="http://schemas.microsoft.com/office/drawing/2014/main" val="3367484018"/>
                    </a:ext>
                  </a:extLst>
                </a:gridCol>
                <a:gridCol w="2543741">
                  <a:extLst>
                    <a:ext uri="{9D8B030D-6E8A-4147-A177-3AD203B41FA5}">
                      <a16:colId xmlns:a16="http://schemas.microsoft.com/office/drawing/2014/main" val="277783922"/>
                    </a:ext>
                  </a:extLst>
                </a:gridCol>
              </a:tblGrid>
              <a:tr h="398480">
                <a:tc gridSpan="2">
                  <a:txBody>
                    <a:bodyPr/>
                    <a:lstStyle/>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Child’s Name _____________________________________Month/Year:___________________ Dual Enrolled  Y  N</a:t>
                      </a:r>
                      <a:endParaRPr lang="en-US" sz="900" b="0" i="0" u="none" strike="noStrike" dirty="0">
                        <a:solidFill>
                          <a:schemeClr val="bg1"/>
                        </a:solidFill>
                        <a:effectLst/>
                        <a:latin typeface="Arial" panose="020B0604020202020204" pitchFamily="34" charset="0"/>
                      </a:endParaRPr>
                    </a:p>
                  </a:txBody>
                  <a:tcPr marL="59448" marR="59448" marT="5505" marB="0">
                    <a:solidFill>
                      <a:schemeClr val="tx1"/>
                    </a:solidFill>
                  </a:tcPr>
                </a:tc>
                <a:tc hMerge="1">
                  <a:txBody>
                    <a:bodyPr/>
                    <a:lstStyle/>
                    <a:p>
                      <a:endParaRPr lang="en-US"/>
                    </a:p>
                  </a:txBody>
                  <a:tcPr/>
                </a:tc>
                <a:extLst>
                  <a:ext uri="{0D108BD9-81ED-4DB2-BD59-A6C34878D82A}">
                    <a16:rowId xmlns:a16="http://schemas.microsoft.com/office/drawing/2014/main" val="3509703964"/>
                  </a:ext>
                </a:extLst>
              </a:tr>
              <a:tr h="1701901">
                <a:tc gridSpan="2">
                  <a:txBody>
                    <a:bodyPr/>
                    <a:lstStyle/>
                    <a:p>
                      <a:pPr marL="0" marR="0" algn="l" fontAlgn="t">
                        <a:lnSpc>
                          <a:spcPct val="107000"/>
                        </a:lnSpc>
                        <a:spcBef>
                          <a:spcPts val="0"/>
                        </a:spcBef>
                        <a:spcAft>
                          <a:spcPts val="0"/>
                        </a:spcAft>
                      </a:pPr>
                      <a:r>
                        <a:rPr lang="en-US" sz="900" u="none" strike="noStrike" dirty="0">
                          <a:solidFill>
                            <a:schemeClr val="bg1"/>
                          </a:solidFill>
                          <a:effectLst/>
                          <a:highlight>
                            <a:srgbClr val="FFFF00"/>
                          </a:highlight>
                        </a:rPr>
                        <a:t>Health  </a:t>
                      </a: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Medical Insurance: Yes or No      Insurance Recert. Date__________  Follow Up:______________________________</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WIC___________                 Lead_______________                Hemoglobin__________        </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WBC____________                Dental __________ </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Notes:</a:t>
                      </a:r>
                      <a:endParaRPr lang="en-US" sz="900" b="0" i="0" u="none" strike="noStrike" dirty="0">
                        <a:solidFill>
                          <a:schemeClr val="bg1"/>
                        </a:solidFill>
                        <a:effectLst/>
                        <a:latin typeface="Arial" panose="020B0604020202020204" pitchFamily="34" charset="0"/>
                      </a:endParaRPr>
                    </a:p>
                  </a:txBody>
                  <a:tcPr marL="59448" marR="59448" marT="5505" marB="0">
                    <a:solidFill>
                      <a:schemeClr val="tx1"/>
                    </a:solidFill>
                  </a:tcPr>
                </a:tc>
                <a:tc hMerge="1">
                  <a:txBody>
                    <a:bodyPr/>
                    <a:lstStyle/>
                    <a:p>
                      <a:endParaRPr lang="en-US"/>
                    </a:p>
                  </a:txBody>
                  <a:tcPr/>
                </a:tc>
                <a:extLst>
                  <a:ext uri="{0D108BD9-81ED-4DB2-BD59-A6C34878D82A}">
                    <a16:rowId xmlns:a16="http://schemas.microsoft.com/office/drawing/2014/main" val="3330505258"/>
                  </a:ext>
                </a:extLst>
              </a:tr>
              <a:tr h="999494">
                <a:tc>
                  <a:txBody>
                    <a:bodyPr/>
                    <a:lstStyle/>
                    <a:p>
                      <a:pPr marL="0" marR="0" algn="l" fontAlgn="t">
                        <a:lnSpc>
                          <a:spcPct val="107000"/>
                        </a:lnSpc>
                        <a:spcBef>
                          <a:spcPts val="0"/>
                        </a:spcBef>
                        <a:spcAft>
                          <a:spcPts val="0"/>
                        </a:spcAft>
                      </a:pPr>
                      <a:r>
                        <a:rPr lang="en-US" sz="900" u="none" strike="noStrike" dirty="0">
                          <a:solidFill>
                            <a:schemeClr val="bg1"/>
                          </a:solidFill>
                          <a:effectLst/>
                          <a:highlight>
                            <a:srgbClr val="FFFF00"/>
                          </a:highlight>
                        </a:rPr>
                        <a:t>Screenings (due within 45 days)</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Vision:                                           ASQ:</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Hearing:                                     </a:t>
                      </a:r>
                      <a:r>
                        <a:rPr lang="en-US" sz="900" u="none" strike="noStrike" dirty="0" err="1">
                          <a:solidFill>
                            <a:schemeClr val="bg1"/>
                          </a:solidFill>
                          <a:effectLst/>
                        </a:rPr>
                        <a:t>eDeca</a:t>
                      </a:r>
                      <a:r>
                        <a:rPr lang="en-US" sz="900" u="none" strike="noStrike" dirty="0">
                          <a:solidFill>
                            <a:schemeClr val="bg1"/>
                          </a:solidFill>
                          <a:effectLst/>
                        </a:rPr>
                        <a:t> (&amp; annually)                         </a:t>
                      </a:r>
                      <a:endParaRPr lang="en-US" sz="900" b="0" i="0" u="none" strike="noStrike" dirty="0">
                        <a:solidFill>
                          <a:schemeClr val="bg1"/>
                        </a:solidFill>
                        <a:effectLst/>
                        <a:latin typeface="Arial" panose="020B0604020202020204" pitchFamily="34" charset="0"/>
                      </a:endParaRPr>
                    </a:p>
                  </a:txBody>
                  <a:tcPr marL="59448" marR="59448" marT="5505" marB="0">
                    <a:solidFill>
                      <a:schemeClr val="tx1"/>
                    </a:solidFill>
                  </a:tcPr>
                </a:tc>
                <a:tc>
                  <a:txBody>
                    <a:bodyPr/>
                    <a:lstStyle/>
                    <a:p>
                      <a:pPr marL="0" marR="0" algn="l" fontAlgn="t">
                        <a:lnSpc>
                          <a:spcPct val="107000"/>
                        </a:lnSpc>
                        <a:spcBef>
                          <a:spcPts val="0"/>
                        </a:spcBef>
                        <a:spcAft>
                          <a:spcPts val="0"/>
                        </a:spcAft>
                      </a:pPr>
                      <a:r>
                        <a:rPr lang="en-US" sz="1000" b="1" u="none" strike="noStrike" dirty="0">
                          <a:solidFill>
                            <a:schemeClr val="bg1"/>
                          </a:solidFill>
                          <a:effectLst/>
                        </a:rPr>
                        <a:t>Nutrition and Safety:</a:t>
                      </a:r>
                      <a:r>
                        <a:rPr lang="en-US" sz="800" b="1" u="none" strike="noStrike" dirty="0">
                          <a:solidFill>
                            <a:schemeClr val="bg1"/>
                          </a:solidFill>
                          <a:effectLst/>
                        </a:rPr>
                        <a:t>  </a:t>
                      </a:r>
                      <a:endParaRPr lang="en-US" sz="1800" b="1" u="none" strike="noStrike" dirty="0">
                        <a:solidFill>
                          <a:schemeClr val="bg1"/>
                        </a:solidFill>
                        <a:effectLst/>
                      </a:endParaRPr>
                    </a:p>
                    <a:p>
                      <a:pPr marL="0" marR="0" algn="l" fontAlgn="t">
                        <a:lnSpc>
                          <a:spcPct val="107000"/>
                        </a:lnSpc>
                        <a:spcBef>
                          <a:spcPts val="0"/>
                        </a:spcBef>
                        <a:spcAft>
                          <a:spcPts val="0"/>
                        </a:spcAft>
                      </a:pPr>
                      <a:r>
                        <a:rPr lang="en-US" sz="1000" u="none" strike="noStrike" dirty="0">
                          <a:solidFill>
                            <a:schemeClr val="bg1"/>
                          </a:solidFill>
                          <a:effectLst/>
                        </a:rPr>
                        <a:t> </a:t>
                      </a:r>
                      <a:endParaRPr lang="en-US" sz="1800" b="0" i="0" u="none" strike="noStrike" dirty="0">
                        <a:solidFill>
                          <a:schemeClr val="bg1"/>
                        </a:solidFill>
                        <a:effectLst/>
                        <a:latin typeface="Arial" panose="020B0604020202020204" pitchFamily="34" charset="0"/>
                      </a:endParaRPr>
                    </a:p>
                  </a:txBody>
                  <a:tcPr marL="59448" marR="59448" marT="5505" marB="0">
                    <a:solidFill>
                      <a:schemeClr val="tx1"/>
                    </a:solidFill>
                  </a:tcPr>
                </a:tc>
                <a:extLst>
                  <a:ext uri="{0D108BD9-81ED-4DB2-BD59-A6C34878D82A}">
                    <a16:rowId xmlns:a16="http://schemas.microsoft.com/office/drawing/2014/main" val="1956370370"/>
                  </a:ext>
                </a:extLst>
              </a:tr>
              <a:tr h="2216013">
                <a:tc gridSpan="2">
                  <a:txBody>
                    <a:bodyPr/>
                    <a:lstStyle/>
                    <a:p>
                      <a:pPr marL="0" marR="0" algn="l" fontAlgn="t">
                        <a:lnSpc>
                          <a:spcPct val="107000"/>
                        </a:lnSpc>
                        <a:spcBef>
                          <a:spcPts val="0"/>
                        </a:spcBef>
                        <a:spcAft>
                          <a:spcPts val="0"/>
                        </a:spcAft>
                      </a:pPr>
                      <a:r>
                        <a:rPr lang="en-US" sz="900" u="none" strike="noStrike" dirty="0">
                          <a:solidFill>
                            <a:schemeClr val="bg1"/>
                          </a:solidFill>
                          <a:effectLst/>
                          <a:highlight>
                            <a:srgbClr val="FFFF00"/>
                          </a:highlight>
                        </a:rPr>
                        <a:t>Family Engagement</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Family Goal:                                                            Supports requested:</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Next Review (within 30 days):</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Other Service Provider Updates:</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highlight>
                            <a:srgbClr val="FFFF00"/>
                          </a:highlight>
                        </a:rPr>
                        <a:t>Socialization Ideas:</a:t>
                      </a:r>
                    </a:p>
                    <a:p>
                      <a:pPr marL="0" marR="0" algn="l" fontAlgn="t">
                        <a:lnSpc>
                          <a:spcPct val="107000"/>
                        </a:lnSpc>
                        <a:spcBef>
                          <a:spcPts val="0"/>
                        </a:spcBef>
                        <a:spcAft>
                          <a:spcPts val="0"/>
                        </a:spcAft>
                      </a:pPr>
                      <a:r>
                        <a:rPr lang="en-US" sz="900" u="none" strike="noStrike" dirty="0">
                          <a:solidFill>
                            <a:schemeClr val="bg1"/>
                          </a:solidFill>
                          <a:effectLst/>
                        </a:rPr>
                        <a:t> </a:t>
                      </a:r>
                    </a:p>
                    <a:p>
                      <a:pPr marL="0" marR="0" algn="l" fontAlgn="t">
                        <a:lnSpc>
                          <a:spcPct val="107000"/>
                        </a:lnSpc>
                        <a:spcBef>
                          <a:spcPts val="0"/>
                        </a:spcBef>
                        <a:spcAft>
                          <a:spcPts val="0"/>
                        </a:spcAft>
                      </a:pPr>
                      <a:r>
                        <a:rPr lang="en-US" sz="900" u="none" strike="noStrike" dirty="0">
                          <a:solidFill>
                            <a:schemeClr val="bg1"/>
                          </a:solidFill>
                          <a:effectLst/>
                        </a:rPr>
                        <a:t>Policy Council/Parent Advisory Committee</a:t>
                      </a:r>
                    </a:p>
                    <a:p>
                      <a:pPr marL="0" marR="0" algn="l" fontAlgn="t">
                        <a:lnSpc>
                          <a:spcPct val="107000"/>
                        </a:lnSpc>
                        <a:spcBef>
                          <a:spcPts val="0"/>
                        </a:spcBef>
                        <a:spcAft>
                          <a:spcPts val="0"/>
                        </a:spcAft>
                      </a:pPr>
                      <a:r>
                        <a:rPr lang="en-US" sz="900" u="none" strike="noStrike" dirty="0">
                          <a:effectLst/>
                        </a:rPr>
                        <a:t> </a:t>
                      </a:r>
                      <a:endParaRPr lang="en-US" sz="900" b="0" i="0" u="none" strike="noStrike" dirty="0">
                        <a:effectLst/>
                        <a:latin typeface="Arial" panose="020B0604020202020204" pitchFamily="34" charset="0"/>
                      </a:endParaRPr>
                    </a:p>
                  </a:txBody>
                  <a:tcPr marL="59448" marR="59448" marT="5505" marB="0">
                    <a:solidFill>
                      <a:schemeClr val="tx1"/>
                    </a:solidFill>
                  </a:tcPr>
                </a:tc>
                <a:tc hMerge="1">
                  <a:txBody>
                    <a:bodyPr/>
                    <a:lstStyle/>
                    <a:p>
                      <a:endParaRPr lang="en-US"/>
                    </a:p>
                  </a:txBody>
                  <a:tcPr/>
                </a:tc>
                <a:extLst>
                  <a:ext uri="{0D108BD9-81ED-4DB2-BD59-A6C34878D82A}">
                    <a16:rowId xmlns:a16="http://schemas.microsoft.com/office/drawing/2014/main" val="2422745401"/>
                  </a:ext>
                </a:extLst>
              </a:tr>
            </a:tbl>
          </a:graphicData>
        </a:graphic>
      </p:graphicFrame>
    </p:spTree>
    <p:extLst>
      <p:ext uri="{BB962C8B-B14F-4D97-AF65-F5344CB8AC3E}">
        <p14:creationId xmlns:p14="http://schemas.microsoft.com/office/powerpoint/2010/main" val="10356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Title 1">
            <a:extLst>
              <a:ext uri="{FF2B5EF4-FFF2-40B4-BE49-F238E27FC236}">
                <a16:creationId xmlns:a16="http://schemas.microsoft.com/office/drawing/2014/main" id="{048FC274-0FA0-4CD0-93C4-304BAD6206B4}"/>
              </a:ext>
            </a:extLst>
          </p:cNvPr>
          <p:cNvSpPr>
            <a:spLocks noGrp="1"/>
          </p:cNvSpPr>
          <p:nvPr>
            <p:ph type="title"/>
          </p:nvPr>
        </p:nvSpPr>
        <p:spPr>
          <a:xfrm>
            <a:off x="718750" y="762000"/>
            <a:ext cx="3853249" cy="2286000"/>
          </a:xfrm>
        </p:spPr>
        <p:txBody>
          <a:bodyPr anchor="t">
            <a:normAutofit/>
          </a:bodyPr>
          <a:lstStyle/>
          <a:p>
            <a:r>
              <a:rPr lang="en-US" sz="3200">
                <a:solidFill>
                  <a:srgbClr val="FFFFFF"/>
                </a:solidFill>
              </a:rPr>
              <a:t>Eligibility</a:t>
            </a:r>
          </a:p>
        </p:txBody>
      </p:sp>
      <p:sp>
        <p:nvSpPr>
          <p:cNvPr id="14" name="Freeform: Shape 13">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6" name="Freeform: Shape 15">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5" name="Content Placeholder 4">
            <a:extLst>
              <a:ext uri="{FF2B5EF4-FFF2-40B4-BE49-F238E27FC236}">
                <a16:creationId xmlns:a16="http://schemas.microsoft.com/office/drawing/2014/main" id="{AA8D52D4-8726-4066-AF8A-2C91B96C74AB}"/>
              </a:ext>
            </a:extLst>
          </p:cNvPr>
          <p:cNvGraphicFramePr>
            <a:graphicFrameLocks noGrp="1"/>
          </p:cNvGraphicFramePr>
          <p:nvPr>
            <p:ph idx="1"/>
            <p:extLst>
              <p:ext uri="{D42A27DB-BD31-4B8C-83A1-F6EECF244321}">
                <p14:modId xmlns:p14="http://schemas.microsoft.com/office/powerpoint/2010/main" val="4100996274"/>
              </p:ext>
            </p:extLst>
          </p:nvPr>
        </p:nvGraphicFramePr>
        <p:xfrm>
          <a:off x="5290748" y="1676400"/>
          <a:ext cx="6139256" cy="3078480"/>
        </p:xfrm>
        <a:graphic>
          <a:graphicData uri="http://schemas.openxmlformats.org/drawingml/2006/table">
            <a:tbl>
              <a:tblPr firstRow="1" firstCol="1" bandRow="1"/>
              <a:tblGrid>
                <a:gridCol w="625513">
                  <a:extLst>
                    <a:ext uri="{9D8B030D-6E8A-4147-A177-3AD203B41FA5}">
                      <a16:colId xmlns:a16="http://schemas.microsoft.com/office/drawing/2014/main" val="200761098"/>
                    </a:ext>
                  </a:extLst>
                </a:gridCol>
                <a:gridCol w="700515">
                  <a:extLst>
                    <a:ext uri="{9D8B030D-6E8A-4147-A177-3AD203B41FA5}">
                      <a16:colId xmlns:a16="http://schemas.microsoft.com/office/drawing/2014/main" val="2722417551"/>
                    </a:ext>
                  </a:extLst>
                </a:gridCol>
                <a:gridCol w="938645">
                  <a:extLst>
                    <a:ext uri="{9D8B030D-6E8A-4147-A177-3AD203B41FA5}">
                      <a16:colId xmlns:a16="http://schemas.microsoft.com/office/drawing/2014/main" val="1536231059"/>
                    </a:ext>
                  </a:extLst>
                </a:gridCol>
                <a:gridCol w="1111149">
                  <a:extLst>
                    <a:ext uri="{9D8B030D-6E8A-4147-A177-3AD203B41FA5}">
                      <a16:colId xmlns:a16="http://schemas.microsoft.com/office/drawing/2014/main" val="2730103520"/>
                    </a:ext>
                  </a:extLst>
                </a:gridCol>
                <a:gridCol w="994896">
                  <a:extLst>
                    <a:ext uri="{9D8B030D-6E8A-4147-A177-3AD203B41FA5}">
                      <a16:colId xmlns:a16="http://schemas.microsoft.com/office/drawing/2014/main" val="3992887935"/>
                    </a:ext>
                  </a:extLst>
                </a:gridCol>
                <a:gridCol w="784892">
                  <a:extLst>
                    <a:ext uri="{9D8B030D-6E8A-4147-A177-3AD203B41FA5}">
                      <a16:colId xmlns:a16="http://schemas.microsoft.com/office/drawing/2014/main" val="1467005359"/>
                    </a:ext>
                  </a:extLst>
                </a:gridCol>
                <a:gridCol w="983646">
                  <a:extLst>
                    <a:ext uri="{9D8B030D-6E8A-4147-A177-3AD203B41FA5}">
                      <a16:colId xmlns:a16="http://schemas.microsoft.com/office/drawing/2014/main" val="1794377525"/>
                    </a:ext>
                  </a:extLst>
                </a:gridCol>
              </a:tblGrid>
              <a:tr h="1026160">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Foster Child</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Homeless</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Income Below 100%</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Income 100&lt;130%</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Over Income</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Public Assistance</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234643"/>
                  </a:ext>
                </a:extLst>
              </a:tr>
              <a:tr h="1026160">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Fall 2019</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12%</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55%</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11%</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8%</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9%</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19723"/>
                  </a:ext>
                </a:extLst>
              </a:tr>
              <a:tr h="1026160">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Fall 2020</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10%</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50%</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13%</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a:effectLst/>
                          <a:latin typeface="Calibri" panose="020F0502020204030204" pitchFamily="34" charset="0"/>
                          <a:ea typeface="Calibri" panose="020F0502020204030204" pitchFamily="34" charset="0"/>
                          <a:cs typeface="Times New Roman" panose="02020603050405020304" pitchFamily="18" charset="0"/>
                        </a:rPr>
                        <a:t>9%</a:t>
                      </a:r>
                      <a:endParaRPr lang="en-US" sz="1400" b="0" i="0" u="none" strike="noStrike">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13%</a:t>
                      </a:r>
                      <a:endParaRPr lang="en-US" sz="1400" b="0" i="0" u="none" strike="noStrike" dirty="0">
                        <a:effectLst/>
                        <a:latin typeface="Arial" panose="020B0604020202020204" pitchFamily="34" charset="0"/>
                      </a:endParaRPr>
                    </a:p>
                  </a:txBody>
                  <a:tcPr marL="81002" marR="81002" marT="112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359475"/>
                  </a:ext>
                </a:extLst>
              </a:tr>
            </a:tbl>
          </a:graphicData>
        </a:graphic>
      </p:graphicFrame>
      <p:pic>
        <p:nvPicPr>
          <p:cNvPr id="9218" name="Picture 2" descr="Early Head Start">
            <a:extLst>
              <a:ext uri="{FF2B5EF4-FFF2-40B4-BE49-F238E27FC236}">
                <a16:creationId xmlns:a16="http://schemas.microsoft.com/office/drawing/2014/main" id="{EC14C026-11F2-492A-B225-AF5805997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6" y="3809998"/>
            <a:ext cx="3419475" cy="179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9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2529-CD71-4DF2-A819-11C56885B88C}"/>
              </a:ext>
            </a:extLst>
          </p:cNvPr>
          <p:cNvSpPr>
            <a:spLocks noGrp="1"/>
          </p:cNvSpPr>
          <p:nvPr>
            <p:ph type="title"/>
          </p:nvPr>
        </p:nvSpPr>
        <p:spPr/>
        <p:txBody>
          <a:bodyPr>
            <a:normAutofit/>
          </a:bodyPr>
          <a:lstStyle/>
          <a:p>
            <a:r>
              <a:rPr lang="en-US" sz="3200" dirty="0"/>
              <a:t>Small Group – 15 minutes</a:t>
            </a:r>
          </a:p>
        </p:txBody>
      </p:sp>
      <p:sp>
        <p:nvSpPr>
          <p:cNvPr id="3" name="Content Placeholder 2">
            <a:extLst>
              <a:ext uri="{FF2B5EF4-FFF2-40B4-BE49-F238E27FC236}">
                <a16:creationId xmlns:a16="http://schemas.microsoft.com/office/drawing/2014/main" id="{123281A8-ACC5-4F23-8425-C0799978A675}"/>
              </a:ext>
            </a:extLst>
          </p:cNvPr>
          <p:cNvSpPr>
            <a:spLocks noGrp="1"/>
          </p:cNvSpPr>
          <p:nvPr>
            <p:ph idx="1"/>
          </p:nvPr>
        </p:nvSpPr>
        <p:spPr/>
        <p:txBody>
          <a:bodyPr>
            <a:normAutofit/>
          </a:bodyPr>
          <a:lstStyle/>
          <a:p>
            <a:pPr marL="0" indent="0">
              <a:lnSpc>
                <a:spcPct val="115000"/>
              </a:lnSpc>
              <a:buNone/>
            </a:pPr>
            <a:r>
              <a:rPr lang="en-US" sz="1800" dirty="0"/>
              <a:t>How to we continue to support families in getting the following completed?</a:t>
            </a:r>
          </a:p>
          <a:p>
            <a:pPr>
              <a:lnSpc>
                <a:spcPct val="115000"/>
              </a:lnSpc>
            </a:pPr>
            <a:r>
              <a:rPr lang="en-US" sz="1800" dirty="0"/>
              <a:t>Medical/Dental Home</a:t>
            </a:r>
          </a:p>
          <a:p>
            <a:pPr>
              <a:lnSpc>
                <a:spcPct val="115000"/>
              </a:lnSpc>
            </a:pPr>
            <a:r>
              <a:rPr lang="en-US" sz="1800" dirty="0"/>
              <a:t>Health Insurance</a:t>
            </a:r>
          </a:p>
          <a:p>
            <a:pPr>
              <a:lnSpc>
                <a:spcPct val="115000"/>
              </a:lnSpc>
            </a:pPr>
            <a:r>
              <a:rPr lang="en-US" sz="1800" dirty="0"/>
              <a:t>Vision/Hearing Screenings</a:t>
            </a:r>
          </a:p>
          <a:p>
            <a:pPr>
              <a:lnSpc>
                <a:spcPct val="115000"/>
              </a:lnSpc>
            </a:pPr>
            <a:r>
              <a:rPr lang="en-US" sz="1800" dirty="0"/>
              <a:t>Setting Family Goals</a:t>
            </a:r>
          </a:p>
          <a:p>
            <a:pPr>
              <a:lnSpc>
                <a:spcPct val="115000"/>
              </a:lnSpc>
            </a:pPr>
            <a:r>
              <a:rPr lang="en-US" sz="1800" dirty="0"/>
              <a:t>Completing their Family Partnership Agreement</a:t>
            </a:r>
          </a:p>
          <a:p>
            <a:pPr marL="0" indent="0">
              <a:lnSpc>
                <a:spcPct val="115000"/>
              </a:lnSpc>
              <a:buNone/>
            </a:pPr>
            <a:r>
              <a:rPr lang="en-US" sz="1800" dirty="0"/>
              <a:t>As home visitors how can we ensure dental and medical information is getting to R &amp; H’s?</a:t>
            </a:r>
          </a:p>
          <a:p>
            <a:pPr marL="0" indent="0">
              <a:lnSpc>
                <a:spcPct val="115000"/>
              </a:lnSpc>
              <a:buNone/>
            </a:pPr>
            <a:r>
              <a:rPr lang="en-US" sz="1800" dirty="0"/>
              <a:t>How can we ensure we have enough eligible families on our wait list?</a:t>
            </a:r>
          </a:p>
        </p:txBody>
      </p:sp>
      <p:sp>
        <p:nvSpPr>
          <p:cNvPr id="4" name="Text Placeholder 3">
            <a:extLst>
              <a:ext uri="{FF2B5EF4-FFF2-40B4-BE49-F238E27FC236}">
                <a16:creationId xmlns:a16="http://schemas.microsoft.com/office/drawing/2014/main" id="{6562E183-AEF3-457C-B686-B43FAD57C0D1}"/>
              </a:ext>
            </a:extLst>
          </p:cNvPr>
          <p:cNvSpPr>
            <a:spLocks noGrp="1"/>
          </p:cNvSpPr>
          <p:nvPr>
            <p:ph type="body" sz="half" idx="2"/>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i="1" dirty="0"/>
          </a:p>
          <a:p>
            <a:endParaRPr lang="en-US" i="1" dirty="0"/>
          </a:p>
          <a:p>
            <a:endParaRPr lang="en-US" i="1" dirty="0"/>
          </a:p>
          <a:p>
            <a:r>
              <a:rPr lang="en-US" i="1" dirty="0"/>
              <a:t>Elect a speaker for large group</a:t>
            </a:r>
          </a:p>
        </p:txBody>
      </p:sp>
      <p:pic>
        <p:nvPicPr>
          <p:cNvPr id="11266" name="Picture 2" descr="Understanding the True Cost of Child Care for Infants and Toddlers - Center  for American Progress">
            <a:extLst>
              <a:ext uri="{FF2B5EF4-FFF2-40B4-BE49-F238E27FC236}">
                <a16:creationId xmlns:a16="http://schemas.microsoft.com/office/drawing/2014/main" id="{740D8631-C0F0-4B80-BA42-36C28175B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34" y="1987827"/>
            <a:ext cx="3392432" cy="2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69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2" name="Freeform: Shape 3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4" name="Freeform: Shape 3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36" name="Rectangle 3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8" name="Freeform: Shape 37">
            <a:extLst>
              <a:ext uri="{FF2B5EF4-FFF2-40B4-BE49-F238E27FC236}">
                <a16:creationId xmlns:a16="http://schemas.microsoft.com/office/drawing/2014/main" id="{BFC5A2D8-56E8-47FB-975D-D777AFEA4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8" y="3"/>
            <a:ext cx="6927272" cy="5330949"/>
          </a:xfrm>
          <a:custGeom>
            <a:avLst/>
            <a:gdLst>
              <a:gd name="connsiteX0" fmla="*/ 0 w 6927272"/>
              <a:gd name="connsiteY0" fmla="*/ 0 h 5330949"/>
              <a:gd name="connsiteX1" fmla="*/ 6927272 w 6927272"/>
              <a:gd name="connsiteY1" fmla="*/ 0 h 5330949"/>
              <a:gd name="connsiteX2" fmla="*/ 6927272 w 6927272"/>
              <a:gd name="connsiteY2" fmla="*/ 3912793 h 5330949"/>
              <a:gd name="connsiteX3" fmla="*/ 6884989 w 6927272"/>
              <a:gd name="connsiteY3" fmla="*/ 4002742 h 5330949"/>
              <a:gd name="connsiteX4" fmla="*/ 6592028 w 6927272"/>
              <a:gd name="connsiteY4" fmla="*/ 4494163 h 5330949"/>
              <a:gd name="connsiteX5" fmla="*/ 3742808 w 6927272"/>
              <a:gd name="connsiteY5" fmla="*/ 5122218 h 5330949"/>
              <a:gd name="connsiteX6" fmla="*/ 326623 w 6927272"/>
              <a:gd name="connsiteY6" fmla="*/ 2148182 h 5330949"/>
              <a:gd name="connsiteX7" fmla="*/ 13721 w 6927272"/>
              <a:gd name="connsiteY7" fmla="*/ 201231 h 533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 name="Title 4">
            <a:extLst>
              <a:ext uri="{FF2B5EF4-FFF2-40B4-BE49-F238E27FC236}">
                <a16:creationId xmlns:a16="http://schemas.microsoft.com/office/drawing/2014/main" id="{A847AB72-B488-47B3-A0E8-EB7F62864CE1}"/>
              </a:ext>
            </a:extLst>
          </p:cNvPr>
          <p:cNvSpPr>
            <a:spLocks noGrp="1"/>
          </p:cNvSpPr>
          <p:nvPr>
            <p:ph type="title"/>
          </p:nvPr>
        </p:nvSpPr>
        <p:spPr>
          <a:xfrm>
            <a:off x="762000" y="1524000"/>
            <a:ext cx="4572000" cy="2286000"/>
          </a:xfrm>
        </p:spPr>
        <p:txBody>
          <a:bodyPr vert="horz" lIns="91440" tIns="45720" rIns="91440" bIns="45720" rtlCol="0" anchor="b">
            <a:normAutofit/>
          </a:bodyPr>
          <a:lstStyle/>
          <a:p>
            <a:r>
              <a:rPr lang="en-US" kern="1200">
                <a:solidFill>
                  <a:schemeClr val="tx1"/>
                </a:solidFill>
                <a:latin typeface="+mj-lt"/>
                <a:ea typeface="+mj-ea"/>
                <a:cs typeface="+mj-cs"/>
              </a:rPr>
              <a:t>Innovative Ideas</a:t>
            </a:r>
            <a:endParaRPr lang="en-US" kern="1200" dirty="0">
              <a:solidFill>
                <a:schemeClr val="tx1"/>
              </a:solidFill>
              <a:latin typeface="+mj-lt"/>
              <a:ea typeface="+mj-ea"/>
              <a:cs typeface="+mj-cs"/>
            </a:endParaRPr>
          </a:p>
        </p:txBody>
      </p:sp>
      <p:pic>
        <p:nvPicPr>
          <p:cNvPr id="10" name="Content Placeholder 9" descr="Lightbulb">
            <a:extLst>
              <a:ext uri="{FF2B5EF4-FFF2-40B4-BE49-F238E27FC236}">
                <a16:creationId xmlns:a16="http://schemas.microsoft.com/office/drawing/2014/main" id="{553528B2-40B1-4A3E-BACA-2D025770336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7525" y="753762"/>
            <a:ext cx="5330949" cy="5330949"/>
          </a:xfrm>
          <a:prstGeom prst="rect">
            <a:avLst/>
          </a:prstGeom>
        </p:spPr>
      </p:pic>
    </p:spTree>
    <p:extLst>
      <p:ext uri="{BB962C8B-B14F-4D97-AF65-F5344CB8AC3E}">
        <p14:creationId xmlns:p14="http://schemas.microsoft.com/office/powerpoint/2010/main" val="20805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1052-36A0-49C8-AA72-9D8277BE8E17}"/>
              </a:ext>
            </a:extLst>
          </p:cNvPr>
          <p:cNvSpPr>
            <a:spLocks noGrp="1"/>
          </p:cNvSpPr>
          <p:nvPr>
            <p:ph type="title"/>
          </p:nvPr>
        </p:nvSpPr>
        <p:spPr/>
        <p:txBody>
          <a:bodyPr>
            <a:normAutofit fontScale="90000"/>
          </a:bodyPr>
          <a:lstStyle/>
          <a:p>
            <a:r>
              <a:rPr lang="en-US" dirty="0"/>
              <a:t>Socialization Specialist Update</a:t>
            </a:r>
            <a:br>
              <a:rPr lang="en-US" dirty="0"/>
            </a:br>
            <a:r>
              <a:rPr lang="en-US" dirty="0"/>
              <a:t>                </a:t>
            </a:r>
            <a:r>
              <a:rPr lang="en-US" sz="2700" dirty="0"/>
              <a:t>Interviews were conducted last Wednesday</a:t>
            </a:r>
            <a:br>
              <a:rPr lang="en-US" dirty="0"/>
            </a:br>
            <a:endParaRPr lang="en-US" dirty="0"/>
          </a:p>
        </p:txBody>
      </p:sp>
      <p:sp>
        <p:nvSpPr>
          <p:cNvPr id="3" name="Content Placeholder 2">
            <a:extLst>
              <a:ext uri="{FF2B5EF4-FFF2-40B4-BE49-F238E27FC236}">
                <a16:creationId xmlns:a16="http://schemas.microsoft.com/office/drawing/2014/main" id="{4471E888-BBA1-4ED2-AFCC-C40F7CA36170}"/>
              </a:ext>
            </a:extLst>
          </p:cNvPr>
          <p:cNvSpPr>
            <a:spLocks noGrp="1"/>
          </p:cNvSpPr>
          <p:nvPr>
            <p:ph sz="half" idx="1"/>
          </p:nvPr>
        </p:nvSpPr>
        <p:spPr/>
        <p:txBody>
          <a:bodyPr/>
          <a:lstStyle/>
          <a:p>
            <a:pPr marL="457200" lvl="1" indent="0">
              <a:buNone/>
            </a:pPr>
            <a:r>
              <a:rPr lang="en-US" dirty="0"/>
              <a:t>Southern Socialization Specialist </a:t>
            </a:r>
          </a:p>
          <a:p>
            <a:pPr lvl="1"/>
            <a:r>
              <a:rPr lang="en-US" dirty="0"/>
              <a:t>Roscommon</a:t>
            </a:r>
          </a:p>
          <a:p>
            <a:pPr lvl="1"/>
            <a:r>
              <a:rPr lang="en-US" dirty="0"/>
              <a:t>Missaukee</a:t>
            </a:r>
          </a:p>
          <a:p>
            <a:pPr lvl="1"/>
            <a:r>
              <a:rPr lang="en-US" dirty="0"/>
              <a:t>Wexford</a:t>
            </a:r>
          </a:p>
          <a:p>
            <a:pPr lvl="1"/>
            <a:r>
              <a:rPr lang="en-US" dirty="0"/>
              <a:t>Benzie</a:t>
            </a:r>
          </a:p>
          <a:p>
            <a:pPr lvl="1"/>
            <a:r>
              <a:rPr lang="en-US" dirty="0"/>
              <a:t>Leelanau			 </a:t>
            </a:r>
          </a:p>
        </p:txBody>
      </p:sp>
      <p:sp>
        <p:nvSpPr>
          <p:cNvPr id="4" name="Content Placeholder 3">
            <a:extLst>
              <a:ext uri="{FF2B5EF4-FFF2-40B4-BE49-F238E27FC236}">
                <a16:creationId xmlns:a16="http://schemas.microsoft.com/office/drawing/2014/main" id="{19CC513C-ABAA-4499-93FB-A2B8A56186F0}"/>
              </a:ext>
            </a:extLst>
          </p:cNvPr>
          <p:cNvSpPr>
            <a:spLocks noGrp="1"/>
          </p:cNvSpPr>
          <p:nvPr>
            <p:ph sz="half" idx="2"/>
          </p:nvPr>
        </p:nvSpPr>
        <p:spPr/>
        <p:txBody>
          <a:bodyPr>
            <a:normAutofit/>
          </a:bodyPr>
          <a:lstStyle/>
          <a:p>
            <a:pPr marL="0" indent="0">
              <a:buNone/>
            </a:pPr>
            <a:r>
              <a:rPr lang="en-US" sz="2400" dirty="0"/>
              <a:t>Northern Socialization Specialist</a:t>
            </a:r>
          </a:p>
          <a:p>
            <a:r>
              <a:rPr lang="en-US" sz="2400" dirty="0"/>
              <a:t>Grand Traverse</a:t>
            </a:r>
          </a:p>
          <a:p>
            <a:r>
              <a:rPr lang="en-US" sz="2400" dirty="0"/>
              <a:t>Kalkaska</a:t>
            </a:r>
          </a:p>
          <a:p>
            <a:r>
              <a:rPr lang="en-US" sz="2400" dirty="0"/>
              <a:t>Antrim</a:t>
            </a:r>
          </a:p>
          <a:p>
            <a:r>
              <a:rPr lang="en-US" sz="2400" dirty="0"/>
              <a:t>Charlevoix</a:t>
            </a:r>
          </a:p>
          <a:p>
            <a:r>
              <a:rPr lang="en-US" sz="2400" dirty="0"/>
              <a:t>Emmet</a:t>
            </a:r>
          </a:p>
        </p:txBody>
      </p:sp>
    </p:spTree>
    <p:extLst>
      <p:ext uri="{BB962C8B-B14F-4D97-AF65-F5344CB8AC3E}">
        <p14:creationId xmlns:p14="http://schemas.microsoft.com/office/powerpoint/2010/main" val="307194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0" name="Freeform: Shape 74">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6" name="Content Placeholder 5">
            <a:extLst>
              <a:ext uri="{FF2B5EF4-FFF2-40B4-BE49-F238E27FC236}">
                <a16:creationId xmlns:a16="http://schemas.microsoft.com/office/drawing/2014/main" id="{872D8DBB-1750-4532-9D4D-841A50602CD8}"/>
              </a:ext>
            </a:extLst>
          </p:cNvPr>
          <p:cNvSpPr>
            <a:spLocks noGrp="1"/>
          </p:cNvSpPr>
          <p:nvPr>
            <p:ph idx="1"/>
          </p:nvPr>
        </p:nvSpPr>
        <p:spPr>
          <a:xfrm>
            <a:off x="762000" y="2286000"/>
            <a:ext cx="5334000" cy="3810001"/>
          </a:xfrm>
        </p:spPr>
        <p:txBody>
          <a:bodyPr>
            <a:normAutofit/>
          </a:bodyPr>
          <a:lstStyle/>
          <a:p>
            <a:pPr marL="0" indent="0">
              <a:lnSpc>
                <a:spcPct val="115000"/>
              </a:lnSpc>
              <a:buNone/>
            </a:pPr>
            <a:endParaRPr lang="en-US" sz="1700" dirty="0"/>
          </a:p>
          <a:p>
            <a:pPr>
              <a:lnSpc>
                <a:spcPct val="115000"/>
              </a:lnSpc>
            </a:pPr>
            <a:r>
              <a:rPr lang="en-US" sz="1700" dirty="0"/>
              <a:t>CFS worked with Marissa to complete this form</a:t>
            </a:r>
          </a:p>
          <a:p>
            <a:pPr>
              <a:lnSpc>
                <a:spcPct val="115000"/>
              </a:lnSpc>
            </a:pPr>
            <a:r>
              <a:rPr lang="en-US" sz="1700" dirty="0"/>
              <a:t>This is an attempt to ensure all responsibilities are covered, although socializations are the SS’s primary responsibility – they will need support from CFS’s</a:t>
            </a:r>
          </a:p>
          <a:p>
            <a:pPr>
              <a:lnSpc>
                <a:spcPct val="115000"/>
              </a:lnSpc>
            </a:pPr>
            <a:r>
              <a:rPr lang="en-US" sz="1700" dirty="0"/>
              <a:t>Knowing this is a new position, responsibilities and forms will change to best support the socialization process.</a:t>
            </a:r>
          </a:p>
          <a:p>
            <a:pPr marL="0" indent="0">
              <a:lnSpc>
                <a:spcPct val="115000"/>
              </a:lnSpc>
              <a:buNone/>
            </a:pPr>
            <a:endParaRPr lang="en-US" sz="1700" dirty="0"/>
          </a:p>
        </p:txBody>
      </p:sp>
      <p:sp>
        <p:nvSpPr>
          <p:cNvPr id="5" name="Title 4">
            <a:extLst>
              <a:ext uri="{FF2B5EF4-FFF2-40B4-BE49-F238E27FC236}">
                <a16:creationId xmlns:a16="http://schemas.microsoft.com/office/drawing/2014/main" id="{2DC2DEE3-DBE2-4F45-B472-FA684F27B2F7}"/>
              </a:ext>
            </a:extLst>
          </p:cNvPr>
          <p:cNvSpPr>
            <a:spLocks noGrp="1"/>
          </p:cNvSpPr>
          <p:nvPr>
            <p:ph type="title"/>
          </p:nvPr>
        </p:nvSpPr>
        <p:spPr>
          <a:xfrm>
            <a:off x="762000" y="762000"/>
            <a:ext cx="5334000" cy="1524000"/>
          </a:xfrm>
        </p:spPr>
        <p:txBody>
          <a:bodyPr>
            <a:normAutofit/>
          </a:bodyPr>
          <a:lstStyle/>
          <a:p>
            <a:r>
              <a:rPr lang="en-US" sz="3200"/>
              <a:t>CFS Socialization Responsibilities</a:t>
            </a:r>
          </a:p>
        </p:txBody>
      </p:sp>
      <p:pic>
        <p:nvPicPr>
          <p:cNvPr id="1026" name="Picture 2" descr="Developmental Playgroups Help Kids Catch Up | First 5 Contra Costa">
            <a:extLst>
              <a:ext uri="{FF2B5EF4-FFF2-40B4-BE49-F238E27FC236}">
                <a16:creationId xmlns:a16="http://schemas.microsoft.com/office/drawing/2014/main" id="{A01E2353-2214-471A-9365-7ED508F29F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0" y="1686200"/>
            <a:ext cx="5334000" cy="350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D092F-F09C-4FDE-B799-A44B8B1CB2DB}"/>
              </a:ext>
            </a:extLst>
          </p:cNvPr>
          <p:cNvSpPr>
            <a:spLocks noGrp="1"/>
          </p:cNvSpPr>
          <p:nvPr>
            <p:ph type="title"/>
          </p:nvPr>
        </p:nvSpPr>
        <p:spPr/>
        <p:txBody>
          <a:bodyPr/>
          <a:lstStyle/>
          <a:p>
            <a:r>
              <a:rPr lang="en-US" dirty="0"/>
              <a:t>CFS Responsibilities</a:t>
            </a:r>
          </a:p>
        </p:txBody>
      </p:sp>
      <p:sp>
        <p:nvSpPr>
          <p:cNvPr id="3" name="Content Placeholder 2">
            <a:extLst>
              <a:ext uri="{FF2B5EF4-FFF2-40B4-BE49-F238E27FC236}">
                <a16:creationId xmlns:a16="http://schemas.microsoft.com/office/drawing/2014/main" id="{D18A0116-B6EE-402A-9D8C-8534577C764F}"/>
              </a:ext>
            </a:extLst>
          </p:cNvPr>
          <p:cNvSpPr>
            <a:spLocks noGrp="1"/>
          </p:cNvSpPr>
          <p:nvPr>
            <p:ph idx="1"/>
          </p:nvPr>
        </p:nvSpPr>
        <p:spPr>
          <a:xfrm>
            <a:off x="762000" y="1960880"/>
            <a:ext cx="10668000" cy="4897120"/>
          </a:xfrm>
        </p:spPr>
        <p:txBody>
          <a:bodyPr>
            <a:normAutofit fontScale="85000" lnSpcReduction="20000"/>
          </a:bodyPr>
          <a:lstStyle/>
          <a:p>
            <a:r>
              <a:rPr lang="en-US" dirty="0"/>
              <a:t>Quarterly County CFS Team meeting with the Socialization Specialist</a:t>
            </a:r>
          </a:p>
          <a:p>
            <a:r>
              <a:rPr lang="en-US" dirty="0"/>
              <a:t>Be at Socialization 30 minutes prior and plan to stay 30 minutes post to ensure the socialization is well organized and discuss what went well and what might need improvement is discussed.  The SS will not have keys to all sites.</a:t>
            </a:r>
          </a:p>
          <a:p>
            <a:r>
              <a:rPr lang="en-US" dirty="0"/>
              <a:t>If the designated CFS is not able to be at the Socialization, it is their responsibility to find a staff member to replace them</a:t>
            </a:r>
          </a:p>
          <a:p>
            <a:r>
              <a:rPr lang="en-US" dirty="0"/>
              <a:t>Deep cleaning and switching out toys will continue to be the CFS team responsibility</a:t>
            </a:r>
          </a:p>
          <a:p>
            <a:r>
              <a:rPr lang="en-US" dirty="0"/>
              <a:t>CFS’s will continue to discuss Socialization ideas monthly with families and share information with the SS</a:t>
            </a:r>
          </a:p>
        </p:txBody>
      </p:sp>
    </p:spTree>
    <p:extLst>
      <p:ext uri="{BB962C8B-B14F-4D97-AF65-F5344CB8AC3E}">
        <p14:creationId xmlns:p14="http://schemas.microsoft.com/office/powerpoint/2010/main" val="264854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6" name="Picture 5" descr="A child holding a baby&#10;&#10;Description automatically generated">
            <a:extLst>
              <a:ext uri="{FF2B5EF4-FFF2-40B4-BE49-F238E27FC236}">
                <a16:creationId xmlns:a16="http://schemas.microsoft.com/office/drawing/2014/main" id="{857DC288-4D9A-49CB-AB63-058B07A47B23}"/>
              </a:ext>
            </a:extLst>
          </p:cNvPr>
          <p:cNvPicPr>
            <a:picLocks noChangeAspect="1"/>
          </p:cNvPicPr>
          <p:nvPr/>
        </p:nvPicPr>
        <p:blipFill rotWithShape="1">
          <a:blip r:embed="rId2">
            <a:extLst>
              <a:ext uri="{28A0092B-C50C-407E-A947-70E740481C1C}">
                <a14:useLocalDpi xmlns:a14="http://schemas.microsoft.com/office/drawing/2010/main" val="0"/>
              </a:ext>
            </a:extLst>
          </a:blip>
          <a:srcRect l="39987" r="3014" b="2"/>
          <a:stretch/>
        </p:blipFill>
        <p:spPr>
          <a:xfrm>
            <a:off x="762000" y="762001"/>
            <a:ext cx="4572000" cy="5334000"/>
          </a:xfrm>
          <a:prstGeom prst="rect">
            <a:avLst/>
          </a:prstGeom>
        </p:spPr>
      </p:pic>
      <p:grpSp>
        <p:nvGrpSpPr>
          <p:cNvPr id="30" name="Group 29">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31" name="Freeform: Shape 30">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32" name="Freeform: Shape 31">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2" name="Title 1">
            <a:extLst>
              <a:ext uri="{FF2B5EF4-FFF2-40B4-BE49-F238E27FC236}">
                <a16:creationId xmlns:a16="http://schemas.microsoft.com/office/drawing/2014/main" id="{498A9340-F0B9-4A7A-A71D-36B1C2752971}"/>
              </a:ext>
            </a:extLst>
          </p:cNvPr>
          <p:cNvSpPr>
            <a:spLocks noGrp="1"/>
          </p:cNvSpPr>
          <p:nvPr>
            <p:ph type="title"/>
          </p:nvPr>
        </p:nvSpPr>
        <p:spPr>
          <a:xfrm>
            <a:off x="6096000" y="762000"/>
            <a:ext cx="5334000" cy="1524000"/>
          </a:xfrm>
        </p:spPr>
        <p:txBody>
          <a:bodyPr>
            <a:normAutofit/>
          </a:bodyPr>
          <a:lstStyle/>
          <a:p>
            <a:r>
              <a:rPr lang="en-US" sz="3200"/>
              <a:t>Introduction and Inclusion</a:t>
            </a:r>
          </a:p>
        </p:txBody>
      </p:sp>
      <p:graphicFrame>
        <p:nvGraphicFramePr>
          <p:cNvPr id="5" name="Content Placeholder 2">
            <a:extLst>
              <a:ext uri="{FF2B5EF4-FFF2-40B4-BE49-F238E27FC236}">
                <a16:creationId xmlns:a16="http://schemas.microsoft.com/office/drawing/2014/main" id="{E2D42F76-890D-43EF-9DD0-46D84A7D4B59}"/>
              </a:ext>
            </a:extLst>
          </p:cNvPr>
          <p:cNvGraphicFramePr>
            <a:graphicFrameLocks noGrp="1"/>
          </p:cNvGraphicFramePr>
          <p:nvPr>
            <p:ph idx="1"/>
            <p:extLst>
              <p:ext uri="{D42A27DB-BD31-4B8C-83A1-F6EECF244321}">
                <p14:modId xmlns:p14="http://schemas.microsoft.com/office/powerpoint/2010/main" val="1003026305"/>
              </p:ext>
            </p:extLst>
          </p:nvPr>
        </p:nvGraphicFramePr>
        <p:xfrm>
          <a:off x="6096000" y="2286000"/>
          <a:ext cx="53340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936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7067-2083-40EC-B5E9-1FF802ED7DBA}"/>
              </a:ext>
            </a:extLst>
          </p:cNvPr>
          <p:cNvSpPr>
            <a:spLocks noGrp="1"/>
          </p:cNvSpPr>
          <p:nvPr>
            <p:ph type="title"/>
          </p:nvPr>
        </p:nvSpPr>
        <p:spPr/>
        <p:txBody>
          <a:bodyPr/>
          <a:lstStyle/>
          <a:p>
            <a:r>
              <a:rPr lang="en-US" dirty="0"/>
              <a:t>Socialization Specialist Responsibilities</a:t>
            </a:r>
          </a:p>
        </p:txBody>
      </p:sp>
      <p:sp>
        <p:nvSpPr>
          <p:cNvPr id="3" name="Content Placeholder 2">
            <a:extLst>
              <a:ext uri="{FF2B5EF4-FFF2-40B4-BE49-F238E27FC236}">
                <a16:creationId xmlns:a16="http://schemas.microsoft.com/office/drawing/2014/main" id="{BD075C2D-9FB7-4062-B695-C78FE2ADF3CA}"/>
              </a:ext>
            </a:extLst>
          </p:cNvPr>
          <p:cNvSpPr>
            <a:spLocks noGrp="1"/>
          </p:cNvSpPr>
          <p:nvPr>
            <p:ph idx="1"/>
          </p:nvPr>
        </p:nvSpPr>
        <p:spPr/>
        <p:txBody>
          <a:bodyPr>
            <a:normAutofit fontScale="92500" lnSpcReduction="20000"/>
          </a:bodyPr>
          <a:lstStyle/>
          <a:p>
            <a:r>
              <a:rPr lang="en-US" dirty="0"/>
              <a:t>Reviewing County GOLD data</a:t>
            </a:r>
          </a:p>
          <a:p>
            <a:r>
              <a:rPr lang="en-US" dirty="0"/>
              <a:t>Planning the Socialization (with CFS and family input)</a:t>
            </a:r>
          </a:p>
          <a:p>
            <a:r>
              <a:rPr lang="en-US" dirty="0"/>
              <a:t>Menu Planning</a:t>
            </a:r>
          </a:p>
          <a:p>
            <a:r>
              <a:rPr lang="en-US" dirty="0"/>
              <a:t>Grocery Shopping</a:t>
            </a:r>
          </a:p>
          <a:p>
            <a:r>
              <a:rPr lang="en-US" dirty="0"/>
              <a:t>Calendar and Newsletter</a:t>
            </a:r>
          </a:p>
          <a:p>
            <a:r>
              <a:rPr lang="en-US" dirty="0"/>
              <a:t>Parent Advisory Committees/Policy Council Updates</a:t>
            </a:r>
          </a:p>
          <a:p>
            <a:r>
              <a:rPr lang="en-US" dirty="0"/>
              <a:t>Attach Sign In sheets to CP</a:t>
            </a:r>
          </a:p>
          <a:p>
            <a:pPr marL="0" indent="0">
              <a:buNone/>
            </a:pPr>
            <a:endParaRPr lang="en-US" dirty="0"/>
          </a:p>
        </p:txBody>
      </p:sp>
    </p:spTree>
    <p:extLst>
      <p:ext uri="{BB962C8B-B14F-4D97-AF65-F5344CB8AC3E}">
        <p14:creationId xmlns:p14="http://schemas.microsoft.com/office/powerpoint/2010/main" val="330353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E067-89CC-4B7B-8D4E-7FD3BD2682C4}"/>
              </a:ext>
            </a:extLst>
          </p:cNvPr>
          <p:cNvSpPr>
            <a:spLocks noGrp="1"/>
          </p:cNvSpPr>
          <p:nvPr>
            <p:ph type="title"/>
          </p:nvPr>
        </p:nvSpPr>
        <p:spPr/>
        <p:txBody>
          <a:bodyPr/>
          <a:lstStyle/>
          <a:p>
            <a:r>
              <a:rPr lang="en-US" dirty="0"/>
              <a:t>Beginning collaboration!  </a:t>
            </a:r>
          </a:p>
        </p:txBody>
      </p:sp>
      <p:sp>
        <p:nvSpPr>
          <p:cNvPr id="3" name="Content Placeholder 2">
            <a:extLst>
              <a:ext uri="{FF2B5EF4-FFF2-40B4-BE49-F238E27FC236}">
                <a16:creationId xmlns:a16="http://schemas.microsoft.com/office/drawing/2014/main" id="{BCDEA1B4-3FED-4D1F-88E1-FC449FF3636C}"/>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County Team will have a Virtual introduction meeting with their Socialization Specialist within the next few months. At this meeting the S</a:t>
            </a:r>
            <a:r>
              <a:rPr lang="en-US" sz="1800" dirty="0">
                <a:latin typeface="Calibri" panose="020F0502020204030204" pitchFamily="34" charset="0"/>
                <a:ea typeface="Calibri" panose="020F0502020204030204" pitchFamily="34" charset="0"/>
                <a:cs typeface="Times New Roman" panose="02020603050405020304" pitchFamily="18" charset="0"/>
              </a:rPr>
              <a:t>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CFS County Team will complete the Socialization and CFS Introduction form</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and set dates for the next 3 months of socializations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Schedule what CFS will be attending each scheduled county socializations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who your county team may collaborate with for socializations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 most recent Quarterly Gold Data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Remind Platform</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Schedule the next 3-month County Socialization Recap</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other important information</a:t>
            </a:r>
          </a:p>
          <a:p>
            <a:endParaRPr lang="en-US" dirty="0"/>
          </a:p>
        </p:txBody>
      </p:sp>
      <p:pic>
        <p:nvPicPr>
          <p:cNvPr id="2050" name="Picture 2" descr="Is staff collaboration in sharing practices deemed beneficial? - Social  Publishers Foundation">
            <a:extLst>
              <a:ext uri="{FF2B5EF4-FFF2-40B4-BE49-F238E27FC236}">
                <a16:creationId xmlns:a16="http://schemas.microsoft.com/office/drawing/2014/main" id="{D4B442DF-1924-4384-86EF-BDBC31DAD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671" y="3429000"/>
            <a:ext cx="3289853" cy="281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50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F5981836-6C48-4243-BC89-E6ED6171CA1C}"/>
              </a:ext>
            </a:extLst>
          </p:cNvPr>
          <p:cNvSpPr>
            <a:spLocks noGrp="1"/>
          </p:cNvSpPr>
          <p:nvPr>
            <p:ph idx="1"/>
          </p:nvPr>
        </p:nvSpPr>
        <p:spPr>
          <a:xfrm>
            <a:off x="762000" y="1249680"/>
            <a:ext cx="5334000" cy="5527040"/>
          </a:xfrm>
        </p:spPr>
        <p:txBody>
          <a:bodyPr>
            <a:normAutofit/>
          </a:bodyPr>
          <a:lstStyle/>
          <a:p>
            <a:pPr>
              <a:lnSpc>
                <a:spcPct val="115000"/>
              </a:lnSpc>
            </a:pPr>
            <a:r>
              <a:rPr lang="en-US" sz="1600" dirty="0">
                <a:effectLst/>
                <a:latin typeface="Arial" panose="020B0604020202020204" pitchFamily="34" charset="0"/>
              </a:rPr>
              <a:t>MHSA’s 38th annual Parent and Family Engagement Conference is the only national event that focuses on how Head Start parents, families, and staff can best partner to promote both family engagement and children’s development.</a:t>
            </a:r>
            <a:endParaRPr lang="en-US" sz="1600" dirty="0"/>
          </a:p>
          <a:p>
            <a:pPr>
              <a:lnSpc>
                <a:spcPct val="115000"/>
              </a:lnSpc>
            </a:pPr>
            <a:r>
              <a:rPr lang="en-US" sz="1600" dirty="0">
                <a:effectLst/>
                <a:latin typeface="Arial" panose="020B0604020202020204" pitchFamily="34" charset="0"/>
              </a:rPr>
              <a:t>A variety of sessions and presenters will enable conference attendees to indulge in discussions designed for parents, staff and leadership. Learn about developmentally appropriate innovations that are a practitioner- and family-friendly. Experts will share techniques and skills you can take home to create safe environments in which children can learn and flourish.</a:t>
            </a:r>
          </a:p>
          <a:p>
            <a:pPr>
              <a:lnSpc>
                <a:spcPct val="115000"/>
              </a:lnSpc>
            </a:pPr>
            <a:r>
              <a:rPr lang="en-US" sz="1600" dirty="0">
                <a:hlinkClick r:id="rId2"/>
              </a:rPr>
              <a:t>https://mynhsa.force.com/nhsacommunity/s/lt-event?id=a4u3w0000011CroAAE#Agenda</a:t>
            </a:r>
            <a:endParaRPr lang="en-US" sz="1600" dirty="0"/>
          </a:p>
          <a:p>
            <a:pPr marL="0" indent="0">
              <a:lnSpc>
                <a:spcPct val="115000"/>
              </a:lnSpc>
              <a:buNone/>
            </a:pPr>
            <a:r>
              <a:rPr lang="en-US" sz="1600" dirty="0"/>
              <a:t>If you are interested in attending this conference, please write your name in the chat box</a:t>
            </a:r>
          </a:p>
          <a:p>
            <a:pPr marL="0" indent="0">
              <a:lnSpc>
                <a:spcPct val="115000"/>
              </a:lnSpc>
              <a:buNone/>
            </a:pPr>
            <a:endParaRPr lang="en-US" sz="1100" dirty="0"/>
          </a:p>
        </p:txBody>
      </p:sp>
      <p:sp>
        <p:nvSpPr>
          <p:cNvPr id="2" name="Title 1">
            <a:extLst>
              <a:ext uri="{FF2B5EF4-FFF2-40B4-BE49-F238E27FC236}">
                <a16:creationId xmlns:a16="http://schemas.microsoft.com/office/drawing/2014/main" id="{45192E12-DD2A-4045-B48E-ECC1B32A666D}"/>
              </a:ext>
            </a:extLst>
          </p:cNvPr>
          <p:cNvSpPr>
            <a:spLocks noGrp="1"/>
          </p:cNvSpPr>
          <p:nvPr>
            <p:ph type="title"/>
          </p:nvPr>
        </p:nvSpPr>
        <p:spPr>
          <a:xfrm>
            <a:off x="762000" y="294640"/>
            <a:ext cx="10119360" cy="1320800"/>
          </a:xfrm>
        </p:spPr>
        <p:txBody>
          <a:bodyPr>
            <a:normAutofit/>
          </a:bodyPr>
          <a:lstStyle/>
          <a:p>
            <a:r>
              <a:rPr lang="en-US" sz="3200" dirty="0"/>
              <a:t>PFCE Conference   December 1-3:  11:00-4:30  </a:t>
            </a:r>
          </a:p>
        </p:txBody>
      </p:sp>
      <p:pic>
        <p:nvPicPr>
          <p:cNvPr id="5" name="Picture 4" descr="A crowd of people in a room&#10;&#10;Description automatically generated">
            <a:extLst>
              <a:ext uri="{FF2B5EF4-FFF2-40B4-BE49-F238E27FC236}">
                <a16:creationId xmlns:a16="http://schemas.microsoft.com/office/drawing/2014/main" id="{2A6BDB3E-8602-44E1-BFB2-4B5252512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911667"/>
            <a:ext cx="5334000" cy="3053715"/>
          </a:xfrm>
          <a:prstGeom prst="rect">
            <a:avLst/>
          </a:prstGeom>
        </p:spPr>
      </p:pic>
    </p:spTree>
    <p:extLst>
      <p:ext uri="{BB962C8B-B14F-4D97-AF65-F5344CB8AC3E}">
        <p14:creationId xmlns:p14="http://schemas.microsoft.com/office/powerpoint/2010/main" val="338717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4F0C-7D5D-42BE-8B3A-6083594B2315}"/>
              </a:ext>
            </a:extLst>
          </p:cNvPr>
          <p:cNvSpPr>
            <a:spLocks noGrp="1"/>
          </p:cNvSpPr>
          <p:nvPr>
            <p:ph type="title"/>
          </p:nvPr>
        </p:nvSpPr>
        <p:spPr/>
        <p:txBody>
          <a:bodyPr/>
          <a:lstStyle/>
          <a:p>
            <a:r>
              <a:rPr lang="en-US" dirty="0"/>
              <a:t>Lunch!</a:t>
            </a:r>
            <a:br>
              <a:rPr lang="en-US" dirty="0"/>
            </a:br>
            <a:r>
              <a:rPr lang="en-US" dirty="0"/>
              <a:t>Polling question:   </a:t>
            </a:r>
          </a:p>
        </p:txBody>
      </p:sp>
      <p:graphicFrame>
        <p:nvGraphicFramePr>
          <p:cNvPr id="3" name="Content Placeholder 2">
            <a:extLst>
              <a:ext uri="{FF2B5EF4-FFF2-40B4-BE49-F238E27FC236}">
                <a16:creationId xmlns:a16="http://schemas.microsoft.com/office/drawing/2014/main" id="{764D62E6-D635-418C-BD51-3D8D278AF5E5}"/>
              </a:ext>
            </a:extLst>
          </p:cNvPr>
          <p:cNvGraphicFramePr>
            <a:graphicFrameLocks noGrp="1"/>
          </p:cNvGraphicFramePr>
          <p:nvPr>
            <p:ph idx="1"/>
            <p:extLst>
              <p:ext uri="{D42A27DB-BD31-4B8C-83A1-F6EECF244321}">
                <p14:modId xmlns:p14="http://schemas.microsoft.com/office/powerpoint/2010/main" val="1185872535"/>
              </p:ext>
            </p:extLst>
          </p:nvPr>
        </p:nvGraphicFramePr>
        <p:xfrm>
          <a:off x="2250219" y="1995777"/>
          <a:ext cx="7307249" cy="4349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939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B415D11-6899-4C75-BEAD-79C4656DC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762007"/>
            <a:ext cx="5948806" cy="6095979"/>
          </a:xfrm>
          <a:custGeom>
            <a:avLst/>
            <a:gdLst>
              <a:gd name="connsiteX0" fmla="*/ 1573832 w 5948806"/>
              <a:gd name="connsiteY0" fmla="*/ 765 h 6095979"/>
              <a:gd name="connsiteX1" fmla="*/ 2734663 w 5948806"/>
              <a:gd name="connsiteY1" fmla="*/ 238687 h 6095979"/>
              <a:gd name="connsiteX2" fmla="*/ 5668316 w 5948806"/>
              <a:gd name="connsiteY2" fmla="*/ 3639516 h 6095979"/>
              <a:gd name="connsiteX3" fmla="*/ 5937022 w 5948806"/>
              <a:gd name="connsiteY3" fmla="*/ 5865869 h 6095979"/>
              <a:gd name="connsiteX4" fmla="*/ 5948806 w 5948806"/>
              <a:gd name="connsiteY4" fmla="*/ 6095979 h 6095979"/>
              <a:gd name="connsiteX5" fmla="*/ 0 w 5948806"/>
              <a:gd name="connsiteY5" fmla="*/ 6095979 h 6095979"/>
              <a:gd name="connsiteX6" fmla="*/ 0 w 5948806"/>
              <a:gd name="connsiteY6" fmla="*/ 1621672 h 6095979"/>
              <a:gd name="connsiteX7" fmla="*/ 36310 w 5948806"/>
              <a:gd name="connsiteY7" fmla="*/ 1518814 h 6095979"/>
              <a:gd name="connsiteX8" fmla="*/ 287891 w 5948806"/>
              <a:gd name="connsiteY8" fmla="*/ 956872 h 6095979"/>
              <a:gd name="connsiteX9" fmla="*/ 1573832 w 5948806"/>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3BFB3E6-2D9E-4A5C-826F-44A91F597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5" name="Picture 4" descr="A person holding a baby&#10;&#10;Description automatically generated">
            <a:extLst>
              <a:ext uri="{FF2B5EF4-FFF2-40B4-BE49-F238E27FC236}">
                <a16:creationId xmlns:a16="http://schemas.microsoft.com/office/drawing/2014/main" id="{AAEB88B7-CDA8-4AD5-B051-A80278F83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3195478"/>
            <a:ext cx="3810001" cy="1991032"/>
          </a:xfrm>
          <a:prstGeom prst="rect">
            <a:avLst/>
          </a:prstGeom>
        </p:spPr>
      </p:pic>
      <p:sp>
        <p:nvSpPr>
          <p:cNvPr id="3" name="Content Placeholder 2">
            <a:extLst>
              <a:ext uri="{FF2B5EF4-FFF2-40B4-BE49-F238E27FC236}">
                <a16:creationId xmlns:a16="http://schemas.microsoft.com/office/drawing/2014/main" id="{EA3E7326-8FA9-4454-8A7C-3852E64B4B50}"/>
              </a:ext>
            </a:extLst>
          </p:cNvPr>
          <p:cNvSpPr>
            <a:spLocks noGrp="1"/>
          </p:cNvSpPr>
          <p:nvPr>
            <p:ph idx="1"/>
          </p:nvPr>
        </p:nvSpPr>
        <p:spPr>
          <a:xfrm>
            <a:off x="6858001" y="3048000"/>
            <a:ext cx="4572000" cy="3048001"/>
          </a:xfrm>
        </p:spPr>
        <p:txBody>
          <a:bodyPr>
            <a:normAutofit/>
          </a:bodyPr>
          <a:lstStyle/>
          <a:p>
            <a:r>
              <a:rPr lang="en-US" sz="2400"/>
              <a:t>What are the successes?</a:t>
            </a:r>
          </a:p>
          <a:p>
            <a:r>
              <a:rPr lang="en-US" sz="2400"/>
              <a:t>What are the obstacles?</a:t>
            </a:r>
          </a:p>
          <a:p>
            <a:r>
              <a:rPr lang="en-US" sz="2400"/>
              <a:t>What tricks have you learned?</a:t>
            </a:r>
          </a:p>
        </p:txBody>
      </p:sp>
      <p:sp>
        <p:nvSpPr>
          <p:cNvPr id="2" name="Title 1">
            <a:extLst>
              <a:ext uri="{FF2B5EF4-FFF2-40B4-BE49-F238E27FC236}">
                <a16:creationId xmlns:a16="http://schemas.microsoft.com/office/drawing/2014/main" id="{4FB4FD31-3C2F-47B5-BF03-C6347A4129C2}"/>
              </a:ext>
            </a:extLst>
          </p:cNvPr>
          <p:cNvSpPr>
            <a:spLocks noGrp="1"/>
          </p:cNvSpPr>
          <p:nvPr>
            <p:ph type="title"/>
          </p:nvPr>
        </p:nvSpPr>
        <p:spPr>
          <a:xfrm>
            <a:off x="6858000" y="1523990"/>
            <a:ext cx="4572000" cy="1524010"/>
          </a:xfrm>
        </p:spPr>
        <p:txBody>
          <a:bodyPr anchor="t">
            <a:normAutofit/>
          </a:bodyPr>
          <a:lstStyle/>
          <a:p>
            <a:r>
              <a:rPr lang="en-US" sz="3200"/>
              <a:t>Family Outcomes Tool – Large group</a:t>
            </a:r>
          </a:p>
        </p:txBody>
      </p:sp>
    </p:spTree>
    <p:extLst>
      <p:ext uri="{BB962C8B-B14F-4D97-AF65-F5344CB8AC3E}">
        <p14:creationId xmlns:p14="http://schemas.microsoft.com/office/powerpoint/2010/main" val="149996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9EDA5-5420-4172-B8A8-EDCE680ECF7B}"/>
              </a:ext>
            </a:extLst>
          </p:cNvPr>
          <p:cNvSpPr>
            <a:spLocks noGrp="1"/>
          </p:cNvSpPr>
          <p:nvPr>
            <p:ph type="title"/>
          </p:nvPr>
        </p:nvSpPr>
        <p:spPr/>
        <p:txBody>
          <a:bodyPr/>
          <a:lstStyle/>
          <a:p>
            <a:r>
              <a:rPr lang="en-US" dirty="0"/>
              <a:t>Parent Satisfaction Surveys</a:t>
            </a:r>
          </a:p>
        </p:txBody>
      </p:sp>
      <p:sp>
        <p:nvSpPr>
          <p:cNvPr id="3" name="Content Placeholder 2">
            <a:extLst>
              <a:ext uri="{FF2B5EF4-FFF2-40B4-BE49-F238E27FC236}">
                <a16:creationId xmlns:a16="http://schemas.microsoft.com/office/drawing/2014/main" id="{7F15F673-C51B-49DE-A1C8-9948201CBB6E}"/>
              </a:ext>
            </a:extLst>
          </p:cNvPr>
          <p:cNvSpPr>
            <a:spLocks noGrp="1"/>
          </p:cNvSpPr>
          <p:nvPr>
            <p:ph idx="1"/>
          </p:nvPr>
        </p:nvSpPr>
        <p:spPr/>
        <p:txBody>
          <a:bodyPr/>
          <a:lstStyle/>
          <a:p>
            <a:r>
              <a:rPr lang="en-US" dirty="0">
                <a:hlinkClick r:id="rId2" action="ppaction://hlinkfile"/>
              </a:rPr>
              <a:t>file:///C:/Users/cberden/Desktop/2019-2020%20Survey%20Results%20-%20Google%20Slides.html</a:t>
            </a:r>
            <a:endParaRPr lang="en-US" dirty="0"/>
          </a:p>
          <a:p>
            <a:endParaRPr lang="en-US" dirty="0"/>
          </a:p>
          <a:p>
            <a:endParaRPr lang="en-US" dirty="0"/>
          </a:p>
        </p:txBody>
      </p:sp>
    </p:spTree>
    <p:extLst>
      <p:ext uri="{BB962C8B-B14F-4D97-AF65-F5344CB8AC3E}">
        <p14:creationId xmlns:p14="http://schemas.microsoft.com/office/powerpoint/2010/main" val="336561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bject, building, machine, side&#10;&#10;Description automatically generated">
            <a:extLst>
              <a:ext uri="{FF2B5EF4-FFF2-40B4-BE49-F238E27FC236}">
                <a16:creationId xmlns:a16="http://schemas.microsoft.com/office/drawing/2014/main" id="{9870EB85-AD4D-45C0-87AE-5C1B489F7C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441" y="1371600"/>
            <a:ext cx="8585200" cy="3894931"/>
          </a:xfrm>
        </p:spPr>
      </p:pic>
      <p:sp>
        <p:nvSpPr>
          <p:cNvPr id="2" name="Title 1">
            <a:extLst>
              <a:ext uri="{FF2B5EF4-FFF2-40B4-BE49-F238E27FC236}">
                <a16:creationId xmlns:a16="http://schemas.microsoft.com/office/drawing/2014/main" id="{E081D3AD-30F7-4F32-8564-995938DF1F14}"/>
              </a:ext>
            </a:extLst>
          </p:cNvPr>
          <p:cNvSpPr>
            <a:spLocks noGrp="1"/>
          </p:cNvSpPr>
          <p:nvPr>
            <p:ph type="title"/>
          </p:nvPr>
        </p:nvSpPr>
        <p:spPr>
          <a:xfrm>
            <a:off x="711199" y="213360"/>
            <a:ext cx="10718799" cy="792480"/>
          </a:xfrm>
        </p:spPr>
        <p:txBody>
          <a:bodyPr>
            <a:normAutofit/>
          </a:bodyPr>
          <a:lstStyle/>
          <a:p>
            <a:r>
              <a:rPr lang="en-US" dirty="0"/>
              <a:t>Parking Lot</a:t>
            </a:r>
          </a:p>
        </p:txBody>
      </p:sp>
    </p:spTree>
    <p:extLst>
      <p:ext uri="{BB962C8B-B14F-4D97-AF65-F5344CB8AC3E}">
        <p14:creationId xmlns:p14="http://schemas.microsoft.com/office/powerpoint/2010/main" val="410469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FC6F62-FEC6-45C4-B697-39FDA62A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pic>
        <p:nvPicPr>
          <p:cNvPr id="1026" name="Picture 2" descr="Why your kids will want to be data scientists">
            <a:extLst>
              <a:ext uri="{FF2B5EF4-FFF2-40B4-BE49-F238E27FC236}">
                <a16:creationId xmlns:a16="http://schemas.microsoft.com/office/drawing/2014/main" id="{441EC858-BE23-4B5C-9CF4-34D6082F1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2" r="45209" b="-1"/>
          <a:stretch/>
        </p:blipFill>
        <p:spPr bwMode="auto">
          <a:xfrm>
            <a:off x="762000" y="762001"/>
            <a:ext cx="457200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F8D7210F-BCFD-46C1-9A2C-3717368B1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76" name="Freeform: Shape 75">
              <a:extLst>
                <a:ext uri="{FF2B5EF4-FFF2-40B4-BE49-F238E27FC236}">
                  <a16:creationId xmlns:a16="http://schemas.microsoft.com/office/drawing/2014/main" id="{2C96BB9F-FD85-4689-A888-9A5AA0A14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77" name="Freeform: Shape 76">
              <a:extLst>
                <a:ext uri="{FF2B5EF4-FFF2-40B4-BE49-F238E27FC236}">
                  <a16:creationId xmlns:a16="http://schemas.microsoft.com/office/drawing/2014/main" id="{78545FC7-27EF-4BF9-A88F-35F089DF6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Content Placeholder 2">
            <a:extLst>
              <a:ext uri="{FF2B5EF4-FFF2-40B4-BE49-F238E27FC236}">
                <a16:creationId xmlns:a16="http://schemas.microsoft.com/office/drawing/2014/main" id="{6A1B09B5-0B76-4DF8-92E7-F2BE6B02EA12}"/>
              </a:ext>
            </a:extLst>
          </p:cNvPr>
          <p:cNvSpPr>
            <a:spLocks noGrp="1"/>
          </p:cNvSpPr>
          <p:nvPr>
            <p:ph idx="1"/>
          </p:nvPr>
        </p:nvSpPr>
        <p:spPr>
          <a:xfrm>
            <a:off x="6096000" y="2286000"/>
            <a:ext cx="5334000" cy="3810001"/>
          </a:xfrm>
        </p:spPr>
        <p:txBody>
          <a:bodyPr>
            <a:normAutofit/>
          </a:bodyPr>
          <a:lstStyle/>
          <a:p>
            <a:r>
              <a:rPr lang="en-US" sz="2400" dirty="0"/>
              <a:t>Our decisions</a:t>
            </a:r>
          </a:p>
          <a:p>
            <a:r>
              <a:rPr lang="en-US" sz="2400" dirty="0"/>
              <a:t>Our 5 year grant</a:t>
            </a:r>
          </a:p>
          <a:p>
            <a:r>
              <a:rPr lang="en-US" sz="2400" dirty="0"/>
              <a:t>Program improvement</a:t>
            </a:r>
          </a:p>
          <a:p>
            <a:r>
              <a:rPr lang="en-US" sz="2400" dirty="0"/>
              <a:t>Our successes !!</a:t>
            </a:r>
          </a:p>
          <a:p>
            <a:endParaRPr lang="en-US" sz="2400" dirty="0"/>
          </a:p>
        </p:txBody>
      </p:sp>
      <p:sp>
        <p:nvSpPr>
          <p:cNvPr id="2" name="Title 1">
            <a:extLst>
              <a:ext uri="{FF2B5EF4-FFF2-40B4-BE49-F238E27FC236}">
                <a16:creationId xmlns:a16="http://schemas.microsoft.com/office/drawing/2014/main" id="{A393795F-F74F-487D-95D0-5928ABE27699}"/>
              </a:ext>
            </a:extLst>
          </p:cNvPr>
          <p:cNvSpPr>
            <a:spLocks noGrp="1"/>
          </p:cNvSpPr>
          <p:nvPr>
            <p:ph type="title"/>
          </p:nvPr>
        </p:nvSpPr>
        <p:spPr>
          <a:xfrm>
            <a:off x="6096000" y="762000"/>
            <a:ext cx="5334000" cy="1524000"/>
          </a:xfrm>
        </p:spPr>
        <p:txBody>
          <a:bodyPr>
            <a:normAutofit/>
          </a:bodyPr>
          <a:lstStyle/>
          <a:p>
            <a:r>
              <a:rPr lang="en-US" sz="3200" dirty="0"/>
              <a:t>Data – what is it driving? </a:t>
            </a:r>
          </a:p>
        </p:txBody>
      </p:sp>
    </p:spTree>
    <p:extLst>
      <p:ext uri="{BB962C8B-B14F-4D97-AF65-F5344CB8AC3E}">
        <p14:creationId xmlns:p14="http://schemas.microsoft.com/office/powerpoint/2010/main" val="170423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D993D-C301-42B5-9678-A43609322ACE}"/>
              </a:ext>
            </a:extLst>
          </p:cNvPr>
          <p:cNvSpPr>
            <a:spLocks noGrp="1"/>
          </p:cNvSpPr>
          <p:nvPr>
            <p:ph type="title"/>
          </p:nvPr>
        </p:nvSpPr>
        <p:spPr>
          <a:xfrm>
            <a:off x="718750" y="2286000"/>
            <a:ext cx="3048001" cy="2286000"/>
          </a:xfrm>
        </p:spPr>
        <p:txBody>
          <a:bodyPr anchor="ctr">
            <a:normAutofit/>
          </a:bodyPr>
          <a:lstStyle/>
          <a:p>
            <a:r>
              <a:rPr lang="en-US" sz="3200"/>
              <a:t>5 Year grant</a:t>
            </a:r>
          </a:p>
        </p:txBody>
      </p:sp>
      <p:sp>
        <p:nvSpPr>
          <p:cNvPr id="18" name="Freeform: Shape 10">
            <a:extLst>
              <a:ext uri="{FF2B5EF4-FFF2-40B4-BE49-F238E27FC236}">
                <a16:creationId xmlns:a16="http://schemas.microsoft.com/office/drawing/2014/main" id="{A044A62A-90F2-4512-B914-C85365792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10004" y="0"/>
            <a:ext cx="8381997" cy="6858000"/>
          </a:xfrm>
          <a:custGeom>
            <a:avLst/>
            <a:gdLst>
              <a:gd name="connsiteX0" fmla="*/ 5279869 w 8381997"/>
              <a:gd name="connsiteY0" fmla="*/ 0 h 6858000"/>
              <a:gd name="connsiteX1" fmla="*/ 0 w 8381997"/>
              <a:gd name="connsiteY1" fmla="*/ 0 h 6858000"/>
              <a:gd name="connsiteX2" fmla="*/ 0 w 8381997"/>
              <a:gd name="connsiteY2" fmla="*/ 6858000 h 6858000"/>
              <a:gd name="connsiteX3" fmla="*/ 6152194 w 8381997"/>
              <a:gd name="connsiteY3" fmla="*/ 6858000 h 6858000"/>
              <a:gd name="connsiteX4" fmla="*/ 6293621 w 8381997"/>
              <a:gd name="connsiteY4" fmla="*/ 6810834 h 6858000"/>
              <a:gd name="connsiteX5" fmla="*/ 7066295 w 8381997"/>
              <a:gd name="connsiteY5" fmla="*/ 6484032 h 6858000"/>
              <a:gd name="connsiteX6" fmla="*/ 8053802 w 8381997"/>
              <a:gd name="connsiteY6" fmla="*/ 3305682 h 6858000"/>
              <a:gd name="connsiteX7" fmla="*/ 5378348 w 8381997"/>
              <a:gd name="connsiteY7" fmla="*/ 412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1997" h="6858000">
                <a:moveTo>
                  <a:pt x="5279869" y="0"/>
                </a:moveTo>
                <a:lnTo>
                  <a:pt x="0" y="0"/>
                </a:lnTo>
                <a:lnTo>
                  <a:pt x="0" y="6858000"/>
                </a:lnTo>
                <a:lnTo>
                  <a:pt x="6152194" y="6858000"/>
                </a:lnTo>
                <a:lnTo>
                  <a:pt x="6293621" y="6810834"/>
                </a:lnTo>
                <a:cubicBezTo>
                  <a:pt x="6564267" y="6715365"/>
                  <a:pt x="6823237" y="6607613"/>
                  <a:pt x="7066295" y="6484032"/>
                </a:cubicBezTo>
                <a:cubicBezTo>
                  <a:pt x="8799749" y="5602878"/>
                  <a:pt x="8460509" y="4509127"/>
                  <a:pt x="8053802" y="3305682"/>
                </a:cubicBezTo>
                <a:cubicBezTo>
                  <a:pt x="7598029" y="1957732"/>
                  <a:pt x="7002925" y="759665"/>
                  <a:pt x="5378348" y="4122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2">
            <a:extLst>
              <a:ext uri="{FF2B5EF4-FFF2-40B4-BE49-F238E27FC236}">
                <a16:creationId xmlns:a16="http://schemas.microsoft.com/office/drawing/2014/main" id="{1FD00E6D-9A34-4676-AD40-27FF958A5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29073" y="-37238"/>
            <a:ext cx="2953683" cy="690695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 name="connsiteX0" fmla="*/ 0 w 2130652"/>
              <a:gd name="connsiteY0" fmla="*/ 0 h 6858000"/>
              <a:gd name="connsiteX1" fmla="*/ 3379 w 2130652"/>
              <a:gd name="connsiteY1" fmla="*/ 2021 h 6858000"/>
              <a:gd name="connsiteX2" fmla="*/ 1377334 w 2130652"/>
              <a:gd name="connsiteY2" fmla="*/ 1096120 h 6858000"/>
              <a:gd name="connsiteX3" fmla="*/ 2097043 w 2130652"/>
              <a:gd name="connsiteY3" fmla="*/ 4379386 h 6858000"/>
              <a:gd name="connsiteX4" fmla="*/ 1433930 w 2130652"/>
              <a:gd name="connsiteY4" fmla="*/ 6852362 h 6858000"/>
              <a:gd name="connsiteX5" fmla="*/ 1431659 w 2130652"/>
              <a:gd name="connsiteY5" fmla="*/ 6858000 h 6858000"/>
              <a:gd name="connsiteX0" fmla="*/ 0 w 2150238"/>
              <a:gd name="connsiteY0" fmla="*/ 0 h 6858000"/>
              <a:gd name="connsiteX1" fmla="*/ 3379 w 2150238"/>
              <a:gd name="connsiteY1" fmla="*/ 2021 h 6858000"/>
              <a:gd name="connsiteX2" fmla="*/ 1377334 w 2150238"/>
              <a:gd name="connsiteY2" fmla="*/ 1096120 h 6858000"/>
              <a:gd name="connsiteX3" fmla="*/ 2097043 w 2150238"/>
              <a:gd name="connsiteY3" fmla="*/ 4379386 h 6858000"/>
              <a:gd name="connsiteX4" fmla="*/ 1433930 w 2150238"/>
              <a:gd name="connsiteY4" fmla="*/ 6852362 h 6858000"/>
              <a:gd name="connsiteX5" fmla="*/ 1431659 w 2150238"/>
              <a:gd name="connsiteY5" fmla="*/ 6858000 h 6858000"/>
              <a:gd name="connsiteX0" fmla="*/ 0 w 2150238"/>
              <a:gd name="connsiteY0" fmla="*/ 0 h 6858000"/>
              <a:gd name="connsiteX1" fmla="*/ 1377334 w 2150238"/>
              <a:gd name="connsiteY1" fmla="*/ 1096120 h 6858000"/>
              <a:gd name="connsiteX2" fmla="*/ 2097043 w 2150238"/>
              <a:gd name="connsiteY2" fmla="*/ 4379386 h 6858000"/>
              <a:gd name="connsiteX3" fmla="*/ 1433930 w 2150238"/>
              <a:gd name="connsiteY3" fmla="*/ 6852362 h 6858000"/>
              <a:gd name="connsiteX4" fmla="*/ 1431659 w 2150238"/>
              <a:gd name="connsiteY4" fmla="*/ 6858000 h 6858000"/>
              <a:gd name="connsiteX0" fmla="*/ 0 w 772904"/>
              <a:gd name="connsiteY0" fmla="*/ 0 h 5761880"/>
              <a:gd name="connsiteX1" fmla="*/ 719709 w 772904"/>
              <a:gd name="connsiteY1" fmla="*/ 3283266 h 5761880"/>
              <a:gd name="connsiteX2" fmla="*/ 56596 w 772904"/>
              <a:gd name="connsiteY2" fmla="*/ 5756242 h 5761880"/>
              <a:gd name="connsiteX3" fmla="*/ 54325 w 772904"/>
              <a:gd name="connsiteY3" fmla="*/ 5761880 h 5761880"/>
              <a:gd name="connsiteX0" fmla="*/ 0 w 772904"/>
              <a:gd name="connsiteY0" fmla="*/ 0 h 5756242"/>
              <a:gd name="connsiteX1" fmla="*/ 719709 w 772904"/>
              <a:gd name="connsiteY1" fmla="*/ 3283266 h 5756242"/>
              <a:gd name="connsiteX2" fmla="*/ 56596 w 772904"/>
              <a:gd name="connsiteY2" fmla="*/ 5756242 h 5756242"/>
              <a:gd name="connsiteX3" fmla="*/ 238766 w 772904"/>
              <a:gd name="connsiteY3" fmla="*/ 5227362 h 5756242"/>
              <a:gd name="connsiteX0" fmla="*/ 0 w 772904"/>
              <a:gd name="connsiteY0" fmla="*/ 0 h 5756242"/>
              <a:gd name="connsiteX1" fmla="*/ 719709 w 772904"/>
              <a:gd name="connsiteY1" fmla="*/ 3283266 h 5756242"/>
              <a:gd name="connsiteX2" fmla="*/ 56596 w 772904"/>
              <a:gd name="connsiteY2" fmla="*/ 5756242 h 5756242"/>
              <a:gd name="connsiteX3" fmla="*/ 241259 w 772904"/>
              <a:gd name="connsiteY3" fmla="*/ 5307906 h 5756242"/>
              <a:gd name="connsiteX0" fmla="*/ 0 w 772904"/>
              <a:gd name="connsiteY0" fmla="*/ 0 h 6303721"/>
              <a:gd name="connsiteX1" fmla="*/ 719709 w 772904"/>
              <a:gd name="connsiteY1" fmla="*/ 3283266 h 6303721"/>
              <a:gd name="connsiteX2" fmla="*/ 56596 w 772904"/>
              <a:gd name="connsiteY2" fmla="*/ 5756242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265657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309590 h 6303721"/>
              <a:gd name="connsiteX3" fmla="*/ 316033 w 772904"/>
              <a:gd name="connsiteY3" fmla="*/ 6303721 h 6303721"/>
              <a:gd name="connsiteX0" fmla="*/ 0 w 772904"/>
              <a:gd name="connsiteY0" fmla="*/ 0 h 6303721"/>
              <a:gd name="connsiteX1" fmla="*/ 719709 w 772904"/>
              <a:gd name="connsiteY1" fmla="*/ 3283266 h 6303721"/>
              <a:gd name="connsiteX2" fmla="*/ 226083 w 772904"/>
              <a:gd name="connsiteY2" fmla="*/ 5309590 h 6303721"/>
              <a:gd name="connsiteX3" fmla="*/ 321018 w 772904"/>
              <a:gd name="connsiteY3" fmla="*/ 6303721 h 6303721"/>
              <a:gd name="connsiteX0" fmla="*/ 0 w 772904"/>
              <a:gd name="connsiteY0" fmla="*/ 0 h 5309590"/>
              <a:gd name="connsiteX1" fmla="*/ 719709 w 772904"/>
              <a:gd name="connsiteY1" fmla="*/ 3283266 h 5309590"/>
              <a:gd name="connsiteX2" fmla="*/ 226083 w 772904"/>
              <a:gd name="connsiteY2" fmla="*/ 5309590 h 5309590"/>
            </a:gdLst>
            <a:ahLst/>
            <a:cxnLst>
              <a:cxn ang="0">
                <a:pos x="connsiteX0" y="connsiteY0"/>
              </a:cxn>
              <a:cxn ang="0">
                <a:pos x="connsiteX1" y="connsiteY1"/>
              </a:cxn>
              <a:cxn ang="0">
                <a:pos x="connsiteX2" y="connsiteY2"/>
              </a:cxn>
            </a:cxnLst>
            <a:rect l="l" t="t" r="r" b="b"/>
            <a:pathLst>
              <a:path w="772904" h="5309590">
                <a:moveTo>
                  <a:pt x="0" y="0"/>
                </a:moveTo>
                <a:cubicBezTo>
                  <a:pt x="748253" y="904554"/>
                  <a:pt x="862505" y="2299632"/>
                  <a:pt x="719709" y="3283266"/>
                </a:cubicBezTo>
                <a:cubicBezTo>
                  <a:pt x="654961" y="3728238"/>
                  <a:pt x="604659" y="4326596"/>
                  <a:pt x="226083" y="530959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aphicFrame>
        <p:nvGraphicFramePr>
          <p:cNvPr id="20" name="Content Placeholder 2">
            <a:extLst>
              <a:ext uri="{FF2B5EF4-FFF2-40B4-BE49-F238E27FC236}">
                <a16:creationId xmlns:a16="http://schemas.microsoft.com/office/drawing/2014/main" id="{9A4F7744-2575-45D5-948F-44EC19C79080}"/>
              </a:ext>
            </a:extLst>
          </p:cNvPr>
          <p:cNvGraphicFramePr>
            <a:graphicFrameLocks noGrp="1"/>
          </p:cNvGraphicFramePr>
          <p:nvPr>
            <p:ph idx="1"/>
            <p:extLst>
              <p:ext uri="{D42A27DB-BD31-4B8C-83A1-F6EECF244321}">
                <p14:modId xmlns:p14="http://schemas.microsoft.com/office/powerpoint/2010/main" val="4191036861"/>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68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3821-23EA-4D13-947A-2E016772AB8E}"/>
              </a:ext>
            </a:extLst>
          </p:cNvPr>
          <p:cNvSpPr>
            <a:spLocks noGrp="1"/>
          </p:cNvSpPr>
          <p:nvPr>
            <p:ph type="title"/>
          </p:nvPr>
        </p:nvSpPr>
        <p:spPr/>
        <p:txBody>
          <a:bodyPr/>
          <a:lstStyle/>
          <a:p>
            <a:r>
              <a:rPr lang="en-US" dirty="0"/>
              <a:t>Attendance . . . over the years</a:t>
            </a:r>
          </a:p>
        </p:txBody>
      </p:sp>
      <p:graphicFrame>
        <p:nvGraphicFramePr>
          <p:cNvPr id="5" name="Content Placeholder 4">
            <a:extLst>
              <a:ext uri="{FF2B5EF4-FFF2-40B4-BE49-F238E27FC236}">
                <a16:creationId xmlns:a16="http://schemas.microsoft.com/office/drawing/2014/main" id="{B2549BB4-603E-4ACA-8B0F-D7721F688CAB}"/>
              </a:ext>
            </a:extLst>
          </p:cNvPr>
          <p:cNvGraphicFramePr>
            <a:graphicFrameLocks noGrp="1"/>
          </p:cNvGraphicFramePr>
          <p:nvPr>
            <p:ph idx="1"/>
            <p:extLst>
              <p:ext uri="{D42A27DB-BD31-4B8C-83A1-F6EECF244321}">
                <p14:modId xmlns:p14="http://schemas.microsoft.com/office/powerpoint/2010/main" val="3299324877"/>
              </p:ext>
            </p:extLst>
          </p:nvPr>
        </p:nvGraphicFramePr>
        <p:xfrm>
          <a:off x="762000" y="1868558"/>
          <a:ext cx="10667998" cy="4310791"/>
        </p:xfrm>
        <a:graphic>
          <a:graphicData uri="http://schemas.openxmlformats.org/drawingml/2006/table">
            <a:tbl>
              <a:tblPr firstRow="1" firstCol="1" bandRow="1">
                <a:tableStyleId>{5C22544A-7EE6-4342-B048-85BDC9FD1C3A}</a:tableStyleId>
              </a:tblPr>
              <a:tblGrid>
                <a:gridCol w="2547582">
                  <a:extLst>
                    <a:ext uri="{9D8B030D-6E8A-4147-A177-3AD203B41FA5}">
                      <a16:colId xmlns:a16="http://schemas.microsoft.com/office/drawing/2014/main" val="4172527349"/>
                    </a:ext>
                  </a:extLst>
                </a:gridCol>
                <a:gridCol w="2183641">
                  <a:extLst>
                    <a:ext uri="{9D8B030D-6E8A-4147-A177-3AD203B41FA5}">
                      <a16:colId xmlns:a16="http://schemas.microsoft.com/office/drawing/2014/main" val="856287011"/>
                    </a:ext>
                  </a:extLst>
                </a:gridCol>
                <a:gridCol w="2183641">
                  <a:extLst>
                    <a:ext uri="{9D8B030D-6E8A-4147-A177-3AD203B41FA5}">
                      <a16:colId xmlns:a16="http://schemas.microsoft.com/office/drawing/2014/main" val="3835367631"/>
                    </a:ext>
                  </a:extLst>
                </a:gridCol>
                <a:gridCol w="1808328">
                  <a:extLst>
                    <a:ext uri="{9D8B030D-6E8A-4147-A177-3AD203B41FA5}">
                      <a16:colId xmlns:a16="http://schemas.microsoft.com/office/drawing/2014/main" val="3800035335"/>
                    </a:ext>
                  </a:extLst>
                </a:gridCol>
                <a:gridCol w="1944806">
                  <a:extLst>
                    <a:ext uri="{9D8B030D-6E8A-4147-A177-3AD203B41FA5}">
                      <a16:colId xmlns:a16="http://schemas.microsoft.com/office/drawing/2014/main" val="3089862094"/>
                    </a:ext>
                  </a:extLst>
                </a:gridCol>
              </a:tblGrid>
              <a:tr h="439231">
                <a:tc>
                  <a:txBody>
                    <a:bodyPr/>
                    <a:lstStyle/>
                    <a:p>
                      <a:pPr marL="0" marR="0" algn="l"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2017-18</a:t>
                      </a:r>
                      <a:endParaRPr lang="en-US" sz="1500" u="none" strike="noStrike">
                        <a:effectLst/>
                      </a:endParaRPr>
                    </a:p>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2018-19</a:t>
                      </a:r>
                      <a:endParaRPr lang="en-US" sz="1500" u="none" strike="noStrike">
                        <a:effectLst/>
                      </a:endParaRPr>
                    </a:p>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2019 – 20</a:t>
                      </a:r>
                      <a:endParaRPr lang="en-US" sz="1500" u="none" strike="noStrike">
                        <a:effectLst/>
                      </a:endParaRPr>
                    </a:p>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20-21</a:t>
                      </a:r>
                      <a:endParaRPr lang="en-US" sz="1500" u="none" strike="noStrike">
                        <a:effectLst/>
                      </a:endParaRPr>
                    </a:p>
                    <a:p>
                      <a:pPr marL="0" marR="0" algn="ctr" fontAlgn="t">
                        <a:lnSpc>
                          <a:spcPct val="107000"/>
                        </a:lnSpc>
                        <a:spcBef>
                          <a:spcPts val="0"/>
                        </a:spcBef>
                        <a:spcAft>
                          <a:spcPts val="0"/>
                        </a:spcAft>
                      </a:pPr>
                      <a:r>
                        <a:rPr lang="en-US" sz="9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3103003414"/>
                  </a:ext>
                </a:extLst>
              </a:tr>
              <a:tr h="711810">
                <a:tc>
                  <a:txBody>
                    <a:bodyPr/>
                    <a:lstStyle/>
                    <a:p>
                      <a:pPr marL="0" marR="0" algn="ctr" fontAlgn="t">
                        <a:lnSpc>
                          <a:spcPct val="107000"/>
                        </a:lnSpc>
                        <a:spcBef>
                          <a:spcPts val="0"/>
                        </a:spcBef>
                        <a:spcAft>
                          <a:spcPts val="0"/>
                        </a:spcAft>
                      </a:pPr>
                      <a:r>
                        <a:rPr lang="en-US" sz="1200" u="none" strike="noStrike">
                          <a:effectLst/>
                        </a:rPr>
                        <a:t>September</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73%</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74%</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67%</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dirty="0">
                          <a:effectLst/>
                        </a:rPr>
                        <a:t>79%</a:t>
                      </a:r>
                      <a:endParaRPr lang="en-US" sz="1500" u="none" strike="noStrike" dirty="0">
                        <a:effectLst/>
                      </a:endParaRPr>
                    </a:p>
                    <a:p>
                      <a:pPr marL="0" marR="0" algn="ctr" fontAlgn="t">
                        <a:lnSpc>
                          <a:spcPct val="107000"/>
                        </a:lnSpc>
                        <a:spcBef>
                          <a:spcPts val="0"/>
                        </a:spcBef>
                        <a:spcAft>
                          <a:spcPts val="0"/>
                        </a:spcAft>
                      </a:pPr>
                      <a:r>
                        <a:rPr lang="en-US" sz="900" u="none" strike="noStrike" dirty="0">
                          <a:effectLst/>
                        </a:rPr>
                        <a:t>220/245 families enrolled</a:t>
                      </a:r>
                    </a:p>
                    <a:p>
                      <a:pPr marL="0" marR="0" algn="ctr" fontAlgn="t">
                        <a:lnSpc>
                          <a:spcPct val="107000"/>
                        </a:lnSpc>
                        <a:spcBef>
                          <a:spcPts val="0"/>
                        </a:spcBef>
                        <a:spcAft>
                          <a:spcPts val="0"/>
                        </a:spcAft>
                      </a:pPr>
                      <a:r>
                        <a:rPr lang="en-US" sz="1100" b="0" i="0" u="none" strike="noStrike" dirty="0">
                          <a:effectLst/>
                          <a:latin typeface="Arial" panose="020B0604020202020204" pitchFamily="34" charset="0"/>
                        </a:rPr>
                        <a:t>88%</a:t>
                      </a:r>
                    </a:p>
                  </a:txBody>
                  <a:tcPr marL="57051" marR="57051" marT="5283" marB="0"/>
                </a:tc>
                <a:extLst>
                  <a:ext uri="{0D108BD9-81ED-4DB2-BD59-A6C34878D82A}">
                    <a16:rowId xmlns:a16="http://schemas.microsoft.com/office/drawing/2014/main" val="2575943497"/>
                  </a:ext>
                </a:extLst>
              </a:tr>
              <a:tr h="711810">
                <a:tc>
                  <a:txBody>
                    <a:bodyPr/>
                    <a:lstStyle/>
                    <a:p>
                      <a:pPr marL="0" marR="0" algn="ctr" fontAlgn="t">
                        <a:lnSpc>
                          <a:spcPct val="107000"/>
                        </a:lnSpc>
                        <a:spcBef>
                          <a:spcPts val="0"/>
                        </a:spcBef>
                        <a:spcAft>
                          <a:spcPts val="0"/>
                        </a:spcAft>
                      </a:pPr>
                      <a:r>
                        <a:rPr lang="en-US" sz="1200" u="none" strike="noStrike">
                          <a:effectLst/>
                        </a:rPr>
                        <a:t>October</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89%</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89%</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91%</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dirty="0">
                          <a:effectLst/>
                        </a:rPr>
                        <a:t>71%</a:t>
                      </a:r>
                      <a:endParaRPr lang="en-US" sz="1500" u="none" strike="noStrike" dirty="0">
                        <a:effectLst/>
                      </a:endParaRPr>
                    </a:p>
                    <a:p>
                      <a:pPr marL="0" marR="0" algn="ctr" fontAlgn="t">
                        <a:lnSpc>
                          <a:spcPct val="107000"/>
                        </a:lnSpc>
                        <a:spcBef>
                          <a:spcPts val="0"/>
                        </a:spcBef>
                        <a:spcAft>
                          <a:spcPts val="0"/>
                        </a:spcAft>
                      </a:pPr>
                      <a:r>
                        <a:rPr lang="en-US" sz="900" u="none" strike="noStrike" dirty="0">
                          <a:effectLst/>
                        </a:rPr>
                        <a:t>221/245 families enrolled</a:t>
                      </a:r>
                    </a:p>
                    <a:p>
                      <a:pPr marL="0" marR="0" algn="ctr" fontAlgn="t">
                        <a:lnSpc>
                          <a:spcPct val="107000"/>
                        </a:lnSpc>
                        <a:spcBef>
                          <a:spcPts val="0"/>
                        </a:spcBef>
                        <a:spcAft>
                          <a:spcPts val="0"/>
                        </a:spcAft>
                      </a:pPr>
                      <a:r>
                        <a:rPr lang="en-US" sz="1100" b="0" i="0" u="none" strike="noStrike" dirty="0">
                          <a:effectLst/>
                          <a:latin typeface="Arial" panose="020B0604020202020204" pitchFamily="34" charset="0"/>
                        </a:rPr>
                        <a:t>80%</a:t>
                      </a:r>
                    </a:p>
                  </a:txBody>
                  <a:tcPr marL="57051" marR="57051" marT="5283" marB="0"/>
                </a:tc>
                <a:extLst>
                  <a:ext uri="{0D108BD9-81ED-4DB2-BD59-A6C34878D82A}">
                    <a16:rowId xmlns:a16="http://schemas.microsoft.com/office/drawing/2014/main" val="2099396873"/>
                  </a:ext>
                </a:extLst>
              </a:tr>
              <a:tr h="222540">
                <a:tc>
                  <a:txBody>
                    <a:bodyPr/>
                    <a:lstStyle/>
                    <a:p>
                      <a:pPr marL="0" marR="0" algn="ctr" fontAlgn="t">
                        <a:lnSpc>
                          <a:spcPct val="107000"/>
                        </a:lnSpc>
                        <a:spcBef>
                          <a:spcPts val="0"/>
                        </a:spcBef>
                        <a:spcAft>
                          <a:spcPts val="0"/>
                        </a:spcAft>
                      </a:pPr>
                      <a:r>
                        <a:rPr lang="en-US" sz="1200" u="none" strike="noStrike">
                          <a:effectLst/>
                        </a:rPr>
                        <a:t>November</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68%</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74%</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71%</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4284572826"/>
                  </a:ext>
                </a:extLst>
              </a:tr>
              <a:tr h="222540">
                <a:tc>
                  <a:txBody>
                    <a:bodyPr/>
                    <a:lstStyle/>
                    <a:p>
                      <a:pPr marL="0" marR="0" algn="ctr" fontAlgn="t">
                        <a:lnSpc>
                          <a:spcPct val="107000"/>
                        </a:lnSpc>
                        <a:spcBef>
                          <a:spcPts val="0"/>
                        </a:spcBef>
                        <a:spcAft>
                          <a:spcPts val="0"/>
                        </a:spcAft>
                      </a:pPr>
                      <a:r>
                        <a:rPr lang="en-US" sz="1200" u="none" strike="noStrike">
                          <a:effectLst/>
                        </a:rPr>
                        <a:t>December</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54%</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60%</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63%</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3639658212"/>
                  </a:ext>
                </a:extLst>
              </a:tr>
              <a:tr h="222540">
                <a:tc>
                  <a:txBody>
                    <a:bodyPr/>
                    <a:lstStyle/>
                    <a:p>
                      <a:pPr marL="0" marR="0" algn="ctr" fontAlgn="t">
                        <a:lnSpc>
                          <a:spcPct val="107000"/>
                        </a:lnSpc>
                        <a:spcBef>
                          <a:spcPts val="0"/>
                        </a:spcBef>
                        <a:spcAft>
                          <a:spcPts val="0"/>
                        </a:spcAft>
                      </a:pPr>
                      <a:r>
                        <a:rPr lang="en-US" sz="1200" u="none" strike="noStrike">
                          <a:effectLst/>
                        </a:rPr>
                        <a:t>January</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85%</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71%</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84%</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3267082354"/>
                  </a:ext>
                </a:extLst>
              </a:tr>
              <a:tr h="222540">
                <a:tc>
                  <a:txBody>
                    <a:bodyPr/>
                    <a:lstStyle/>
                    <a:p>
                      <a:pPr marL="0" marR="0" algn="ctr" fontAlgn="t">
                        <a:lnSpc>
                          <a:spcPct val="107000"/>
                        </a:lnSpc>
                        <a:spcBef>
                          <a:spcPts val="0"/>
                        </a:spcBef>
                        <a:spcAft>
                          <a:spcPts val="0"/>
                        </a:spcAft>
                      </a:pPr>
                      <a:r>
                        <a:rPr lang="en-US" sz="1200" u="none" strike="noStrike">
                          <a:effectLst/>
                        </a:rPr>
                        <a:t>February</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67%</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70%</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73%</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3745433400"/>
                  </a:ext>
                </a:extLst>
              </a:tr>
              <a:tr h="222540">
                <a:tc>
                  <a:txBody>
                    <a:bodyPr/>
                    <a:lstStyle/>
                    <a:p>
                      <a:pPr marL="0" marR="0" algn="ctr" fontAlgn="t">
                        <a:lnSpc>
                          <a:spcPct val="107000"/>
                        </a:lnSpc>
                        <a:spcBef>
                          <a:spcPts val="0"/>
                        </a:spcBef>
                        <a:spcAft>
                          <a:spcPts val="0"/>
                        </a:spcAft>
                      </a:pPr>
                      <a:r>
                        <a:rPr lang="en-US" sz="1200" u="none" strike="noStrike">
                          <a:effectLst/>
                        </a:rPr>
                        <a:t>March</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70%</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75%</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492931131"/>
                  </a:ext>
                </a:extLst>
              </a:tr>
              <a:tr h="222540">
                <a:tc>
                  <a:txBody>
                    <a:bodyPr/>
                    <a:lstStyle/>
                    <a:p>
                      <a:pPr marL="0" marR="0" algn="ctr" fontAlgn="t">
                        <a:lnSpc>
                          <a:spcPct val="107000"/>
                        </a:lnSpc>
                        <a:spcBef>
                          <a:spcPts val="0"/>
                        </a:spcBef>
                        <a:spcAft>
                          <a:spcPts val="0"/>
                        </a:spcAft>
                      </a:pPr>
                      <a:r>
                        <a:rPr lang="en-US" sz="1200" u="none" strike="noStrike">
                          <a:effectLst/>
                        </a:rPr>
                        <a:t>April</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86%</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81%</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1241484094"/>
                  </a:ext>
                </a:extLst>
              </a:tr>
              <a:tr h="222540">
                <a:tc>
                  <a:txBody>
                    <a:bodyPr/>
                    <a:lstStyle/>
                    <a:p>
                      <a:pPr marL="0" marR="0" algn="ctr" fontAlgn="t">
                        <a:lnSpc>
                          <a:spcPct val="107000"/>
                        </a:lnSpc>
                        <a:spcBef>
                          <a:spcPts val="0"/>
                        </a:spcBef>
                        <a:spcAft>
                          <a:spcPts val="0"/>
                        </a:spcAft>
                      </a:pPr>
                      <a:r>
                        <a:rPr lang="en-US" sz="1200" u="none" strike="noStrike">
                          <a:effectLst/>
                        </a:rPr>
                        <a:t>May</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76%</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85%</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884406368"/>
                  </a:ext>
                </a:extLst>
              </a:tr>
              <a:tr h="222540">
                <a:tc>
                  <a:txBody>
                    <a:bodyPr/>
                    <a:lstStyle/>
                    <a:p>
                      <a:pPr marL="0" marR="0" algn="ctr" fontAlgn="t">
                        <a:lnSpc>
                          <a:spcPct val="107000"/>
                        </a:lnSpc>
                        <a:spcBef>
                          <a:spcPts val="0"/>
                        </a:spcBef>
                        <a:spcAft>
                          <a:spcPts val="0"/>
                        </a:spcAft>
                      </a:pPr>
                      <a:r>
                        <a:rPr lang="en-US" sz="1200" u="none" strike="noStrike">
                          <a:effectLst/>
                        </a:rPr>
                        <a:t>June</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81%</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76%</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3000470620"/>
                  </a:ext>
                </a:extLst>
              </a:tr>
              <a:tr h="222540">
                <a:tc>
                  <a:txBody>
                    <a:bodyPr/>
                    <a:lstStyle/>
                    <a:p>
                      <a:pPr marL="0" marR="0" algn="ctr" fontAlgn="t">
                        <a:lnSpc>
                          <a:spcPct val="107000"/>
                        </a:lnSpc>
                        <a:spcBef>
                          <a:spcPts val="0"/>
                        </a:spcBef>
                        <a:spcAft>
                          <a:spcPts val="0"/>
                        </a:spcAft>
                      </a:pPr>
                      <a:r>
                        <a:rPr lang="en-US" sz="1200" u="none" strike="noStrike">
                          <a:effectLst/>
                        </a:rPr>
                        <a:t>July</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77%</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70%</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452597345"/>
                  </a:ext>
                </a:extLst>
              </a:tr>
              <a:tr h="222540">
                <a:tc>
                  <a:txBody>
                    <a:bodyPr/>
                    <a:lstStyle/>
                    <a:p>
                      <a:pPr marL="0" marR="0" algn="ctr" fontAlgn="t">
                        <a:lnSpc>
                          <a:spcPct val="107000"/>
                        </a:lnSpc>
                        <a:spcBef>
                          <a:spcPts val="0"/>
                        </a:spcBef>
                        <a:spcAft>
                          <a:spcPts val="0"/>
                        </a:spcAft>
                      </a:pPr>
                      <a:r>
                        <a:rPr lang="en-US" sz="1200" u="none" strike="noStrike">
                          <a:effectLst/>
                        </a:rPr>
                        <a:t>August</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60%</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79%</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COVID</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 </a:t>
                      </a:r>
                      <a:endParaRPr lang="en-US" sz="1500" b="0" i="0" u="none" strike="noStrike">
                        <a:effectLst/>
                        <a:latin typeface="Arial" panose="020B0604020202020204" pitchFamily="34" charset="0"/>
                      </a:endParaRPr>
                    </a:p>
                  </a:txBody>
                  <a:tcPr marL="57051" marR="57051" marT="5283" marB="0"/>
                </a:tc>
                <a:extLst>
                  <a:ext uri="{0D108BD9-81ED-4DB2-BD59-A6C34878D82A}">
                    <a16:rowId xmlns:a16="http://schemas.microsoft.com/office/drawing/2014/main" val="4052841432"/>
                  </a:ext>
                </a:extLst>
              </a:tr>
              <a:tr h="222540">
                <a:tc>
                  <a:txBody>
                    <a:bodyPr/>
                    <a:lstStyle/>
                    <a:p>
                      <a:pPr marL="0" marR="0" algn="ctr" fontAlgn="t">
                        <a:lnSpc>
                          <a:spcPct val="107000"/>
                        </a:lnSpc>
                        <a:spcBef>
                          <a:spcPts val="0"/>
                        </a:spcBef>
                        <a:spcAft>
                          <a:spcPts val="0"/>
                        </a:spcAft>
                      </a:pPr>
                      <a:r>
                        <a:rPr lang="en-US" sz="1200" u="none" strike="noStrike">
                          <a:effectLst/>
                        </a:rPr>
                        <a:t>Yearly average</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74%</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75%</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a:effectLst/>
                        </a:rPr>
                        <a:t>75%</a:t>
                      </a:r>
                      <a:endParaRPr lang="en-US" sz="1500" b="0" i="0" u="none" strike="noStrike">
                        <a:effectLst/>
                        <a:latin typeface="Arial" panose="020B0604020202020204" pitchFamily="34" charset="0"/>
                      </a:endParaRPr>
                    </a:p>
                  </a:txBody>
                  <a:tcPr marL="57051" marR="57051" marT="5283" marB="0"/>
                </a:tc>
                <a:tc>
                  <a:txBody>
                    <a:bodyPr/>
                    <a:lstStyle/>
                    <a:p>
                      <a:pPr marL="0" marR="0" algn="ctr" fontAlgn="t">
                        <a:lnSpc>
                          <a:spcPct val="107000"/>
                        </a:lnSpc>
                        <a:spcBef>
                          <a:spcPts val="0"/>
                        </a:spcBef>
                        <a:spcAft>
                          <a:spcPts val="0"/>
                        </a:spcAft>
                      </a:pPr>
                      <a:r>
                        <a:rPr lang="en-US" sz="1200" u="none" strike="noStrike" dirty="0">
                          <a:effectLst/>
                        </a:rPr>
                        <a:t> </a:t>
                      </a:r>
                      <a:endParaRPr lang="en-US" sz="1500" b="0" i="0" u="none" strike="noStrike" dirty="0">
                        <a:effectLst/>
                        <a:latin typeface="Arial" panose="020B0604020202020204" pitchFamily="34" charset="0"/>
                      </a:endParaRPr>
                    </a:p>
                  </a:txBody>
                  <a:tcPr marL="57051" marR="57051" marT="5283" marB="0"/>
                </a:tc>
                <a:extLst>
                  <a:ext uri="{0D108BD9-81ED-4DB2-BD59-A6C34878D82A}">
                    <a16:rowId xmlns:a16="http://schemas.microsoft.com/office/drawing/2014/main" val="293634895"/>
                  </a:ext>
                </a:extLst>
              </a:tr>
            </a:tbl>
          </a:graphicData>
        </a:graphic>
      </p:graphicFrame>
    </p:spTree>
    <p:extLst>
      <p:ext uri="{BB962C8B-B14F-4D97-AF65-F5344CB8AC3E}">
        <p14:creationId xmlns:p14="http://schemas.microsoft.com/office/powerpoint/2010/main" val="323457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E2CF-3DB2-4153-88CE-6C5E72937078}"/>
              </a:ext>
            </a:extLst>
          </p:cNvPr>
          <p:cNvSpPr>
            <a:spLocks noGrp="1"/>
          </p:cNvSpPr>
          <p:nvPr>
            <p:ph type="title"/>
          </p:nvPr>
        </p:nvSpPr>
        <p:spPr/>
        <p:txBody>
          <a:bodyPr/>
          <a:lstStyle/>
          <a:p>
            <a:r>
              <a:rPr lang="en-US"/>
              <a:t>Attendance 2020-21</a:t>
            </a:r>
            <a:endParaRPr lang="en-US" dirty="0"/>
          </a:p>
        </p:txBody>
      </p:sp>
      <p:graphicFrame>
        <p:nvGraphicFramePr>
          <p:cNvPr id="5" name="Content Placeholder 4">
            <a:extLst>
              <a:ext uri="{FF2B5EF4-FFF2-40B4-BE49-F238E27FC236}">
                <a16:creationId xmlns:a16="http://schemas.microsoft.com/office/drawing/2014/main" id="{C54C18B3-F9BE-49F2-A3B2-3B02AD568DBC}"/>
              </a:ext>
            </a:extLst>
          </p:cNvPr>
          <p:cNvGraphicFramePr>
            <a:graphicFrameLocks noGrp="1"/>
          </p:cNvGraphicFramePr>
          <p:nvPr>
            <p:ph idx="1"/>
            <p:extLst>
              <p:ext uri="{D42A27DB-BD31-4B8C-83A1-F6EECF244321}">
                <p14:modId xmlns:p14="http://schemas.microsoft.com/office/powerpoint/2010/main" val="3696797848"/>
              </p:ext>
            </p:extLst>
          </p:nvPr>
        </p:nvGraphicFramePr>
        <p:xfrm>
          <a:off x="762000" y="2397761"/>
          <a:ext cx="10667998" cy="3434080"/>
        </p:xfrm>
        <a:graphic>
          <a:graphicData uri="http://schemas.openxmlformats.org/drawingml/2006/table">
            <a:tbl>
              <a:tblPr firstRow="1" firstCol="1" bandRow="1">
                <a:tableStyleId>{5C22544A-7EE6-4342-B048-85BDC9FD1C3A}</a:tableStyleId>
              </a:tblPr>
              <a:tblGrid>
                <a:gridCol w="969818">
                  <a:extLst>
                    <a:ext uri="{9D8B030D-6E8A-4147-A177-3AD203B41FA5}">
                      <a16:colId xmlns:a16="http://schemas.microsoft.com/office/drawing/2014/main" val="977900945"/>
                    </a:ext>
                  </a:extLst>
                </a:gridCol>
                <a:gridCol w="969818">
                  <a:extLst>
                    <a:ext uri="{9D8B030D-6E8A-4147-A177-3AD203B41FA5}">
                      <a16:colId xmlns:a16="http://schemas.microsoft.com/office/drawing/2014/main" val="2091360381"/>
                    </a:ext>
                  </a:extLst>
                </a:gridCol>
                <a:gridCol w="969818">
                  <a:extLst>
                    <a:ext uri="{9D8B030D-6E8A-4147-A177-3AD203B41FA5}">
                      <a16:colId xmlns:a16="http://schemas.microsoft.com/office/drawing/2014/main" val="768404319"/>
                    </a:ext>
                  </a:extLst>
                </a:gridCol>
                <a:gridCol w="969818">
                  <a:extLst>
                    <a:ext uri="{9D8B030D-6E8A-4147-A177-3AD203B41FA5}">
                      <a16:colId xmlns:a16="http://schemas.microsoft.com/office/drawing/2014/main" val="3663185089"/>
                    </a:ext>
                  </a:extLst>
                </a:gridCol>
                <a:gridCol w="969818">
                  <a:extLst>
                    <a:ext uri="{9D8B030D-6E8A-4147-A177-3AD203B41FA5}">
                      <a16:colId xmlns:a16="http://schemas.microsoft.com/office/drawing/2014/main" val="1867747832"/>
                    </a:ext>
                  </a:extLst>
                </a:gridCol>
                <a:gridCol w="969818">
                  <a:extLst>
                    <a:ext uri="{9D8B030D-6E8A-4147-A177-3AD203B41FA5}">
                      <a16:colId xmlns:a16="http://schemas.microsoft.com/office/drawing/2014/main" val="3322186095"/>
                    </a:ext>
                  </a:extLst>
                </a:gridCol>
                <a:gridCol w="969818">
                  <a:extLst>
                    <a:ext uri="{9D8B030D-6E8A-4147-A177-3AD203B41FA5}">
                      <a16:colId xmlns:a16="http://schemas.microsoft.com/office/drawing/2014/main" val="130503113"/>
                    </a:ext>
                  </a:extLst>
                </a:gridCol>
                <a:gridCol w="969818">
                  <a:extLst>
                    <a:ext uri="{9D8B030D-6E8A-4147-A177-3AD203B41FA5}">
                      <a16:colId xmlns:a16="http://schemas.microsoft.com/office/drawing/2014/main" val="76803991"/>
                    </a:ext>
                  </a:extLst>
                </a:gridCol>
                <a:gridCol w="969818">
                  <a:extLst>
                    <a:ext uri="{9D8B030D-6E8A-4147-A177-3AD203B41FA5}">
                      <a16:colId xmlns:a16="http://schemas.microsoft.com/office/drawing/2014/main" val="1968838804"/>
                    </a:ext>
                  </a:extLst>
                </a:gridCol>
                <a:gridCol w="969818">
                  <a:extLst>
                    <a:ext uri="{9D8B030D-6E8A-4147-A177-3AD203B41FA5}">
                      <a16:colId xmlns:a16="http://schemas.microsoft.com/office/drawing/2014/main" val="816255028"/>
                    </a:ext>
                  </a:extLst>
                </a:gridCol>
                <a:gridCol w="969818">
                  <a:extLst>
                    <a:ext uri="{9D8B030D-6E8A-4147-A177-3AD203B41FA5}">
                      <a16:colId xmlns:a16="http://schemas.microsoft.com/office/drawing/2014/main" val="2214147224"/>
                    </a:ext>
                  </a:extLst>
                </a:gridCol>
              </a:tblGrid>
              <a:tr h="939798">
                <a:tc>
                  <a:txBody>
                    <a:bodyPr/>
                    <a:lstStyle/>
                    <a:p>
                      <a:pPr marL="0" marR="0" algn="l" fontAlgn="t">
                        <a:lnSpc>
                          <a:spcPct val="107000"/>
                        </a:lnSpc>
                        <a:spcBef>
                          <a:spcPts val="0"/>
                        </a:spcBef>
                        <a:spcAft>
                          <a:spcPts val="0"/>
                        </a:spcAft>
                      </a:pPr>
                      <a:r>
                        <a:rPr lang="en-US" sz="11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In person</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Virtual</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Phone</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Family Cancelled</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Not Scheduled</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Staff Cancelled</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Bad Weather</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Holiday</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a:effectLst/>
                        </a:rPr>
                        <a:t>COVID</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600" u="none" strike="noStrike" dirty="0">
                          <a:effectLst/>
                        </a:rPr>
                        <a:t>No one home</a:t>
                      </a:r>
                      <a:endParaRPr lang="en-US" sz="16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636593251"/>
                  </a:ext>
                </a:extLst>
              </a:tr>
              <a:tr h="1250543">
                <a:tc>
                  <a:txBody>
                    <a:bodyPr/>
                    <a:lstStyle/>
                    <a:p>
                      <a:pPr marL="0" marR="0" algn="l" fontAlgn="t">
                        <a:lnSpc>
                          <a:spcPct val="107000"/>
                        </a:lnSpc>
                        <a:spcBef>
                          <a:spcPts val="0"/>
                        </a:spcBef>
                        <a:spcAft>
                          <a:spcPts val="0"/>
                        </a:spcAft>
                      </a:pPr>
                      <a:r>
                        <a:rPr lang="en-US" sz="1600" u="none" strike="noStrike">
                          <a:effectLst/>
                        </a:rPr>
                        <a:t>September</a:t>
                      </a:r>
                    </a:p>
                    <a:p>
                      <a:pPr marL="0" marR="0" algn="l" fontAlgn="t">
                        <a:lnSpc>
                          <a:spcPct val="107000"/>
                        </a:lnSpc>
                        <a:spcBef>
                          <a:spcPts val="0"/>
                        </a:spcBef>
                        <a:spcAft>
                          <a:spcPts val="0"/>
                        </a:spcAft>
                      </a:pPr>
                      <a:r>
                        <a:rPr lang="en-US" sz="1600" u="none" strike="noStrike">
                          <a:effectLst/>
                        </a:rPr>
                        <a:t>220 enrolled</a:t>
                      </a:r>
                      <a:endParaRPr lang="en-US" sz="16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25%</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43%</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11%</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17%</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2%</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1%</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0</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0</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½%</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1%</a:t>
                      </a:r>
                      <a:endParaRPr lang="en-US" sz="28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3141725161"/>
                  </a:ext>
                </a:extLst>
              </a:tr>
              <a:tr h="1243739">
                <a:tc>
                  <a:txBody>
                    <a:bodyPr/>
                    <a:lstStyle/>
                    <a:p>
                      <a:pPr marL="0" marR="0" algn="l" fontAlgn="t">
                        <a:lnSpc>
                          <a:spcPct val="107000"/>
                        </a:lnSpc>
                        <a:spcBef>
                          <a:spcPts val="0"/>
                        </a:spcBef>
                        <a:spcAft>
                          <a:spcPts val="0"/>
                        </a:spcAft>
                      </a:pPr>
                      <a:r>
                        <a:rPr lang="en-US" sz="1600" u="none" strike="noStrike" dirty="0">
                          <a:effectLst/>
                        </a:rPr>
                        <a:t>October</a:t>
                      </a:r>
                    </a:p>
                    <a:p>
                      <a:pPr marL="0" marR="0" algn="l" fontAlgn="t">
                        <a:lnSpc>
                          <a:spcPct val="107000"/>
                        </a:lnSpc>
                        <a:spcBef>
                          <a:spcPts val="0"/>
                        </a:spcBef>
                        <a:spcAft>
                          <a:spcPts val="0"/>
                        </a:spcAft>
                      </a:pPr>
                      <a:r>
                        <a:rPr lang="en-US" sz="1600" u="none" strike="noStrike" dirty="0">
                          <a:effectLst/>
                        </a:rPr>
                        <a:t>221 enrolled</a:t>
                      </a:r>
                      <a:endParaRPr lang="en-US" sz="16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28%</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38%</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6%</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21%</a:t>
                      </a:r>
                      <a:endParaRPr lang="en-US" sz="2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4%</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1%</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0</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0</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a:effectLst/>
                        </a:rPr>
                        <a:t>0</a:t>
                      </a:r>
                      <a:endParaRPr lang="en-US" sz="2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2800" u="none" strike="noStrike" dirty="0">
                          <a:effectLst/>
                        </a:rPr>
                        <a:t>2%</a:t>
                      </a:r>
                      <a:endParaRPr lang="en-US" sz="28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3355210530"/>
                  </a:ext>
                </a:extLst>
              </a:tr>
            </a:tbl>
          </a:graphicData>
        </a:graphic>
      </p:graphicFrame>
      <p:pic>
        <p:nvPicPr>
          <p:cNvPr id="7" name="Picture 6" descr="A group of people in a room&#10;&#10;Description automatically generated">
            <a:extLst>
              <a:ext uri="{FF2B5EF4-FFF2-40B4-BE49-F238E27FC236}">
                <a16:creationId xmlns:a16="http://schemas.microsoft.com/office/drawing/2014/main" id="{354452F2-FB33-4461-B638-910CA403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19" y="49371"/>
            <a:ext cx="5181601" cy="1759109"/>
          </a:xfrm>
          <a:prstGeom prst="rect">
            <a:avLst/>
          </a:prstGeom>
        </p:spPr>
      </p:pic>
    </p:spTree>
    <p:extLst>
      <p:ext uri="{BB962C8B-B14F-4D97-AF65-F5344CB8AC3E}">
        <p14:creationId xmlns:p14="http://schemas.microsoft.com/office/powerpoint/2010/main" val="31710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699B66A-3779-48B9-9963-C9339B22B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8122584 w 12192000"/>
              <a:gd name="connsiteY0" fmla="*/ 0 h 6858000"/>
              <a:gd name="connsiteX1" fmla="*/ 12192000 w 12192000"/>
              <a:gd name="connsiteY1" fmla="*/ 0 h 6858000"/>
              <a:gd name="connsiteX2" fmla="*/ 12192000 w 12192000"/>
              <a:gd name="connsiteY2" fmla="*/ 4873590 h 6858000"/>
              <a:gd name="connsiteX3" fmla="*/ 10378112 w 12192000"/>
              <a:gd name="connsiteY3" fmla="*/ 6858000 h 6858000"/>
              <a:gd name="connsiteX4" fmla="*/ 0 w 12192000"/>
              <a:gd name="connsiteY4" fmla="*/ 6858000 h 6858000"/>
              <a:gd name="connsiteX5" fmla="*/ 0 w 12192000"/>
              <a:gd name="connsiteY5" fmla="*/ 6089634 h 6858000"/>
              <a:gd name="connsiteX6" fmla="*/ 3284 w 12192000"/>
              <a:gd name="connsiteY6" fmla="*/ 6081001 h 6858000"/>
              <a:gd name="connsiteX7" fmla="*/ 208318 w 12192000"/>
              <a:gd name="connsiteY7" fmla="*/ 5663571 h 6858000"/>
              <a:gd name="connsiteX8" fmla="*/ 2466868 w 12192000"/>
              <a:gd name="connsiteY8" fmla="*/ 3280365 h 6858000"/>
              <a:gd name="connsiteX9" fmla="*/ 5859655 w 12192000"/>
              <a:gd name="connsiteY9" fmla="*/ 1043504 h 6858000"/>
              <a:gd name="connsiteX10" fmla="*/ 8002287 w 12192000"/>
              <a:gd name="connsiteY10" fmla="*/ 373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8122584" y="0"/>
                </a:moveTo>
                <a:lnTo>
                  <a:pt x="12192000" y="0"/>
                </a:lnTo>
                <a:lnTo>
                  <a:pt x="12192000" y="4873590"/>
                </a:lnTo>
                <a:lnTo>
                  <a:pt x="10378112" y="6858000"/>
                </a:lnTo>
                <a:lnTo>
                  <a:pt x="0" y="6858000"/>
                </a:lnTo>
                <a:lnTo>
                  <a:pt x="0" y="6089634"/>
                </a:lnTo>
                <a:lnTo>
                  <a:pt x="3284" y="6081001"/>
                </a:lnTo>
                <a:cubicBezTo>
                  <a:pt x="61888" y="5940761"/>
                  <a:pt x="130457" y="5801643"/>
                  <a:pt x="208318" y="5663571"/>
                </a:cubicBezTo>
                <a:cubicBezTo>
                  <a:pt x="675237" y="4835483"/>
                  <a:pt x="1476533" y="4045730"/>
                  <a:pt x="2466868" y="3280365"/>
                </a:cubicBezTo>
                <a:cubicBezTo>
                  <a:pt x="3457206" y="2515002"/>
                  <a:pt x="4636583" y="1774030"/>
                  <a:pt x="5859655" y="1043504"/>
                </a:cubicBezTo>
                <a:cubicBezTo>
                  <a:pt x="6636899" y="579200"/>
                  <a:pt x="7344556" y="254766"/>
                  <a:pt x="8002287" y="3739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5D2088EB-F82A-4CF7-A658-5EB0B344D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71" y="0"/>
            <a:ext cx="7017182" cy="6858000"/>
          </a:xfrm>
          <a:custGeom>
            <a:avLst/>
            <a:gdLst>
              <a:gd name="connsiteX0" fmla="*/ 7017182 w 11818630"/>
              <a:gd name="connsiteY0" fmla="*/ 0 h 6858000"/>
              <a:gd name="connsiteX1" fmla="*/ 11818630 w 11818630"/>
              <a:gd name="connsiteY1" fmla="*/ 0 h 6858000"/>
              <a:gd name="connsiteX2" fmla="*/ 11818630 w 11818630"/>
              <a:gd name="connsiteY2" fmla="*/ 4489505 h 6858000"/>
              <a:gd name="connsiteX3" fmla="*/ 11816460 w 11818630"/>
              <a:gd name="connsiteY3" fmla="*/ 4492187 h 6858000"/>
              <a:gd name="connsiteX4" fmla="*/ 10354815 w 11818630"/>
              <a:gd name="connsiteY4" fmla="*/ 6321870 h 6858000"/>
              <a:gd name="connsiteX5" fmla="*/ 9928370 w 11818630"/>
              <a:gd name="connsiteY5" fmla="*/ 6858000 h 6858000"/>
              <a:gd name="connsiteX6" fmla="*/ 0 w 11818630"/>
              <a:gd name="connsiteY6" fmla="*/ 6858000 h 6858000"/>
              <a:gd name="connsiteX7" fmla="*/ 15548 w 11818630"/>
              <a:gd name="connsiteY7" fmla="*/ 6741317 h 6858000"/>
              <a:gd name="connsiteX8" fmla="*/ 387858 w 11818630"/>
              <a:gd name="connsiteY8" fmla="*/ 5632555 h 6858000"/>
              <a:gd name="connsiteX9" fmla="*/ 2494163 w 11818630"/>
              <a:gd name="connsiteY9" fmla="*/ 3131046 h 6858000"/>
              <a:gd name="connsiteX10" fmla="*/ 5658249 w 11818630"/>
              <a:gd name="connsiteY10" fmla="*/ 783147 h 6858000"/>
              <a:gd name="connsiteX11" fmla="*/ 6840702 w 11818630"/>
              <a:gd name="connsiteY11" fmla="*/ 85078 h 6858000"/>
              <a:gd name="connsiteX0" fmla="*/ 0 w 11818630"/>
              <a:gd name="connsiteY0" fmla="*/ 6858000 h 6949440"/>
              <a:gd name="connsiteX1" fmla="*/ 15548 w 11818630"/>
              <a:gd name="connsiteY1" fmla="*/ 6741317 h 6949440"/>
              <a:gd name="connsiteX2" fmla="*/ 387858 w 11818630"/>
              <a:gd name="connsiteY2" fmla="*/ 5632555 h 6949440"/>
              <a:gd name="connsiteX3" fmla="*/ 2494163 w 11818630"/>
              <a:gd name="connsiteY3" fmla="*/ 3131046 h 6949440"/>
              <a:gd name="connsiteX4" fmla="*/ 5658249 w 11818630"/>
              <a:gd name="connsiteY4" fmla="*/ 783147 h 6949440"/>
              <a:gd name="connsiteX5" fmla="*/ 6840702 w 11818630"/>
              <a:gd name="connsiteY5" fmla="*/ 85078 h 6949440"/>
              <a:gd name="connsiteX6" fmla="*/ 7017182 w 11818630"/>
              <a:gd name="connsiteY6" fmla="*/ 0 h 6949440"/>
              <a:gd name="connsiteX7" fmla="*/ 11818630 w 11818630"/>
              <a:gd name="connsiteY7" fmla="*/ 0 h 6949440"/>
              <a:gd name="connsiteX8" fmla="*/ 11818630 w 11818630"/>
              <a:gd name="connsiteY8" fmla="*/ 4489505 h 6949440"/>
              <a:gd name="connsiteX9" fmla="*/ 11816460 w 11818630"/>
              <a:gd name="connsiteY9" fmla="*/ 4492187 h 6949440"/>
              <a:gd name="connsiteX10" fmla="*/ 10354815 w 11818630"/>
              <a:gd name="connsiteY10" fmla="*/ 6321870 h 6949440"/>
              <a:gd name="connsiteX11" fmla="*/ 10019810 w 11818630"/>
              <a:gd name="connsiteY11" fmla="*/ 6949440 h 6949440"/>
              <a:gd name="connsiteX0" fmla="*/ 0 w 11818630"/>
              <a:gd name="connsiteY0" fmla="*/ 6858000 h 6886066"/>
              <a:gd name="connsiteX1" fmla="*/ 15548 w 11818630"/>
              <a:gd name="connsiteY1" fmla="*/ 6741317 h 6886066"/>
              <a:gd name="connsiteX2" fmla="*/ 387858 w 11818630"/>
              <a:gd name="connsiteY2" fmla="*/ 5632555 h 6886066"/>
              <a:gd name="connsiteX3" fmla="*/ 2494163 w 11818630"/>
              <a:gd name="connsiteY3" fmla="*/ 3131046 h 6886066"/>
              <a:gd name="connsiteX4" fmla="*/ 5658249 w 11818630"/>
              <a:gd name="connsiteY4" fmla="*/ 783147 h 6886066"/>
              <a:gd name="connsiteX5" fmla="*/ 6840702 w 11818630"/>
              <a:gd name="connsiteY5" fmla="*/ 85078 h 6886066"/>
              <a:gd name="connsiteX6" fmla="*/ 7017182 w 11818630"/>
              <a:gd name="connsiteY6" fmla="*/ 0 h 6886066"/>
              <a:gd name="connsiteX7" fmla="*/ 11818630 w 11818630"/>
              <a:gd name="connsiteY7" fmla="*/ 0 h 6886066"/>
              <a:gd name="connsiteX8" fmla="*/ 11818630 w 11818630"/>
              <a:gd name="connsiteY8" fmla="*/ 4489505 h 6886066"/>
              <a:gd name="connsiteX9" fmla="*/ 11816460 w 11818630"/>
              <a:gd name="connsiteY9" fmla="*/ 4492187 h 6886066"/>
              <a:gd name="connsiteX10" fmla="*/ 10354815 w 11818630"/>
              <a:gd name="connsiteY10" fmla="*/ 6321870 h 6886066"/>
              <a:gd name="connsiteX11" fmla="*/ 9902115 w 11818630"/>
              <a:gd name="connsiteY11" fmla="*/ 6886066 h 6886066"/>
              <a:gd name="connsiteX0" fmla="*/ 0 w 11818630"/>
              <a:gd name="connsiteY0" fmla="*/ 6858000 h 6858000"/>
              <a:gd name="connsiteX1" fmla="*/ 15548 w 11818630"/>
              <a:gd name="connsiteY1" fmla="*/ 6741317 h 6858000"/>
              <a:gd name="connsiteX2" fmla="*/ 387858 w 11818630"/>
              <a:gd name="connsiteY2" fmla="*/ 5632555 h 6858000"/>
              <a:gd name="connsiteX3" fmla="*/ 2494163 w 11818630"/>
              <a:gd name="connsiteY3" fmla="*/ 3131046 h 6858000"/>
              <a:gd name="connsiteX4" fmla="*/ 5658249 w 11818630"/>
              <a:gd name="connsiteY4" fmla="*/ 783147 h 6858000"/>
              <a:gd name="connsiteX5" fmla="*/ 6840702 w 11818630"/>
              <a:gd name="connsiteY5" fmla="*/ 85078 h 6858000"/>
              <a:gd name="connsiteX6" fmla="*/ 7017182 w 11818630"/>
              <a:gd name="connsiteY6" fmla="*/ 0 h 6858000"/>
              <a:gd name="connsiteX7" fmla="*/ 11818630 w 11818630"/>
              <a:gd name="connsiteY7" fmla="*/ 0 h 6858000"/>
              <a:gd name="connsiteX8" fmla="*/ 11818630 w 11818630"/>
              <a:gd name="connsiteY8" fmla="*/ 4489505 h 6858000"/>
              <a:gd name="connsiteX9" fmla="*/ 11816460 w 11818630"/>
              <a:gd name="connsiteY9" fmla="*/ 4492187 h 6858000"/>
              <a:gd name="connsiteX10" fmla="*/ 10354815 w 11818630"/>
              <a:gd name="connsiteY10" fmla="*/ 6321870 h 6858000"/>
              <a:gd name="connsiteX0" fmla="*/ 0 w 11818630"/>
              <a:gd name="connsiteY0" fmla="*/ 6858000 h 6858000"/>
              <a:gd name="connsiteX1" fmla="*/ 15548 w 11818630"/>
              <a:gd name="connsiteY1" fmla="*/ 6741317 h 6858000"/>
              <a:gd name="connsiteX2" fmla="*/ 387858 w 11818630"/>
              <a:gd name="connsiteY2" fmla="*/ 5632555 h 6858000"/>
              <a:gd name="connsiteX3" fmla="*/ 2494163 w 11818630"/>
              <a:gd name="connsiteY3" fmla="*/ 3131046 h 6858000"/>
              <a:gd name="connsiteX4" fmla="*/ 5658249 w 11818630"/>
              <a:gd name="connsiteY4" fmla="*/ 783147 h 6858000"/>
              <a:gd name="connsiteX5" fmla="*/ 6840702 w 11818630"/>
              <a:gd name="connsiteY5" fmla="*/ 85078 h 6858000"/>
              <a:gd name="connsiteX6" fmla="*/ 7017182 w 11818630"/>
              <a:gd name="connsiteY6" fmla="*/ 0 h 6858000"/>
              <a:gd name="connsiteX7" fmla="*/ 11818630 w 11818630"/>
              <a:gd name="connsiteY7" fmla="*/ 0 h 6858000"/>
              <a:gd name="connsiteX8" fmla="*/ 11818630 w 11818630"/>
              <a:gd name="connsiteY8" fmla="*/ 4489505 h 6858000"/>
              <a:gd name="connsiteX9" fmla="*/ 11816460 w 11818630"/>
              <a:gd name="connsiteY9" fmla="*/ 4492187 h 6858000"/>
              <a:gd name="connsiteX0" fmla="*/ 0 w 11818630"/>
              <a:gd name="connsiteY0" fmla="*/ 6858000 h 6858000"/>
              <a:gd name="connsiteX1" fmla="*/ 15548 w 11818630"/>
              <a:gd name="connsiteY1" fmla="*/ 6741317 h 6858000"/>
              <a:gd name="connsiteX2" fmla="*/ 387858 w 11818630"/>
              <a:gd name="connsiteY2" fmla="*/ 5632555 h 6858000"/>
              <a:gd name="connsiteX3" fmla="*/ 2494163 w 11818630"/>
              <a:gd name="connsiteY3" fmla="*/ 3131046 h 6858000"/>
              <a:gd name="connsiteX4" fmla="*/ 5658249 w 11818630"/>
              <a:gd name="connsiteY4" fmla="*/ 783147 h 6858000"/>
              <a:gd name="connsiteX5" fmla="*/ 6840702 w 11818630"/>
              <a:gd name="connsiteY5" fmla="*/ 85078 h 6858000"/>
              <a:gd name="connsiteX6" fmla="*/ 7017182 w 11818630"/>
              <a:gd name="connsiteY6" fmla="*/ 0 h 6858000"/>
              <a:gd name="connsiteX7" fmla="*/ 11818630 w 11818630"/>
              <a:gd name="connsiteY7" fmla="*/ 0 h 6858000"/>
              <a:gd name="connsiteX8" fmla="*/ 11818630 w 11818630"/>
              <a:gd name="connsiteY8" fmla="*/ 4489505 h 6858000"/>
              <a:gd name="connsiteX0" fmla="*/ 0 w 11818630"/>
              <a:gd name="connsiteY0" fmla="*/ 6858000 h 6858000"/>
              <a:gd name="connsiteX1" fmla="*/ 15548 w 11818630"/>
              <a:gd name="connsiteY1" fmla="*/ 6741317 h 6858000"/>
              <a:gd name="connsiteX2" fmla="*/ 387858 w 11818630"/>
              <a:gd name="connsiteY2" fmla="*/ 5632555 h 6858000"/>
              <a:gd name="connsiteX3" fmla="*/ 2494163 w 11818630"/>
              <a:gd name="connsiteY3" fmla="*/ 3131046 h 6858000"/>
              <a:gd name="connsiteX4" fmla="*/ 5658249 w 11818630"/>
              <a:gd name="connsiteY4" fmla="*/ 783147 h 6858000"/>
              <a:gd name="connsiteX5" fmla="*/ 6840702 w 11818630"/>
              <a:gd name="connsiteY5" fmla="*/ 85078 h 6858000"/>
              <a:gd name="connsiteX6" fmla="*/ 7017182 w 11818630"/>
              <a:gd name="connsiteY6" fmla="*/ 0 h 6858000"/>
              <a:gd name="connsiteX7" fmla="*/ 11818630 w 11818630"/>
              <a:gd name="connsiteY7" fmla="*/ 4489505 h 6858000"/>
              <a:gd name="connsiteX0" fmla="*/ 0 w 7017182"/>
              <a:gd name="connsiteY0" fmla="*/ 6858000 h 6858000"/>
              <a:gd name="connsiteX1" fmla="*/ 15548 w 7017182"/>
              <a:gd name="connsiteY1" fmla="*/ 6741317 h 6858000"/>
              <a:gd name="connsiteX2" fmla="*/ 387858 w 7017182"/>
              <a:gd name="connsiteY2" fmla="*/ 5632555 h 6858000"/>
              <a:gd name="connsiteX3" fmla="*/ 2494163 w 7017182"/>
              <a:gd name="connsiteY3" fmla="*/ 3131046 h 6858000"/>
              <a:gd name="connsiteX4" fmla="*/ 5658249 w 7017182"/>
              <a:gd name="connsiteY4" fmla="*/ 783147 h 6858000"/>
              <a:gd name="connsiteX5" fmla="*/ 6840702 w 7017182"/>
              <a:gd name="connsiteY5" fmla="*/ 85078 h 6858000"/>
              <a:gd name="connsiteX6" fmla="*/ 7017182 w 701718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7182" h="6858000">
                <a:moveTo>
                  <a:pt x="0" y="6858000"/>
                </a:moveTo>
                <a:lnTo>
                  <a:pt x="15548" y="6741317"/>
                </a:lnTo>
                <a:cubicBezTo>
                  <a:pt x="78957" y="6364051"/>
                  <a:pt x="206325" y="5994870"/>
                  <a:pt x="387858" y="5632555"/>
                </a:cubicBezTo>
                <a:cubicBezTo>
                  <a:pt x="823302" y="4763361"/>
                  <a:pt x="1570584" y="3934404"/>
                  <a:pt x="2494163" y="3131046"/>
                </a:cubicBezTo>
                <a:cubicBezTo>
                  <a:pt x="3417744" y="2327690"/>
                  <a:pt x="4517622" y="1549936"/>
                  <a:pt x="5658249" y="783147"/>
                </a:cubicBezTo>
                <a:cubicBezTo>
                  <a:pt x="6072451" y="504660"/>
                  <a:pt x="6465461" y="274112"/>
                  <a:pt x="6840702" y="85078"/>
                </a:cubicBezTo>
                <a:lnTo>
                  <a:pt x="7017182"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A76B971D-AF9F-4701-9180-060601935313}"/>
              </a:ext>
            </a:extLst>
          </p:cNvPr>
          <p:cNvSpPr>
            <a:spLocks noGrp="1"/>
          </p:cNvSpPr>
          <p:nvPr>
            <p:ph type="title"/>
          </p:nvPr>
        </p:nvSpPr>
        <p:spPr>
          <a:xfrm>
            <a:off x="718750" y="761999"/>
            <a:ext cx="3048001" cy="3022821"/>
          </a:xfrm>
        </p:spPr>
        <p:txBody>
          <a:bodyPr anchor="t">
            <a:normAutofit/>
          </a:bodyPr>
          <a:lstStyle/>
          <a:p>
            <a:r>
              <a:rPr lang="en-US" sz="3200" dirty="0"/>
              <a:t>Small group: 10 minutes</a:t>
            </a:r>
            <a:br>
              <a:rPr lang="en-US" sz="3200" dirty="0"/>
            </a:br>
            <a:br>
              <a:rPr lang="en-US" sz="3200" dirty="0"/>
            </a:br>
            <a:r>
              <a:rPr lang="en-US" sz="3200" i="1" dirty="0"/>
              <a:t>Please elect a spokesperson for large group</a:t>
            </a:r>
          </a:p>
        </p:txBody>
      </p:sp>
      <p:sp>
        <p:nvSpPr>
          <p:cNvPr id="15" name="Freeform: Shape 14">
            <a:extLst>
              <a:ext uri="{FF2B5EF4-FFF2-40B4-BE49-F238E27FC236}">
                <a16:creationId xmlns:a16="http://schemas.microsoft.com/office/drawing/2014/main" id="{EDA32667-BAAD-4252-B7F6-CDABAD11D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486" y="4489505"/>
            <a:ext cx="1916515" cy="2396561"/>
          </a:xfrm>
          <a:custGeom>
            <a:avLst/>
            <a:gdLst>
              <a:gd name="connsiteX0" fmla="*/ 7017182 w 11818630"/>
              <a:gd name="connsiteY0" fmla="*/ 0 h 6858000"/>
              <a:gd name="connsiteX1" fmla="*/ 11818630 w 11818630"/>
              <a:gd name="connsiteY1" fmla="*/ 0 h 6858000"/>
              <a:gd name="connsiteX2" fmla="*/ 11818630 w 11818630"/>
              <a:gd name="connsiteY2" fmla="*/ 4489505 h 6858000"/>
              <a:gd name="connsiteX3" fmla="*/ 11816460 w 11818630"/>
              <a:gd name="connsiteY3" fmla="*/ 4492187 h 6858000"/>
              <a:gd name="connsiteX4" fmla="*/ 10354815 w 11818630"/>
              <a:gd name="connsiteY4" fmla="*/ 6321870 h 6858000"/>
              <a:gd name="connsiteX5" fmla="*/ 9928370 w 11818630"/>
              <a:gd name="connsiteY5" fmla="*/ 6858000 h 6858000"/>
              <a:gd name="connsiteX6" fmla="*/ 0 w 11818630"/>
              <a:gd name="connsiteY6" fmla="*/ 6858000 h 6858000"/>
              <a:gd name="connsiteX7" fmla="*/ 15548 w 11818630"/>
              <a:gd name="connsiteY7" fmla="*/ 6741317 h 6858000"/>
              <a:gd name="connsiteX8" fmla="*/ 387858 w 11818630"/>
              <a:gd name="connsiteY8" fmla="*/ 5632555 h 6858000"/>
              <a:gd name="connsiteX9" fmla="*/ 2494163 w 11818630"/>
              <a:gd name="connsiteY9" fmla="*/ 3131046 h 6858000"/>
              <a:gd name="connsiteX10" fmla="*/ 5658249 w 11818630"/>
              <a:gd name="connsiteY10" fmla="*/ 783147 h 6858000"/>
              <a:gd name="connsiteX11" fmla="*/ 6840702 w 11818630"/>
              <a:gd name="connsiteY11" fmla="*/ 85078 h 6858000"/>
              <a:gd name="connsiteX0" fmla="*/ 0 w 11818630"/>
              <a:gd name="connsiteY0" fmla="*/ 6858000 h 6949440"/>
              <a:gd name="connsiteX1" fmla="*/ 15548 w 11818630"/>
              <a:gd name="connsiteY1" fmla="*/ 6741317 h 6949440"/>
              <a:gd name="connsiteX2" fmla="*/ 387858 w 11818630"/>
              <a:gd name="connsiteY2" fmla="*/ 5632555 h 6949440"/>
              <a:gd name="connsiteX3" fmla="*/ 2494163 w 11818630"/>
              <a:gd name="connsiteY3" fmla="*/ 3131046 h 6949440"/>
              <a:gd name="connsiteX4" fmla="*/ 5658249 w 11818630"/>
              <a:gd name="connsiteY4" fmla="*/ 783147 h 6949440"/>
              <a:gd name="connsiteX5" fmla="*/ 6840702 w 11818630"/>
              <a:gd name="connsiteY5" fmla="*/ 85078 h 6949440"/>
              <a:gd name="connsiteX6" fmla="*/ 7017182 w 11818630"/>
              <a:gd name="connsiteY6" fmla="*/ 0 h 6949440"/>
              <a:gd name="connsiteX7" fmla="*/ 11818630 w 11818630"/>
              <a:gd name="connsiteY7" fmla="*/ 0 h 6949440"/>
              <a:gd name="connsiteX8" fmla="*/ 11818630 w 11818630"/>
              <a:gd name="connsiteY8" fmla="*/ 4489505 h 6949440"/>
              <a:gd name="connsiteX9" fmla="*/ 11816460 w 11818630"/>
              <a:gd name="connsiteY9" fmla="*/ 4492187 h 6949440"/>
              <a:gd name="connsiteX10" fmla="*/ 10354815 w 11818630"/>
              <a:gd name="connsiteY10" fmla="*/ 6321870 h 6949440"/>
              <a:gd name="connsiteX11" fmla="*/ 10019810 w 11818630"/>
              <a:gd name="connsiteY11" fmla="*/ 6949440 h 6949440"/>
              <a:gd name="connsiteX0" fmla="*/ 0 w 11818630"/>
              <a:gd name="connsiteY0" fmla="*/ 6858000 h 6886066"/>
              <a:gd name="connsiteX1" fmla="*/ 15548 w 11818630"/>
              <a:gd name="connsiteY1" fmla="*/ 6741317 h 6886066"/>
              <a:gd name="connsiteX2" fmla="*/ 387858 w 11818630"/>
              <a:gd name="connsiteY2" fmla="*/ 5632555 h 6886066"/>
              <a:gd name="connsiteX3" fmla="*/ 2494163 w 11818630"/>
              <a:gd name="connsiteY3" fmla="*/ 3131046 h 6886066"/>
              <a:gd name="connsiteX4" fmla="*/ 5658249 w 11818630"/>
              <a:gd name="connsiteY4" fmla="*/ 783147 h 6886066"/>
              <a:gd name="connsiteX5" fmla="*/ 6840702 w 11818630"/>
              <a:gd name="connsiteY5" fmla="*/ 85078 h 6886066"/>
              <a:gd name="connsiteX6" fmla="*/ 7017182 w 11818630"/>
              <a:gd name="connsiteY6" fmla="*/ 0 h 6886066"/>
              <a:gd name="connsiteX7" fmla="*/ 11818630 w 11818630"/>
              <a:gd name="connsiteY7" fmla="*/ 0 h 6886066"/>
              <a:gd name="connsiteX8" fmla="*/ 11818630 w 11818630"/>
              <a:gd name="connsiteY8" fmla="*/ 4489505 h 6886066"/>
              <a:gd name="connsiteX9" fmla="*/ 11816460 w 11818630"/>
              <a:gd name="connsiteY9" fmla="*/ 4492187 h 6886066"/>
              <a:gd name="connsiteX10" fmla="*/ 10354815 w 11818630"/>
              <a:gd name="connsiteY10" fmla="*/ 6321870 h 6886066"/>
              <a:gd name="connsiteX11" fmla="*/ 9902115 w 11818630"/>
              <a:gd name="connsiteY11" fmla="*/ 6886066 h 6886066"/>
              <a:gd name="connsiteX0" fmla="*/ 0 w 11818630"/>
              <a:gd name="connsiteY0" fmla="*/ 6858000 h 6886066"/>
              <a:gd name="connsiteX1" fmla="*/ 15548 w 11818630"/>
              <a:gd name="connsiteY1" fmla="*/ 6741317 h 6886066"/>
              <a:gd name="connsiteX2" fmla="*/ 387858 w 11818630"/>
              <a:gd name="connsiteY2" fmla="*/ 5632555 h 6886066"/>
              <a:gd name="connsiteX3" fmla="*/ 2494163 w 11818630"/>
              <a:gd name="connsiteY3" fmla="*/ 3131046 h 6886066"/>
              <a:gd name="connsiteX4" fmla="*/ 5658249 w 11818630"/>
              <a:gd name="connsiteY4" fmla="*/ 783147 h 6886066"/>
              <a:gd name="connsiteX5" fmla="*/ 6840702 w 11818630"/>
              <a:gd name="connsiteY5" fmla="*/ 85078 h 6886066"/>
              <a:gd name="connsiteX6" fmla="*/ 11818630 w 11818630"/>
              <a:gd name="connsiteY6" fmla="*/ 0 h 6886066"/>
              <a:gd name="connsiteX7" fmla="*/ 11818630 w 11818630"/>
              <a:gd name="connsiteY7" fmla="*/ 4489505 h 6886066"/>
              <a:gd name="connsiteX8" fmla="*/ 11816460 w 11818630"/>
              <a:gd name="connsiteY8" fmla="*/ 4492187 h 6886066"/>
              <a:gd name="connsiteX9" fmla="*/ 10354815 w 11818630"/>
              <a:gd name="connsiteY9" fmla="*/ 6321870 h 6886066"/>
              <a:gd name="connsiteX10" fmla="*/ 9902115 w 11818630"/>
              <a:gd name="connsiteY10" fmla="*/ 6886066 h 6886066"/>
              <a:gd name="connsiteX0" fmla="*/ 0 w 11818630"/>
              <a:gd name="connsiteY0" fmla="*/ 7069778 h 7097844"/>
              <a:gd name="connsiteX1" fmla="*/ 15548 w 11818630"/>
              <a:gd name="connsiteY1" fmla="*/ 6953095 h 7097844"/>
              <a:gd name="connsiteX2" fmla="*/ 387858 w 11818630"/>
              <a:gd name="connsiteY2" fmla="*/ 5844333 h 7097844"/>
              <a:gd name="connsiteX3" fmla="*/ 2494163 w 11818630"/>
              <a:gd name="connsiteY3" fmla="*/ 3342824 h 7097844"/>
              <a:gd name="connsiteX4" fmla="*/ 5658249 w 11818630"/>
              <a:gd name="connsiteY4" fmla="*/ 994925 h 7097844"/>
              <a:gd name="connsiteX5" fmla="*/ 11818630 w 11818630"/>
              <a:gd name="connsiteY5" fmla="*/ 211778 h 7097844"/>
              <a:gd name="connsiteX6" fmla="*/ 11818630 w 11818630"/>
              <a:gd name="connsiteY6" fmla="*/ 4701283 h 7097844"/>
              <a:gd name="connsiteX7" fmla="*/ 11816460 w 11818630"/>
              <a:gd name="connsiteY7" fmla="*/ 4703965 h 7097844"/>
              <a:gd name="connsiteX8" fmla="*/ 10354815 w 11818630"/>
              <a:gd name="connsiteY8" fmla="*/ 6533648 h 7097844"/>
              <a:gd name="connsiteX9" fmla="*/ 9902115 w 11818630"/>
              <a:gd name="connsiteY9" fmla="*/ 7097844 h 7097844"/>
              <a:gd name="connsiteX0" fmla="*/ 0 w 11818630"/>
              <a:gd name="connsiteY0" fmla="*/ 6872876 h 6900942"/>
              <a:gd name="connsiteX1" fmla="*/ 15548 w 11818630"/>
              <a:gd name="connsiteY1" fmla="*/ 6756193 h 6900942"/>
              <a:gd name="connsiteX2" fmla="*/ 387858 w 11818630"/>
              <a:gd name="connsiteY2" fmla="*/ 5647431 h 6900942"/>
              <a:gd name="connsiteX3" fmla="*/ 2494163 w 11818630"/>
              <a:gd name="connsiteY3" fmla="*/ 3145922 h 6900942"/>
              <a:gd name="connsiteX4" fmla="*/ 11818630 w 11818630"/>
              <a:gd name="connsiteY4" fmla="*/ 14876 h 6900942"/>
              <a:gd name="connsiteX5" fmla="*/ 11818630 w 11818630"/>
              <a:gd name="connsiteY5" fmla="*/ 4504381 h 6900942"/>
              <a:gd name="connsiteX6" fmla="*/ 11816460 w 11818630"/>
              <a:gd name="connsiteY6" fmla="*/ 4507063 h 6900942"/>
              <a:gd name="connsiteX7" fmla="*/ 10354815 w 11818630"/>
              <a:gd name="connsiteY7" fmla="*/ 6336746 h 6900942"/>
              <a:gd name="connsiteX8" fmla="*/ 9902115 w 11818630"/>
              <a:gd name="connsiteY8" fmla="*/ 6900942 h 6900942"/>
              <a:gd name="connsiteX0" fmla="*/ 577707 w 12396337"/>
              <a:gd name="connsiteY0" fmla="*/ 6858000 h 6886066"/>
              <a:gd name="connsiteX1" fmla="*/ 593255 w 12396337"/>
              <a:gd name="connsiteY1" fmla="*/ 6741317 h 6886066"/>
              <a:gd name="connsiteX2" fmla="*/ 965565 w 12396337"/>
              <a:gd name="connsiteY2" fmla="*/ 5632555 h 6886066"/>
              <a:gd name="connsiteX3" fmla="*/ 12396337 w 12396337"/>
              <a:gd name="connsiteY3" fmla="*/ 0 h 6886066"/>
              <a:gd name="connsiteX4" fmla="*/ 12396337 w 12396337"/>
              <a:gd name="connsiteY4" fmla="*/ 4489505 h 6886066"/>
              <a:gd name="connsiteX5" fmla="*/ 12394167 w 12396337"/>
              <a:gd name="connsiteY5" fmla="*/ 4492187 h 6886066"/>
              <a:gd name="connsiteX6" fmla="*/ 10932522 w 12396337"/>
              <a:gd name="connsiteY6" fmla="*/ 6321870 h 6886066"/>
              <a:gd name="connsiteX7" fmla="*/ 10479822 w 12396337"/>
              <a:gd name="connsiteY7" fmla="*/ 6886066 h 6886066"/>
              <a:gd name="connsiteX0" fmla="*/ 0 w 11818630"/>
              <a:gd name="connsiteY0" fmla="*/ 6858000 h 6886066"/>
              <a:gd name="connsiteX1" fmla="*/ 387858 w 11818630"/>
              <a:gd name="connsiteY1" fmla="*/ 5632555 h 6886066"/>
              <a:gd name="connsiteX2" fmla="*/ 11818630 w 11818630"/>
              <a:gd name="connsiteY2" fmla="*/ 0 h 6886066"/>
              <a:gd name="connsiteX3" fmla="*/ 11818630 w 11818630"/>
              <a:gd name="connsiteY3" fmla="*/ 4489505 h 6886066"/>
              <a:gd name="connsiteX4" fmla="*/ 11816460 w 11818630"/>
              <a:gd name="connsiteY4" fmla="*/ 4492187 h 6886066"/>
              <a:gd name="connsiteX5" fmla="*/ 10354815 w 11818630"/>
              <a:gd name="connsiteY5" fmla="*/ 6321870 h 6886066"/>
              <a:gd name="connsiteX6" fmla="*/ 9902115 w 11818630"/>
              <a:gd name="connsiteY6" fmla="*/ 6886066 h 6886066"/>
              <a:gd name="connsiteX0" fmla="*/ 0 w 11818630"/>
              <a:gd name="connsiteY0" fmla="*/ 6858000 h 6886066"/>
              <a:gd name="connsiteX1" fmla="*/ 11818630 w 11818630"/>
              <a:gd name="connsiteY1" fmla="*/ 0 h 6886066"/>
              <a:gd name="connsiteX2" fmla="*/ 11818630 w 11818630"/>
              <a:gd name="connsiteY2" fmla="*/ 4489505 h 6886066"/>
              <a:gd name="connsiteX3" fmla="*/ 11816460 w 11818630"/>
              <a:gd name="connsiteY3" fmla="*/ 4492187 h 6886066"/>
              <a:gd name="connsiteX4" fmla="*/ 10354815 w 11818630"/>
              <a:gd name="connsiteY4" fmla="*/ 6321870 h 6886066"/>
              <a:gd name="connsiteX5" fmla="*/ 9902115 w 11818630"/>
              <a:gd name="connsiteY5" fmla="*/ 6886066 h 6886066"/>
              <a:gd name="connsiteX0" fmla="*/ 1916515 w 1916515"/>
              <a:gd name="connsiteY0" fmla="*/ 0 h 6886066"/>
              <a:gd name="connsiteX1" fmla="*/ 1916515 w 1916515"/>
              <a:gd name="connsiteY1" fmla="*/ 4489505 h 6886066"/>
              <a:gd name="connsiteX2" fmla="*/ 1914345 w 1916515"/>
              <a:gd name="connsiteY2" fmla="*/ 4492187 h 6886066"/>
              <a:gd name="connsiteX3" fmla="*/ 452700 w 1916515"/>
              <a:gd name="connsiteY3" fmla="*/ 6321870 h 6886066"/>
              <a:gd name="connsiteX4" fmla="*/ 0 w 1916515"/>
              <a:gd name="connsiteY4" fmla="*/ 6886066 h 6886066"/>
              <a:gd name="connsiteX0" fmla="*/ 1916515 w 1916515"/>
              <a:gd name="connsiteY0" fmla="*/ 0 h 2396561"/>
              <a:gd name="connsiteX1" fmla="*/ 1914345 w 1916515"/>
              <a:gd name="connsiteY1" fmla="*/ 2682 h 2396561"/>
              <a:gd name="connsiteX2" fmla="*/ 452700 w 1916515"/>
              <a:gd name="connsiteY2" fmla="*/ 1832365 h 2396561"/>
              <a:gd name="connsiteX3" fmla="*/ 0 w 1916515"/>
              <a:gd name="connsiteY3" fmla="*/ 2396561 h 2396561"/>
            </a:gdLst>
            <a:ahLst/>
            <a:cxnLst>
              <a:cxn ang="0">
                <a:pos x="connsiteX0" y="connsiteY0"/>
              </a:cxn>
              <a:cxn ang="0">
                <a:pos x="connsiteX1" y="connsiteY1"/>
              </a:cxn>
              <a:cxn ang="0">
                <a:pos x="connsiteX2" y="connsiteY2"/>
              </a:cxn>
              <a:cxn ang="0">
                <a:pos x="connsiteX3" y="connsiteY3"/>
              </a:cxn>
            </a:cxnLst>
            <a:rect l="l" t="t" r="r" b="b"/>
            <a:pathLst>
              <a:path w="1916515" h="2396561">
                <a:moveTo>
                  <a:pt x="1916515" y="0"/>
                </a:moveTo>
                <a:lnTo>
                  <a:pt x="1914345" y="2682"/>
                </a:lnTo>
                <a:cubicBezTo>
                  <a:pt x="1430582" y="598348"/>
                  <a:pt x="941296" y="1216779"/>
                  <a:pt x="452700" y="1832365"/>
                </a:cubicBezTo>
                <a:cubicBezTo>
                  <a:pt x="310552" y="2011075"/>
                  <a:pt x="0" y="2396561"/>
                  <a:pt x="0" y="2396561"/>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graphicFrame>
        <p:nvGraphicFramePr>
          <p:cNvPr id="5" name="Content Placeholder 2">
            <a:extLst>
              <a:ext uri="{FF2B5EF4-FFF2-40B4-BE49-F238E27FC236}">
                <a16:creationId xmlns:a16="http://schemas.microsoft.com/office/drawing/2014/main" id="{6E4C5861-E132-4ABF-86A7-894DDE7903AC}"/>
              </a:ext>
            </a:extLst>
          </p:cNvPr>
          <p:cNvGraphicFramePr>
            <a:graphicFrameLocks noGrp="1"/>
          </p:cNvGraphicFramePr>
          <p:nvPr>
            <p:ph idx="1"/>
            <p:extLst>
              <p:ext uri="{D42A27DB-BD31-4B8C-83A1-F6EECF244321}">
                <p14:modId xmlns:p14="http://schemas.microsoft.com/office/powerpoint/2010/main" val="3265783451"/>
              </p:ext>
            </p:extLst>
          </p:nvPr>
        </p:nvGraphicFramePr>
        <p:xfrm>
          <a:off x="4572000" y="1524000"/>
          <a:ext cx="6858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06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C75CD783-E708-4711-B23C-5B7B72A3D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5578824" cy="6028256"/>
          </a:xfrm>
          <a:custGeom>
            <a:avLst/>
            <a:gdLst>
              <a:gd name="connsiteX0" fmla="*/ 0 w 5578824"/>
              <a:gd name="connsiteY0" fmla="*/ 0 h 6028256"/>
              <a:gd name="connsiteX1" fmla="*/ 3897606 w 5578824"/>
              <a:gd name="connsiteY1" fmla="*/ 0 h 6028256"/>
              <a:gd name="connsiteX2" fmla="*/ 4274232 w 5578824"/>
              <a:gd name="connsiteY2" fmla="*/ 360545 h 6028256"/>
              <a:gd name="connsiteX3" fmla="*/ 4673934 w 5578824"/>
              <a:gd name="connsiteY3" fmla="*/ 738354 h 6028256"/>
              <a:gd name="connsiteX4" fmla="*/ 5421862 w 5578824"/>
              <a:gd name="connsiteY4" fmla="*/ 1773839 h 6028256"/>
              <a:gd name="connsiteX5" fmla="*/ 5469199 w 5578824"/>
              <a:gd name="connsiteY5" fmla="*/ 3329255 h 6028256"/>
              <a:gd name="connsiteX6" fmla="*/ 4741546 w 5578824"/>
              <a:gd name="connsiteY6" fmla="*/ 4877588 h 6028256"/>
              <a:gd name="connsiteX7" fmla="*/ 1325600 w 5578824"/>
              <a:gd name="connsiteY7" fmla="*/ 5980388 h 6028256"/>
              <a:gd name="connsiteX8" fmla="*/ 137593 w 5578824"/>
              <a:gd name="connsiteY8" fmla="*/ 5804042 h 6028256"/>
              <a:gd name="connsiteX9" fmla="*/ 0 w 5578824"/>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9"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118" name="Content Placeholder 3112">
            <a:extLst>
              <a:ext uri="{FF2B5EF4-FFF2-40B4-BE49-F238E27FC236}">
                <a16:creationId xmlns:a16="http://schemas.microsoft.com/office/drawing/2014/main" id="{2329883C-004A-4959-82D2-677F6A7373AA}"/>
              </a:ext>
            </a:extLst>
          </p:cNvPr>
          <p:cNvSpPr>
            <a:spLocks noGrp="1"/>
          </p:cNvSpPr>
          <p:nvPr>
            <p:ph idx="1"/>
          </p:nvPr>
        </p:nvSpPr>
        <p:spPr>
          <a:xfrm>
            <a:off x="6736080" y="2286000"/>
            <a:ext cx="4693920" cy="3810001"/>
          </a:xfrm>
        </p:spPr>
        <p:txBody>
          <a:bodyPr>
            <a:normAutofit/>
          </a:bodyPr>
          <a:lstStyle/>
          <a:p>
            <a:r>
              <a:rPr lang="en-US" sz="2400" dirty="0"/>
              <a:t>Successes</a:t>
            </a:r>
          </a:p>
          <a:p>
            <a:r>
              <a:rPr lang="en-US" dirty="0"/>
              <a:t>Obstacles </a:t>
            </a:r>
          </a:p>
          <a:p>
            <a:r>
              <a:rPr lang="en-US" dirty="0"/>
              <a:t>Virtual</a:t>
            </a:r>
          </a:p>
          <a:p>
            <a:r>
              <a:rPr lang="en-US" sz="2400" dirty="0"/>
              <a:t>Other thoughts</a:t>
            </a:r>
          </a:p>
        </p:txBody>
      </p:sp>
      <p:sp>
        <p:nvSpPr>
          <p:cNvPr id="2" name="Title 1">
            <a:extLst>
              <a:ext uri="{FF2B5EF4-FFF2-40B4-BE49-F238E27FC236}">
                <a16:creationId xmlns:a16="http://schemas.microsoft.com/office/drawing/2014/main" id="{EE7F3D24-2063-43B0-87DB-4EAC5DF731F9}"/>
              </a:ext>
            </a:extLst>
          </p:cNvPr>
          <p:cNvSpPr>
            <a:spLocks noGrp="1"/>
          </p:cNvSpPr>
          <p:nvPr>
            <p:ph type="title"/>
          </p:nvPr>
        </p:nvSpPr>
        <p:spPr>
          <a:xfrm>
            <a:off x="6096000" y="762000"/>
            <a:ext cx="5334000" cy="1524000"/>
          </a:xfrm>
        </p:spPr>
        <p:txBody>
          <a:bodyPr vert="horz" lIns="91440" tIns="45720" rIns="91440" bIns="45720" rtlCol="0">
            <a:normAutofit/>
          </a:bodyPr>
          <a:lstStyle/>
          <a:p>
            <a:r>
              <a:rPr lang="en-US" sz="2500" kern="1200" dirty="0">
                <a:latin typeface="+mj-lt"/>
                <a:ea typeface="+mj-ea"/>
                <a:cs typeface="+mj-cs"/>
              </a:rPr>
              <a:t>Large Group</a:t>
            </a:r>
            <a:br>
              <a:rPr lang="en-US" sz="2500" kern="1200" dirty="0">
                <a:latin typeface="+mj-lt"/>
                <a:ea typeface="+mj-ea"/>
                <a:cs typeface="+mj-cs"/>
              </a:rPr>
            </a:br>
            <a:br>
              <a:rPr lang="en-US" sz="2500" kern="1200" dirty="0">
                <a:latin typeface="+mj-lt"/>
                <a:ea typeface="+mj-ea"/>
                <a:cs typeface="+mj-cs"/>
              </a:rPr>
            </a:br>
            <a:br>
              <a:rPr lang="en-US" sz="2500" kern="1200" dirty="0">
                <a:latin typeface="+mj-lt"/>
                <a:ea typeface="+mj-ea"/>
                <a:cs typeface="+mj-cs"/>
              </a:rPr>
            </a:br>
            <a:r>
              <a:rPr lang="en-US" sz="2500" kern="1200" dirty="0">
                <a:latin typeface="+mj-lt"/>
                <a:ea typeface="+mj-ea"/>
                <a:cs typeface="+mj-cs"/>
              </a:rPr>
              <a:t> </a:t>
            </a:r>
          </a:p>
        </p:txBody>
      </p:sp>
      <p:pic>
        <p:nvPicPr>
          <p:cNvPr id="4098" name="Picture 2" descr="3,314 Kids Meeting Photos - Free &amp; Royalty-Free Stock Photos from Dreamstime">
            <a:extLst>
              <a:ext uri="{FF2B5EF4-FFF2-40B4-BE49-F238E27FC236}">
                <a16:creationId xmlns:a16="http://schemas.microsoft.com/office/drawing/2014/main" id="{E78EECE4-9878-408F-93B5-26F268B40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74" y="1072143"/>
            <a:ext cx="3992879" cy="2943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1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4"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9D174F2-B4C3-4C25-AA93-4A023372970F}"/>
              </a:ext>
            </a:extLst>
          </p:cNvPr>
          <p:cNvSpPr>
            <a:spLocks noGrp="1"/>
          </p:cNvSpPr>
          <p:nvPr>
            <p:ph type="title"/>
          </p:nvPr>
        </p:nvSpPr>
        <p:spPr>
          <a:xfrm>
            <a:off x="762000" y="762000"/>
            <a:ext cx="3810000" cy="3048000"/>
          </a:xfrm>
        </p:spPr>
        <p:txBody>
          <a:bodyPr vert="horz" lIns="91440" tIns="45720" rIns="91440" bIns="45720" rtlCol="0" anchor="b">
            <a:normAutofit fontScale="90000"/>
          </a:bodyPr>
          <a:lstStyle/>
          <a:p>
            <a:r>
              <a:rPr lang="en-US" kern="1200" dirty="0">
                <a:solidFill>
                  <a:schemeClr val="tx1"/>
                </a:solidFill>
                <a:latin typeface="+mj-lt"/>
                <a:ea typeface="+mj-ea"/>
                <a:cs typeface="+mj-cs"/>
              </a:rPr>
              <a:t>Break 10 minutes</a:t>
            </a:r>
            <a:br>
              <a:rPr lang="en-US" kern="1200" dirty="0">
                <a:solidFill>
                  <a:schemeClr val="tx1"/>
                </a:solidFill>
                <a:latin typeface="+mj-lt"/>
                <a:ea typeface="+mj-ea"/>
                <a:cs typeface="+mj-cs"/>
              </a:rPr>
            </a:br>
            <a:r>
              <a:rPr lang="en-US" kern="1200" dirty="0">
                <a:solidFill>
                  <a:schemeClr val="tx1"/>
                </a:solidFill>
                <a:latin typeface="+mj-lt"/>
                <a:ea typeface="+mj-ea"/>
                <a:cs typeface="+mj-cs"/>
              </a:rPr>
              <a:t>and Poll Question -</a:t>
            </a:r>
            <a:br>
              <a:rPr lang="en-US" kern="1200" dirty="0">
                <a:solidFill>
                  <a:schemeClr val="tx1"/>
                </a:solidFill>
                <a:latin typeface="+mj-lt"/>
                <a:ea typeface="+mj-ea"/>
                <a:cs typeface="+mj-cs"/>
              </a:rPr>
            </a:br>
            <a:r>
              <a:rPr lang="en-US" kern="1200" dirty="0">
                <a:solidFill>
                  <a:schemeClr val="tx1"/>
                </a:solidFill>
                <a:latin typeface="+mj-lt"/>
                <a:ea typeface="+mj-ea"/>
                <a:cs typeface="+mj-cs"/>
              </a:rPr>
              <a:t>PAT materials</a:t>
            </a:r>
          </a:p>
        </p:txBody>
      </p:sp>
      <p:sp>
        <p:nvSpPr>
          <p:cNvPr id="25" name="Freeform: Shape 17">
            <a:extLst>
              <a:ext uri="{FF2B5EF4-FFF2-40B4-BE49-F238E27FC236}">
                <a16:creationId xmlns:a16="http://schemas.microsoft.com/office/drawing/2014/main" id="{F798D3DD-23B7-41EE-9021-C8F9A8E2C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6" name="Group 19">
            <a:extLst>
              <a:ext uri="{FF2B5EF4-FFF2-40B4-BE49-F238E27FC236}">
                <a16:creationId xmlns:a16="http://schemas.microsoft.com/office/drawing/2014/main" id="{2C072688-BFC7-4FE8-A45E-B3C63CBB9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1" name="Freeform: Shape 20">
              <a:extLst>
                <a:ext uri="{FF2B5EF4-FFF2-40B4-BE49-F238E27FC236}">
                  <a16:creationId xmlns:a16="http://schemas.microsoft.com/office/drawing/2014/main" id="{F3002ED9-43C6-4BA8-8941-9AFCB04E4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2" name="Freeform: Shape 21">
              <a:extLst>
                <a:ext uri="{FF2B5EF4-FFF2-40B4-BE49-F238E27FC236}">
                  <a16:creationId xmlns:a16="http://schemas.microsoft.com/office/drawing/2014/main" id="{4EB09750-C9B1-40CE-AB9B-FEB308A1F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5" name="Content Placeholder 4" descr="Text&#10;&#10;Description automatically generated">
            <a:extLst>
              <a:ext uri="{FF2B5EF4-FFF2-40B4-BE49-F238E27FC236}">
                <a16:creationId xmlns:a16="http://schemas.microsoft.com/office/drawing/2014/main" id="{2E4B5252-4ECA-4007-9C16-B03817A1EB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426" b="16574"/>
          <a:stretch/>
        </p:blipFill>
        <p:spPr>
          <a:xfrm>
            <a:off x="5334000" y="762000"/>
            <a:ext cx="6096000" cy="5333999"/>
          </a:xfrm>
          <a:prstGeom prst="rect">
            <a:avLst/>
          </a:prstGeom>
        </p:spPr>
      </p:pic>
    </p:spTree>
    <p:extLst>
      <p:ext uri="{BB962C8B-B14F-4D97-AF65-F5344CB8AC3E}">
        <p14:creationId xmlns:p14="http://schemas.microsoft.com/office/powerpoint/2010/main" val="3819780711"/>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413324"/>
      </a:dk2>
      <a:lt2>
        <a:srgbClr val="E2E4E8"/>
      </a:lt2>
      <a:accent1>
        <a:srgbClr val="B39E7C"/>
      </a:accent1>
      <a:accent2>
        <a:srgbClr val="BA8B7F"/>
      </a:accent2>
      <a:accent3>
        <a:srgbClr val="C4929D"/>
      </a:accent3>
      <a:accent4>
        <a:srgbClr val="BA7FA4"/>
      </a:accent4>
      <a:accent5>
        <a:srgbClr val="C292C4"/>
      </a:accent5>
      <a:accent6>
        <a:srgbClr val="9F7FBA"/>
      </a:accent6>
      <a:hlink>
        <a:srgbClr val="6983AE"/>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11</TotalTime>
  <Words>1317</Words>
  <Application>Microsoft Office PowerPoint</Application>
  <PresentationFormat>Widescreen</PresentationFormat>
  <Paragraphs>311</Paragraphs>
  <Slides>26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Avenir Next LT Pro</vt:lpstr>
      <vt:lpstr>Avenir Next LT Pro Light</vt:lpstr>
      <vt:lpstr>Calibri</vt:lpstr>
      <vt:lpstr>Sitka Subheading</vt:lpstr>
      <vt:lpstr>PebbleVTI</vt:lpstr>
      <vt:lpstr>Early Head Start 11.9.20</vt:lpstr>
      <vt:lpstr>Introduction and Inclusion</vt:lpstr>
      <vt:lpstr>Data – what is it driving? </vt:lpstr>
      <vt:lpstr>5 Year grant</vt:lpstr>
      <vt:lpstr>Attendance . . . over the years</vt:lpstr>
      <vt:lpstr>Attendance 2020-21</vt:lpstr>
      <vt:lpstr>Small group: 10 minutes  Please elect a spokesperson for large group</vt:lpstr>
      <vt:lpstr>Large Group    </vt:lpstr>
      <vt:lpstr>Break 10 minutes and Poll Question - PAT materials</vt:lpstr>
      <vt:lpstr>Health</vt:lpstr>
      <vt:lpstr>Family Engagement  </vt:lpstr>
      <vt:lpstr>Disabilities</vt:lpstr>
      <vt:lpstr>EHS Monthly Home Visit Follow-Up/In-Kind Tracking   * This top portion of In Kind must be completed monthly for each family and sent to your R &amp; H- they can be CC’ed when you send to Chris Welton     </vt:lpstr>
      <vt:lpstr>Eligibility</vt:lpstr>
      <vt:lpstr>Small Group – 15 minutes</vt:lpstr>
      <vt:lpstr>Innovative Ideas</vt:lpstr>
      <vt:lpstr>Socialization Specialist Update                 Interviews were conducted last Wednesday </vt:lpstr>
      <vt:lpstr>CFS Socialization Responsibilities</vt:lpstr>
      <vt:lpstr>CFS Responsibilities</vt:lpstr>
      <vt:lpstr>Socialization Specialist Responsibilities</vt:lpstr>
      <vt:lpstr>Beginning collaboration!  </vt:lpstr>
      <vt:lpstr>PFCE Conference   December 1-3:  11:00-4:30  </vt:lpstr>
      <vt:lpstr>Lunch! Polling question:   </vt:lpstr>
      <vt:lpstr>Family Outcomes Tool – Large group</vt:lpstr>
      <vt:lpstr>Parent Satisfaction Surveys</vt:lpstr>
      <vt:lpstr>Parking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Head Start 11.9.20</dc:title>
  <dc:creator>Corey Berden</dc:creator>
  <cp:lastModifiedBy>Corey Berden</cp:lastModifiedBy>
  <cp:revision>3</cp:revision>
  <dcterms:created xsi:type="dcterms:W3CDTF">2020-11-03T23:02:09Z</dcterms:created>
  <dcterms:modified xsi:type="dcterms:W3CDTF">2020-11-09T14:23:42Z</dcterms:modified>
</cp:coreProperties>
</file>