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9"/>
  </p:notesMasterIdLst>
  <p:sldIdLst>
    <p:sldId id="256" r:id="rId2"/>
    <p:sldId id="295" r:id="rId3"/>
    <p:sldId id="257" r:id="rId4"/>
    <p:sldId id="317" r:id="rId5"/>
    <p:sldId id="318" r:id="rId6"/>
    <p:sldId id="320" r:id="rId7"/>
    <p:sldId id="301" r:id="rId8"/>
    <p:sldId id="319" r:id="rId9"/>
    <p:sldId id="322" r:id="rId10"/>
    <p:sldId id="325" r:id="rId11"/>
    <p:sldId id="323" r:id="rId12"/>
    <p:sldId id="290" r:id="rId13"/>
    <p:sldId id="293" r:id="rId14"/>
    <p:sldId id="303" r:id="rId15"/>
    <p:sldId id="294" r:id="rId16"/>
    <p:sldId id="315" r:id="rId17"/>
    <p:sldId id="321" r:id="rId18"/>
    <p:sldId id="310" r:id="rId19"/>
    <p:sldId id="312" r:id="rId20"/>
    <p:sldId id="313" r:id="rId21"/>
    <p:sldId id="314" r:id="rId22"/>
    <p:sldId id="306" r:id="rId23"/>
    <p:sldId id="327" r:id="rId24"/>
    <p:sldId id="291" r:id="rId25"/>
    <p:sldId id="298" r:id="rId26"/>
    <p:sldId id="264" r:id="rId27"/>
    <p:sldId id="273" r:id="rId28"/>
    <p:sldId id="284" r:id="rId29"/>
    <p:sldId id="272" r:id="rId30"/>
    <p:sldId id="285" r:id="rId31"/>
    <p:sldId id="267" r:id="rId32"/>
    <p:sldId id="288" r:id="rId33"/>
    <p:sldId id="299" r:id="rId34"/>
    <p:sldId id="324" r:id="rId35"/>
    <p:sldId id="304" r:id="rId36"/>
    <p:sldId id="305" r:id="rId37"/>
    <p:sldId id="328"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62" autoAdjust="0"/>
    <p:restoredTop sz="78273" autoAdjust="0"/>
  </p:normalViewPr>
  <p:slideViewPr>
    <p:cSldViewPr snapToGrid="0">
      <p:cViewPr varScale="1">
        <p:scale>
          <a:sx n="52" d="100"/>
          <a:sy n="52" d="100"/>
        </p:scale>
        <p:origin x="94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2D06786B-7267-4B76-9A6C-021D16914FA0}"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A3D94178-0911-469E-9959-E819A714C567}">
      <dgm:prSet/>
      <dgm:spPr/>
      <dgm:t>
        <a:bodyPr/>
        <a:lstStyle/>
        <a:p>
          <a:r>
            <a:rPr lang="en-US" b="1" dirty="0"/>
            <a:t>Nurturing</a:t>
          </a:r>
        </a:p>
      </dgm:t>
    </dgm:pt>
    <dgm:pt modelId="{4641D1F0-E3EE-474A-AF03-50DE039EE062}" type="parTrans" cxnId="{4845B61D-8A4D-4C24-8693-4444E3A006D9}">
      <dgm:prSet/>
      <dgm:spPr/>
      <dgm:t>
        <a:bodyPr/>
        <a:lstStyle/>
        <a:p>
          <a:endParaRPr lang="en-US"/>
        </a:p>
      </dgm:t>
    </dgm:pt>
    <dgm:pt modelId="{F4DB08B2-9529-4147-B0B8-27F3E3AED885}" type="sibTrans" cxnId="{4845B61D-8A4D-4C24-8693-4444E3A006D9}">
      <dgm:prSet/>
      <dgm:spPr/>
      <dgm:t>
        <a:bodyPr/>
        <a:lstStyle/>
        <a:p>
          <a:endParaRPr lang="en-US"/>
        </a:p>
      </dgm:t>
    </dgm:pt>
    <dgm:pt modelId="{F438DC97-74A2-4047-9F96-6DE7F18BC42E}">
      <dgm:prSet custT="1"/>
      <dgm:spPr/>
      <dgm:t>
        <a:bodyPr/>
        <a:lstStyle/>
        <a:p>
          <a:r>
            <a:rPr lang="en-US" sz="2400" b="1" dirty="0"/>
            <a:t>Designing/Guiding</a:t>
          </a:r>
        </a:p>
      </dgm:t>
    </dgm:pt>
    <dgm:pt modelId="{12B1FCA8-592F-4266-A852-0C9289B8FA38}" type="parTrans" cxnId="{3721A9FC-9D28-4324-ABB1-AE0B70E90CDA}">
      <dgm:prSet/>
      <dgm:spPr/>
      <dgm:t>
        <a:bodyPr/>
        <a:lstStyle/>
        <a:p>
          <a:endParaRPr lang="en-US"/>
        </a:p>
      </dgm:t>
    </dgm:pt>
    <dgm:pt modelId="{010929A8-9632-4B9A-BF30-28868C0DBAF3}" type="sibTrans" cxnId="{3721A9FC-9D28-4324-ABB1-AE0B70E90CDA}">
      <dgm:prSet/>
      <dgm:spPr/>
      <dgm:t>
        <a:bodyPr/>
        <a:lstStyle/>
        <a:p>
          <a:endParaRPr lang="en-US"/>
        </a:p>
      </dgm:t>
    </dgm:pt>
    <dgm:pt modelId="{1F34ED0B-CFD4-4D70-94A9-58264684EFBA}">
      <dgm:prSet custT="1"/>
      <dgm:spPr/>
      <dgm:t>
        <a:bodyPr/>
        <a:lstStyle/>
        <a:p>
          <a:r>
            <a:rPr lang="en-US" sz="2000" b="1" dirty="0"/>
            <a:t>Responding</a:t>
          </a:r>
        </a:p>
      </dgm:t>
    </dgm:pt>
    <dgm:pt modelId="{7C206ECF-ECDB-4BAA-A220-17CF8E022775}" type="parTrans" cxnId="{EED652C5-59AE-4CDE-99C5-3074AA2197D9}">
      <dgm:prSet/>
      <dgm:spPr/>
      <dgm:t>
        <a:bodyPr/>
        <a:lstStyle/>
        <a:p>
          <a:endParaRPr lang="en-US"/>
        </a:p>
      </dgm:t>
    </dgm:pt>
    <dgm:pt modelId="{3F0BCFC2-F69A-4C7C-8880-85B036347872}" type="sibTrans" cxnId="{EED652C5-59AE-4CDE-99C5-3074AA2197D9}">
      <dgm:prSet/>
      <dgm:spPr/>
      <dgm:t>
        <a:bodyPr/>
        <a:lstStyle/>
        <a:p>
          <a:endParaRPr lang="en-US"/>
        </a:p>
      </dgm:t>
    </dgm:pt>
    <dgm:pt modelId="{3B1F9DA4-E16C-4CB5-AD03-1B27E40A85EF}">
      <dgm:prSet custT="1"/>
      <dgm:spPr/>
      <dgm:t>
        <a:bodyPr/>
        <a:lstStyle/>
        <a:p>
          <a:r>
            <a:rPr lang="en-US" sz="2000" b="1" dirty="0"/>
            <a:t>Communicating</a:t>
          </a:r>
        </a:p>
      </dgm:t>
    </dgm:pt>
    <dgm:pt modelId="{13D98223-3494-44B1-A729-F5B7269E4A77}" type="parTrans" cxnId="{D693725E-8053-4A38-A819-7E3A93930EA7}">
      <dgm:prSet/>
      <dgm:spPr/>
      <dgm:t>
        <a:bodyPr/>
        <a:lstStyle/>
        <a:p>
          <a:endParaRPr lang="en-US"/>
        </a:p>
      </dgm:t>
    </dgm:pt>
    <dgm:pt modelId="{EB05126E-ACCD-4DD7-92A6-C8D19A657E44}" type="sibTrans" cxnId="{D693725E-8053-4A38-A819-7E3A93930EA7}">
      <dgm:prSet/>
      <dgm:spPr/>
      <dgm:t>
        <a:bodyPr/>
        <a:lstStyle/>
        <a:p>
          <a:endParaRPr lang="en-US"/>
        </a:p>
      </dgm:t>
    </dgm:pt>
    <dgm:pt modelId="{1C2698B6-7052-49B1-8074-01A7F203D4AA}">
      <dgm:prSet custT="1"/>
      <dgm:spPr/>
      <dgm:t>
        <a:bodyPr/>
        <a:lstStyle/>
        <a:p>
          <a:r>
            <a:rPr lang="en-US" sz="2000" b="1" dirty="0"/>
            <a:t>Supporting learning</a:t>
          </a:r>
        </a:p>
      </dgm:t>
    </dgm:pt>
    <dgm:pt modelId="{CAC49787-3E1A-40DA-B5E2-C3596A611D38}" type="parTrans" cxnId="{E248DBC1-7B30-4134-8EE8-1FBDD71F4E2C}">
      <dgm:prSet/>
      <dgm:spPr/>
      <dgm:t>
        <a:bodyPr/>
        <a:lstStyle/>
        <a:p>
          <a:endParaRPr lang="en-US"/>
        </a:p>
      </dgm:t>
    </dgm:pt>
    <dgm:pt modelId="{A2BF0ED0-16B0-46AF-89CE-B58B855D35B6}" type="sibTrans" cxnId="{E248DBC1-7B30-4134-8EE8-1FBDD71F4E2C}">
      <dgm:prSet/>
      <dgm:spPr/>
      <dgm:t>
        <a:bodyPr/>
        <a:lstStyle/>
        <a:p>
          <a:endParaRPr lang="en-US"/>
        </a:p>
      </dgm:t>
    </dgm:pt>
    <dgm:pt modelId="{870A1634-FE26-4A04-A050-880A9FEF2F2F}" type="pres">
      <dgm:prSet presAssocID="{2D06786B-7267-4B76-9A6C-021D16914FA0}" presName="root" presStyleCnt="0">
        <dgm:presLayoutVars>
          <dgm:dir/>
          <dgm:resizeHandles val="exact"/>
        </dgm:presLayoutVars>
      </dgm:prSet>
      <dgm:spPr/>
    </dgm:pt>
    <dgm:pt modelId="{3A117018-68D1-4BAC-B73D-E37E21917798}" type="pres">
      <dgm:prSet presAssocID="{A3D94178-0911-469E-9959-E819A714C567}" presName="compNode" presStyleCnt="0"/>
      <dgm:spPr/>
    </dgm:pt>
    <dgm:pt modelId="{9FE85A78-A9A3-48E7-ADB2-63BF4F3F588A}" type="pres">
      <dgm:prSet presAssocID="{A3D94178-0911-469E-9959-E819A714C56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lant"/>
        </a:ext>
      </dgm:extLst>
    </dgm:pt>
    <dgm:pt modelId="{732499D3-1607-4998-9BC8-4EBAF10840B5}" type="pres">
      <dgm:prSet presAssocID="{A3D94178-0911-469E-9959-E819A714C567}" presName="spaceRect" presStyleCnt="0"/>
      <dgm:spPr/>
    </dgm:pt>
    <dgm:pt modelId="{CC13FE8D-D088-404C-834E-B87EC0E0D491}" type="pres">
      <dgm:prSet presAssocID="{A3D94178-0911-469E-9959-E819A714C567}" presName="textRect" presStyleLbl="revTx" presStyleIdx="0" presStyleCnt="5">
        <dgm:presLayoutVars>
          <dgm:chMax val="1"/>
          <dgm:chPref val="1"/>
        </dgm:presLayoutVars>
      </dgm:prSet>
      <dgm:spPr/>
    </dgm:pt>
    <dgm:pt modelId="{B8262013-A479-45F9-AF5A-71200D778866}" type="pres">
      <dgm:prSet presAssocID="{F4DB08B2-9529-4147-B0B8-27F3E3AED885}" presName="sibTrans" presStyleCnt="0"/>
      <dgm:spPr/>
    </dgm:pt>
    <dgm:pt modelId="{11839F91-5384-4C15-9F88-697652A9BA46}" type="pres">
      <dgm:prSet presAssocID="{F438DC97-74A2-4047-9F96-6DE7F18BC42E}" presName="compNode" presStyleCnt="0"/>
      <dgm:spPr/>
    </dgm:pt>
    <dgm:pt modelId="{15774281-33CF-4514-A2D5-47158304F520}" type="pres">
      <dgm:prSet presAssocID="{F438DC97-74A2-4047-9F96-6DE7F18BC42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tialArts"/>
        </a:ext>
      </dgm:extLst>
    </dgm:pt>
    <dgm:pt modelId="{3B99155B-BC55-4851-BC95-A5AC5388E682}" type="pres">
      <dgm:prSet presAssocID="{F438DC97-74A2-4047-9F96-6DE7F18BC42E}" presName="spaceRect" presStyleCnt="0"/>
      <dgm:spPr/>
    </dgm:pt>
    <dgm:pt modelId="{B95AEF03-409C-4CB5-9341-5DC77BCE2FC6}" type="pres">
      <dgm:prSet presAssocID="{F438DC97-74A2-4047-9F96-6DE7F18BC42E}" presName="textRect" presStyleLbl="revTx" presStyleIdx="1" presStyleCnt="5">
        <dgm:presLayoutVars>
          <dgm:chMax val="1"/>
          <dgm:chPref val="1"/>
        </dgm:presLayoutVars>
      </dgm:prSet>
      <dgm:spPr/>
    </dgm:pt>
    <dgm:pt modelId="{B8D32D5A-7905-4726-A5AE-880BCFBAA70A}" type="pres">
      <dgm:prSet presAssocID="{010929A8-9632-4B9A-BF30-28868C0DBAF3}" presName="sibTrans" presStyleCnt="0"/>
      <dgm:spPr/>
    </dgm:pt>
    <dgm:pt modelId="{59AD575E-D390-488B-A7DA-1FFA51132319}" type="pres">
      <dgm:prSet presAssocID="{1F34ED0B-CFD4-4D70-94A9-58264684EFBA}" presName="compNode" presStyleCnt="0"/>
      <dgm:spPr/>
    </dgm:pt>
    <dgm:pt modelId="{46F54963-B39C-49B0-BED4-C32FE4CC0277}" type="pres">
      <dgm:prSet presAssocID="{1F34ED0B-CFD4-4D70-94A9-58264684EFB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1C48B45B-ED2F-47BE-B0E1-8C6D8C5C2A4F}" type="pres">
      <dgm:prSet presAssocID="{1F34ED0B-CFD4-4D70-94A9-58264684EFBA}" presName="spaceRect" presStyleCnt="0"/>
      <dgm:spPr/>
    </dgm:pt>
    <dgm:pt modelId="{DF529E46-414E-4C78-A105-6899211657CC}" type="pres">
      <dgm:prSet presAssocID="{1F34ED0B-CFD4-4D70-94A9-58264684EFBA}" presName="textRect" presStyleLbl="revTx" presStyleIdx="2" presStyleCnt="5">
        <dgm:presLayoutVars>
          <dgm:chMax val="1"/>
          <dgm:chPref val="1"/>
        </dgm:presLayoutVars>
      </dgm:prSet>
      <dgm:spPr/>
    </dgm:pt>
    <dgm:pt modelId="{D4106938-77C9-47D3-95F8-5263EC3FBAF8}" type="pres">
      <dgm:prSet presAssocID="{3F0BCFC2-F69A-4C7C-8880-85B036347872}" presName="sibTrans" presStyleCnt="0"/>
      <dgm:spPr/>
    </dgm:pt>
    <dgm:pt modelId="{92C80A24-7452-4DE3-A818-61407646D856}" type="pres">
      <dgm:prSet presAssocID="{3B1F9DA4-E16C-4CB5-AD03-1B27E40A85EF}" presName="compNode" presStyleCnt="0"/>
      <dgm:spPr/>
    </dgm:pt>
    <dgm:pt modelId="{AD138731-8DD3-4ABE-8E8C-FAD3F514F678}" type="pres">
      <dgm:prSet presAssocID="{3B1F9DA4-E16C-4CB5-AD03-1B27E40A85E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Bubble"/>
        </a:ext>
      </dgm:extLst>
    </dgm:pt>
    <dgm:pt modelId="{ACE58652-1478-4B2A-BE49-BBE878CB4D5B}" type="pres">
      <dgm:prSet presAssocID="{3B1F9DA4-E16C-4CB5-AD03-1B27E40A85EF}" presName="spaceRect" presStyleCnt="0"/>
      <dgm:spPr/>
    </dgm:pt>
    <dgm:pt modelId="{635B510E-2048-43B0-98E7-96594ED5688C}" type="pres">
      <dgm:prSet presAssocID="{3B1F9DA4-E16C-4CB5-AD03-1B27E40A85EF}" presName="textRect" presStyleLbl="revTx" presStyleIdx="3" presStyleCnt="5" custScaleX="141842" custLinFactNeighborX="-845" custLinFactNeighborY="-33803">
        <dgm:presLayoutVars>
          <dgm:chMax val="1"/>
          <dgm:chPref val="1"/>
        </dgm:presLayoutVars>
      </dgm:prSet>
      <dgm:spPr/>
    </dgm:pt>
    <dgm:pt modelId="{57196011-0353-48D8-8E76-A2B16015196D}" type="pres">
      <dgm:prSet presAssocID="{EB05126E-ACCD-4DD7-92A6-C8D19A657E44}" presName="sibTrans" presStyleCnt="0"/>
      <dgm:spPr/>
    </dgm:pt>
    <dgm:pt modelId="{A52459A0-9D90-4A49-9300-20FFE9854FD4}" type="pres">
      <dgm:prSet presAssocID="{1C2698B6-7052-49B1-8074-01A7F203D4AA}" presName="compNode" presStyleCnt="0"/>
      <dgm:spPr/>
    </dgm:pt>
    <dgm:pt modelId="{FDA530F7-E3B2-4364-9782-505808D0DDB8}" type="pres">
      <dgm:prSet presAssocID="{1C2698B6-7052-49B1-8074-01A7F203D4A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oks"/>
        </a:ext>
      </dgm:extLst>
    </dgm:pt>
    <dgm:pt modelId="{E8F7EF38-9EC0-40D7-A01E-BEBDFA0C31AC}" type="pres">
      <dgm:prSet presAssocID="{1C2698B6-7052-49B1-8074-01A7F203D4AA}" presName="spaceRect" presStyleCnt="0"/>
      <dgm:spPr/>
    </dgm:pt>
    <dgm:pt modelId="{0A98BD46-AD72-4023-9E5F-71BFF2163DBD}" type="pres">
      <dgm:prSet presAssocID="{1C2698B6-7052-49B1-8074-01A7F203D4AA}" presName="textRect" presStyleLbl="revTx" presStyleIdx="4" presStyleCnt="5" custLinFactNeighborX="5021" custLinFactNeighborY="-39636">
        <dgm:presLayoutVars>
          <dgm:chMax val="1"/>
          <dgm:chPref val="1"/>
        </dgm:presLayoutVars>
      </dgm:prSet>
      <dgm:spPr/>
    </dgm:pt>
  </dgm:ptLst>
  <dgm:cxnLst>
    <dgm:cxn modelId="{9AC56218-25D8-4DF4-8866-41E122210D70}" type="presOf" srcId="{F438DC97-74A2-4047-9F96-6DE7F18BC42E}" destId="{B95AEF03-409C-4CB5-9341-5DC77BCE2FC6}" srcOrd="0" destOrd="0" presId="urn:microsoft.com/office/officeart/2018/2/layout/IconLabelList"/>
    <dgm:cxn modelId="{4845B61D-8A4D-4C24-8693-4444E3A006D9}" srcId="{2D06786B-7267-4B76-9A6C-021D16914FA0}" destId="{A3D94178-0911-469E-9959-E819A714C567}" srcOrd="0" destOrd="0" parTransId="{4641D1F0-E3EE-474A-AF03-50DE039EE062}" sibTransId="{F4DB08B2-9529-4147-B0B8-27F3E3AED885}"/>
    <dgm:cxn modelId="{D693725E-8053-4A38-A819-7E3A93930EA7}" srcId="{2D06786B-7267-4B76-9A6C-021D16914FA0}" destId="{3B1F9DA4-E16C-4CB5-AD03-1B27E40A85EF}" srcOrd="3" destOrd="0" parTransId="{13D98223-3494-44B1-A729-F5B7269E4A77}" sibTransId="{EB05126E-ACCD-4DD7-92A6-C8D19A657E44}"/>
    <dgm:cxn modelId="{53346969-F20B-45C1-B3FB-B4E5B376D0C3}" type="presOf" srcId="{2D06786B-7267-4B76-9A6C-021D16914FA0}" destId="{870A1634-FE26-4A04-A050-880A9FEF2F2F}" srcOrd="0" destOrd="0" presId="urn:microsoft.com/office/officeart/2018/2/layout/IconLabelList"/>
    <dgm:cxn modelId="{3B87BE9A-B44F-4DEA-B627-3C0109032AF5}" type="presOf" srcId="{A3D94178-0911-469E-9959-E819A714C567}" destId="{CC13FE8D-D088-404C-834E-B87EC0E0D491}" srcOrd="0" destOrd="0" presId="urn:microsoft.com/office/officeart/2018/2/layout/IconLabelList"/>
    <dgm:cxn modelId="{C49FC3A8-21B6-4F54-9D05-0F28B1DD11C0}" type="presOf" srcId="{1F34ED0B-CFD4-4D70-94A9-58264684EFBA}" destId="{DF529E46-414E-4C78-A105-6899211657CC}" srcOrd="0" destOrd="0" presId="urn:microsoft.com/office/officeart/2018/2/layout/IconLabelList"/>
    <dgm:cxn modelId="{E248DBC1-7B30-4134-8EE8-1FBDD71F4E2C}" srcId="{2D06786B-7267-4B76-9A6C-021D16914FA0}" destId="{1C2698B6-7052-49B1-8074-01A7F203D4AA}" srcOrd="4" destOrd="0" parTransId="{CAC49787-3E1A-40DA-B5E2-C3596A611D38}" sibTransId="{A2BF0ED0-16B0-46AF-89CE-B58B855D35B6}"/>
    <dgm:cxn modelId="{39DE03C4-4704-4882-9D82-D478630B3078}" type="presOf" srcId="{1C2698B6-7052-49B1-8074-01A7F203D4AA}" destId="{0A98BD46-AD72-4023-9E5F-71BFF2163DBD}" srcOrd="0" destOrd="0" presId="urn:microsoft.com/office/officeart/2018/2/layout/IconLabelList"/>
    <dgm:cxn modelId="{EED652C5-59AE-4CDE-99C5-3074AA2197D9}" srcId="{2D06786B-7267-4B76-9A6C-021D16914FA0}" destId="{1F34ED0B-CFD4-4D70-94A9-58264684EFBA}" srcOrd="2" destOrd="0" parTransId="{7C206ECF-ECDB-4BAA-A220-17CF8E022775}" sibTransId="{3F0BCFC2-F69A-4C7C-8880-85B036347872}"/>
    <dgm:cxn modelId="{248BD9F1-3FF1-4D4A-9C83-8D7017CC63E4}" type="presOf" srcId="{3B1F9DA4-E16C-4CB5-AD03-1B27E40A85EF}" destId="{635B510E-2048-43B0-98E7-96594ED5688C}" srcOrd="0" destOrd="0" presId="urn:microsoft.com/office/officeart/2018/2/layout/IconLabelList"/>
    <dgm:cxn modelId="{3721A9FC-9D28-4324-ABB1-AE0B70E90CDA}" srcId="{2D06786B-7267-4B76-9A6C-021D16914FA0}" destId="{F438DC97-74A2-4047-9F96-6DE7F18BC42E}" srcOrd="1" destOrd="0" parTransId="{12B1FCA8-592F-4266-A852-0C9289B8FA38}" sibTransId="{010929A8-9632-4B9A-BF30-28868C0DBAF3}"/>
    <dgm:cxn modelId="{2FD0645B-FFCA-47D1-8621-A95F494F26BA}" type="presParOf" srcId="{870A1634-FE26-4A04-A050-880A9FEF2F2F}" destId="{3A117018-68D1-4BAC-B73D-E37E21917798}" srcOrd="0" destOrd="0" presId="urn:microsoft.com/office/officeart/2018/2/layout/IconLabelList"/>
    <dgm:cxn modelId="{64636E31-68C3-4253-8FB6-D917581FB367}" type="presParOf" srcId="{3A117018-68D1-4BAC-B73D-E37E21917798}" destId="{9FE85A78-A9A3-48E7-ADB2-63BF4F3F588A}" srcOrd="0" destOrd="0" presId="urn:microsoft.com/office/officeart/2018/2/layout/IconLabelList"/>
    <dgm:cxn modelId="{5217F3F3-D9CC-458A-BA89-9F37B229BB0E}" type="presParOf" srcId="{3A117018-68D1-4BAC-B73D-E37E21917798}" destId="{732499D3-1607-4998-9BC8-4EBAF10840B5}" srcOrd="1" destOrd="0" presId="urn:microsoft.com/office/officeart/2018/2/layout/IconLabelList"/>
    <dgm:cxn modelId="{3F8BF4E6-18EA-4B86-AE41-D00704C5677F}" type="presParOf" srcId="{3A117018-68D1-4BAC-B73D-E37E21917798}" destId="{CC13FE8D-D088-404C-834E-B87EC0E0D491}" srcOrd="2" destOrd="0" presId="urn:microsoft.com/office/officeart/2018/2/layout/IconLabelList"/>
    <dgm:cxn modelId="{E62E10A5-AD8C-4E05-89EE-24381BA4DBF9}" type="presParOf" srcId="{870A1634-FE26-4A04-A050-880A9FEF2F2F}" destId="{B8262013-A479-45F9-AF5A-71200D778866}" srcOrd="1" destOrd="0" presId="urn:microsoft.com/office/officeart/2018/2/layout/IconLabelList"/>
    <dgm:cxn modelId="{0F433900-6FC4-488D-B94D-CFF549C967BD}" type="presParOf" srcId="{870A1634-FE26-4A04-A050-880A9FEF2F2F}" destId="{11839F91-5384-4C15-9F88-697652A9BA46}" srcOrd="2" destOrd="0" presId="urn:microsoft.com/office/officeart/2018/2/layout/IconLabelList"/>
    <dgm:cxn modelId="{BE2A02CE-3E4D-4853-BEAC-A984A7844D9E}" type="presParOf" srcId="{11839F91-5384-4C15-9F88-697652A9BA46}" destId="{15774281-33CF-4514-A2D5-47158304F520}" srcOrd="0" destOrd="0" presId="urn:microsoft.com/office/officeart/2018/2/layout/IconLabelList"/>
    <dgm:cxn modelId="{86F40133-3A2E-46C1-B4A9-31B7165A67B3}" type="presParOf" srcId="{11839F91-5384-4C15-9F88-697652A9BA46}" destId="{3B99155B-BC55-4851-BC95-A5AC5388E682}" srcOrd="1" destOrd="0" presId="urn:microsoft.com/office/officeart/2018/2/layout/IconLabelList"/>
    <dgm:cxn modelId="{FB6E2607-7131-4951-8E16-854667450447}" type="presParOf" srcId="{11839F91-5384-4C15-9F88-697652A9BA46}" destId="{B95AEF03-409C-4CB5-9341-5DC77BCE2FC6}" srcOrd="2" destOrd="0" presId="urn:microsoft.com/office/officeart/2018/2/layout/IconLabelList"/>
    <dgm:cxn modelId="{2B98FBD9-A47E-455A-BEF3-D34A836C0483}" type="presParOf" srcId="{870A1634-FE26-4A04-A050-880A9FEF2F2F}" destId="{B8D32D5A-7905-4726-A5AE-880BCFBAA70A}" srcOrd="3" destOrd="0" presId="urn:microsoft.com/office/officeart/2018/2/layout/IconLabelList"/>
    <dgm:cxn modelId="{D49909B5-4AE9-4FE4-8329-F38EB67CDDC9}" type="presParOf" srcId="{870A1634-FE26-4A04-A050-880A9FEF2F2F}" destId="{59AD575E-D390-488B-A7DA-1FFA51132319}" srcOrd="4" destOrd="0" presId="urn:microsoft.com/office/officeart/2018/2/layout/IconLabelList"/>
    <dgm:cxn modelId="{6D23B911-A352-4393-971E-04D907FC7D47}" type="presParOf" srcId="{59AD575E-D390-488B-A7DA-1FFA51132319}" destId="{46F54963-B39C-49B0-BED4-C32FE4CC0277}" srcOrd="0" destOrd="0" presId="urn:microsoft.com/office/officeart/2018/2/layout/IconLabelList"/>
    <dgm:cxn modelId="{993F3A7C-FB0C-46CC-AB35-4E36786DB252}" type="presParOf" srcId="{59AD575E-D390-488B-A7DA-1FFA51132319}" destId="{1C48B45B-ED2F-47BE-B0E1-8C6D8C5C2A4F}" srcOrd="1" destOrd="0" presId="urn:microsoft.com/office/officeart/2018/2/layout/IconLabelList"/>
    <dgm:cxn modelId="{EE119097-21B6-4C2D-A40E-44A990367DC8}" type="presParOf" srcId="{59AD575E-D390-488B-A7DA-1FFA51132319}" destId="{DF529E46-414E-4C78-A105-6899211657CC}" srcOrd="2" destOrd="0" presId="urn:microsoft.com/office/officeart/2018/2/layout/IconLabelList"/>
    <dgm:cxn modelId="{E8D69BE5-F8FF-4B13-8BC9-500B55B7FCC3}" type="presParOf" srcId="{870A1634-FE26-4A04-A050-880A9FEF2F2F}" destId="{D4106938-77C9-47D3-95F8-5263EC3FBAF8}" srcOrd="5" destOrd="0" presId="urn:microsoft.com/office/officeart/2018/2/layout/IconLabelList"/>
    <dgm:cxn modelId="{554719F6-617F-40BE-9D52-E8CFCC1F232E}" type="presParOf" srcId="{870A1634-FE26-4A04-A050-880A9FEF2F2F}" destId="{92C80A24-7452-4DE3-A818-61407646D856}" srcOrd="6" destOrd="0" presId="urn:microsoft.com/office/officeart/2018/2/layout/IconLabelList"/>
    <dgm:cxn modelId="{AEF7F4BC-F3F6-406E-9779-77AFD50B12A9}" type="presParOf" srcId="{92C80A24-7452-4DE3-A818-61407646D856}" destId="{AD138731-8DD3-4ABE-8E8C-FAD3F514F678}" srcOrd="0" destOrd="0" presId="urn:microsoft.com/office/officeart/2018/2/layout/IconLabelList"/>
    <dgm:cxn modelId="{F3FE6F18-4DD6-4671-8C81-FB63F274165D}" type="presParOf" srcId="{92C80A24-7452-4DE3-A818-61407646D856}" destId="{ACE58652-1478-4B2A-BE49-BBE878CB4D5B}" srcOrd="1" destOrd="0" presId="urn:microsoft.com/office/officeart/2018/2/layout/IconLabelList"/>
    <dgm:cxn modelId="{DB851474-1FF9-48B9-9FF3-D8790BB4412B}" type="presParOf" srcId="{92C80A24-7452-4DE3-A818-61407646D856}" destId="{635B510E-2048-43B0-98E7-96594ED5688C}" srcOrd="2" destOrd="0" presId="urn:microsoft.com/office/officeart/2018/2/layout/IconLabelList"/>
    <dgm:cxn modelId="{1DD522FA-A09C-4A29-BC28-9A64C2C38079}" type="presParOf" srcId="{870A1634-FE26-4A04-A050-880A9FEF2F2F}" destId="{57196011-0353-48D8-8E76-A2B16015196D}" srcOrd="7" destOrd="0" presId="urn:microsoft.com/office/officeart/2018/2/layout/IconLabelList"/>
    <dgm:cxn modelId="{479139D8-CAB1-400C-8A09-8A6799D81A26}" type="presParOf" srcId="{870A1634-FE26-4A04-A050-880A9FEF2F2F}" destId="{A52459A0-9D90-4A49-9300-20FFE9854FD4}" srcOrd="8" destOrd="0" presId="urn:microsoft.com/office/officeart/2018/2/layout/IconLabelList"/>
    <dgm:cxn modelId="{B5B6801D-4B76-44A0-9581-9EC2DB9D09E3}" type="presParOf" srcId="{A52459A0-9D90-4A49-9300-20FFE9854FD4}" destId="{FDA530F7-E3B2-4364-9782-505808D0DDB8}" srcOrd="0" destOrd="0" presId="urn:microsoft.com/office/officeart/2018/2/layout/IconLabelList"/>
    <dgm:cxn modelId="{837C563C-6067-4796-9C29-945605A8B40C}" type="presParOf" srcId="{A52459A0-9D90-4A49-9300-20FFE9854FD4}" destId="{E8F7EF38-9EC0-40D7-A01E-BEBDFA0C31AC}" srcOrd="1" destOrd="0" presId="urn:microsoft.com/office/officeart/2018/2/layout/IconLabelList"/>
    <dgm:cxn modelId="{25DE9FF1-79D6-4B9F-A390-A620D66E89C6}" type="presParOf" srcId="{A52459A0-9D90-4A49-9300-20FFE9854FD4}" destId="{0A98BD46-AD72-4023-9E5F-71BFF2163DBD}"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30FAA9-9291-473A-A900-F8355F1345D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A8EF71F-A9D7-43E8-9952-44D7D6A41E4D}">
      <dgm:prSet/>
      <dgm:spPr/>
      <dgm:t>
        <a:bodyPr/>
        <a:lstStyle/>
        <a:p>
          <a:r>
            <a:rPr lang="en-US" b="1"/>
            <a:t>Personal Care </a:t>
          </a:r>
          <a:r>
            <a:rPr lang="en-US"/>
            <a:t>is when you feed, bathe, and dress your child. You are taking care of his needs.</a:t>
          </a:r>
        </a:p>
      </dgm:t>
    </dgm:pt>
    <dgm:pt modelId="{2D6AA0BD-E634-4050-AE5D-E02035B74BC3}" type="parTrans" cxnId="{2DEDB7C8-4CBC-4629-BFF9-7DD8C0C4F6A0}">
      <dgm:prSet/>
      <dgm:spPr/>
      <dgm:t>
        <a:bodyPr/>
        <a:lstStyle/>
        <a:p>
          <a:endParaRPr lang="en-US"/>
        </a:p>
      </dgm:t>
    </dgm:pt>
    <dgm:pt modelId="{AEE1EC56-BF9A-4405-AEEF-8BD03005B0C7}" type="sibTrans" cxnId="{2DEDB7C8-4CBC-4629-BFF9-7DD8C0C4F6A0}">
      <dgm:prSet/>
      <dgm:spPr/>
      <dgm:t>
        <a:bodyPr/>
        <a:lstStyle/>
        <a:p>
          <a:endParaRPr lang="en-US"/>
        </a:p>
      </dgm:t>
    </dgm:pt>
    <dgm:pt modelId="{F53C9651-20E2-44EA-B092-9C5D058B5C63}">
      <dgm:prSet/>
      <dgm:spPr/>
      <dgm:t>
        <a:bodyPr/>
        <a:lstStyle/>
        <a:p>
          <a:r>
            <a:rPr lang="en-US" b="1"/>
            <a:t>Assisted learning </a:t>
          </a:r>
          <a:r>
            <a:rPr lang="en-US"/>
            <a:t>is when you teach your child how to do something or engage him in an educational activity. When adults are initiating or leading the interaction. </a:t>
          </a:r>
        </a:p>
      </dgm:t>
    </dgm:pt>
    <dgm:pt modelId="{533B4CE6-6C8F-4408-9705-A8C3AAA1BB71}" type="parTrans" cxnId="{B7E94098-B002-4AAC-B2A6-EAA35E8A9A0C}">
      <dgm:prSet/>
      <dgm:spPr/>
      <dgm:t>
        <a:bodyPr/>
        <a:lstStyle/>
        <a:p>
          <a:endParaRPr lang="en-US"/>
        </a:p>
      </dgm:t>
    </dgm:pt>
    <dgm:pt modelId="{D58C3FB9-8921-4E30-ADD9-7C13AFE2D95D}" type="sibTrans" cxnId="{B7E94098-B002-4AAC-B2A6-EAA35E8A9A0C}">
      <dgm:prSet/>
      <dgm:spPr/>
      <dgm:t>
        <a:bodyPr/>
        <a:lstStyle/>
        <a:p>
          <a:endParaRPr lang="en-US"/>
        </a:p>
      </dgm:t>
    </dgm:pt>
    <dgm:pt modelId="{F7B932D7-AA2F-4E0F-9C1D-66507D233D53}">
      <dgm:prSet/>
      <dgm:spPr/>
      <dgm:t>
        <a:bodyPr/>
        <a:lstStyle/>
        <a:p>
          <a:r>
            <a:rPr lang="en-US" b="1"/>
            <a:t>Connecting</a:t>
          </a:r>
          <a:r>
            <a:rPr lang="en-US"/>
            <a:t> is when the child leads the play and the adults follow, allowing the child to initiate whatever type of play interests her. </a:t>
          </a:r>
        </a:p>
      </dgm:t>
    </dgm:pt>
    <dgm:pt modelId="{4168478A-1CA0-459E-9EF5-AF51C054E4B6}" type="parTrans" cxnId="{83098CF9-C57F-4DE3-ABBC-BE67A182FCE2}">
      <dgm:prSet/>
      <dgm:spPr/>
      <dgm:t>
        <a:bodyPr/>
        <a:lstStyle/>
        <a:p>
          <a:endParaRPr lang="en-US"/>
        </a:p>
      </dgm:t>
    </dgm:pt>
    <dgm:pt modelId="{83E1CEAB-4A38-4398-BA7D-E4D109E3E061}" type="sibTrans" cxnId="{83098CF9-C57F-4DE3-ABBC-BE67A182FCE2}">
      <dgm:prSet/>
      <dgm:spPr/>
      <dgm:t>
        <a:bodyPr/>
        <a:lstStyle/>
        <a:p>
          <a:endParaRPr lang="en-US"/>
        </a:p>
      </dgm:t>
    </dgm:pt>
    <dgm:pt modelId="{E1790668-3172-4F25-99C6-4CF15C28D155}" type="pres">
      <dgm:prSet presAssocID="{A730FAA9-9291-473A-A900-F8355F1345D7}" presName="root" presStyleCnt="0">
        <dgm:presLayoutVars>
          <dgm:dir/>
          <dgm:resizeHandles val="exact"/>
        </dgm:presLayoutVars>
      </dgm:prSet>
      <dgm:spPr/>
    </dgm:pt>
    <dgm:pt modelId="{9BF4D892-92CE-48D0-9A85-CD2E959D1FAE}" type="pres">
      <dgm:prSet presAssocID="{0A8EF71F-A9D7-43E8-9952-44D7D6A41E4D}" presName="compNode" presStyleCnt="0"/>
      <dgm:spPr/>
    </dgm:pt>
    <dgm:pt modelId="{0221275D-C9C0-4B72-BB27-928DDF1300EA}" type="pres">
      <dgm:prSet presAssocID="{0A8EF71F-A9D7-43E8-9952-44D7D6A41E4D}" presName="bgRect" presStyleLbl="bgShp" presStyleIdx="0" presStyleCnt="3"/>
      <dgm:spPr/>
    </dgm:pt>
    <dgm:pt modelId="{83EE880C-1CCD-4781-A8F5-BC5090C420CE}" type="pres">
      <dgm:prSet presAssocID="{0A8EF71F-A9D7-43E8-9952-44D7D6A41E4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thtub"/>
        </a:ext>
      </dgm:extLst>
    </dgm:pt>
    <dgm:pt modelId="{DF5CB56A-2FBE-4788-8F5E-0027DA348B86}" type="pres">
      <dgm:prSet presAssocID="{0A8EF71F-A9D7-43E8-9952-44D7D6A41E4D}" presName="spaceRect" presStyleCnt="0"/>
      <dgm:spPr/>
    </dgm:pt>
    <dgm:pt modelId="{089764E8-E854-4D91-AEE4-818FD09A626E}" type="pres">
      <dgm:prSet presAssocID="{0A8EF71F-A9D7-43E8-9952-44D7D6A41E4D}" presName="parTx" presStyleLbl="revTx" presStyleIdx="0" presStyleCnt="3">
        <dgm:presLayoutVars>
          <dgm:chMax val="0"/>
          <dgm:chPref val="0"/>
        </dgm:presLayoutVars>
      </dgm:prSet>
      <dgm:spPr/>
    </dgm:pt>
    <dgm:pt modelId="{FE480879-5D77-40A9-AB37-B041343C5AA6}" type="pres">
      <dgm:prSet presAssocID="{AEE1EC56-BF9A-4405-AEEF-8BD03005B0C7}" presName="sibTrans" presStyleCnt="0"/>
      <dgm:spPr/>
    </dgm:pt>
    <dgm:pt modelId="{78BBD1DA-BDC3-497A-9681-FC2AFBDF5EAD}" type="pres">
      <dgm:prSet presAssocID="{F53C9651-20E2-44EA-B092-9C5D058B5C63}" presName="compNode" presStyleCnt="0"/>
      <dgm:spPr/>
    </dgm:pt>
    <dgm:pt modelId="{B1A72A6C-2E68-44BE-84EB-ABE6604E3AFB}" type="pres">
      <dgm:prSet presAssocID="{F53C9651-20E2-44EA-B092-9C5D058B5C63}" presName="bgRect" presStyleLbl="bgShp" presStyleIdx="1" presStyleCnt="3"/>
      <dgm:spPr/>
    </dgm:pt>
    <dgm:pt modelId="{92E8F2F0-71EF-4B80-B77C-375E58F910EF}" type="pres">
      <dgm:prSet presAssocID="{F53C9651-20E2-44EA-B092-9C5D058B5C6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79083DA1-2565-4BCF-9060-AFB9EF5D17B5}" type="pres">
      <dgm:prSet presAssocID="{F53C9651-20E2-44EA-B092-9C5D058B5C63}" presName="spaceRect" presStyleCnt="0"/>
      <dgm:spPr/>
    </dgm:pt>
    <dgm:pt modelId="{B5EEA392-D9B6-41AD-A583-0665761A33E1}" type="pres">
      <dgm:prSet presAssocID="{F53C9651-20E2-44EA-B092-9C5D058B5C63}" presName="parTx" presStyleLbl="revTx" presStyleIdx="1" presStyleCnt="3">
        <dgm:presLayoutVars>
          <dgm:chMax val="0"/>
          <dgm:chPref val="0"/>
        </dgm:presLayoutVars>
      </dgm:prSet>
      <dgm:spPr/>
    </dgm:pt>
    <dgm:pt modelId="{21E047B4-7A78-4321-98F8-A4737316756E}" type="pres">
      <dgm:prSet presAssocID="{D58C3FB9-8921-4E30-ADD9-7C13AFE2D95D}" presName="sibTrans" presStyleCnt="0"/>
      <dgm:spPr/>
    </dgm:pt>
    <dgm:pt modelId="{EFBC943E-F6EB-4CCA-825F-9E7253A88E70}" type="pres">
      <dgm:prSet presAssocID="{F7B932D7-AA2F-4E0F-9C1D-66507D233D53}" presName="compNode" presStyleCnt="0"/>
      <dgm:spPr/>
    </dgm:pt>
    <dgm:pt modelId="{E4013A50-FD4D-4321-8D0E-6D35E97B9D48}" type="pres">
      <dgm:prSet presAssocID="{F7B932D7-AA2F-4E0F-9C1D-66507D233D53}" presName="bgRect" presStyleLbl="bgShp" presStyleIdx="2" presStyleCnt="3"/>
      <dgm:spPr/>
    </dgm:pt>
    <dgm:pt modelId="{959E2692-6421-4544-A0EA-992A6874CAEC}" type="pres">
      <dgm:prSet presAssocID="{F7B932D7-AA2F-4E0F-9C1D-66507D233D5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ild with Balloon"/>
        </a:ext>
      </dgm:extLst>
    </dgm:pt>
    <dgm:pt modelId="{B0996F30-EFBF-4069-B0B8-D8BC0A051A2E}" type="pres">
      <dgm:prSet presAssocID="{F7B932D7-AA2F-4E0F-9C1D-66507D233D53}" presName="spaceRect" presStyleCnt="0"/>
      <dgm:spPr/>
    </dgm:pt>
    <dgm:pt modelId="{C3FD019C-EFED-439F-B11E-70FD919886E8}" type="pres">
      <dgm:prSet presAssocID="{F7B932D7-AA2F-4E0F-9C1D-66507D233D53}" presName="parTx" presStyleLbl="revTx" presStyleIdx="2" presStyleCnt="3">
        <dgm:presLayoutVars>
          <dgm:chMax val="0"/>
          <dgm:chPref val="0"/>
        </dgm:presLayoutVars>
      </dgm:prSet>
      <dgm:spPr/>
    </dgm:pt>
  </dgm:ptLst>
  <dgm:cxnLst>
    <dgm:cxn modelId="{98A08E53-9886-40CF-80C8-C248D3FBD2CA}" type="presOf" srcId="{F7B932D7-AA2F-4E0F-9C1D-66507D233D53}" destId="{C3FD019C-EFED-439F-B11E-70FD919886E8}" srcOrd="0" destOrd="0" presId="urn:microsoft.com/office/officeart/2018/2/layout/IconVerticalSolidList"/>
    <dgm:cxn modelId="{C9670E85-7460-4BD0-9009-549724844A2D}" type="presOf" srcId="{A730FAA9-9291-473A-A900-F8355F1345D7}" destId="{E1790668-3172-4F25-99C6-4CF15C28D155}" srcOrd="0" destOrd="0" presId="urn:microsoft.com/office/officeart/2018/2/layout/IconVerticalSolidList"/>
    <dgm:cxn modelId="{B7E94098-B002-4AAC-B2A6-EAA35E8A9A0C}" srcId="{A730FAA9-9291-473A-A900-F8355F1345D7}" destId="{F53C9651-20E2-44EA-B092-9C5D058B5C63}" srcOrd="1" destOrd="0" parTransId="{533B4CE6-6C8F-4408-9705-A8C3AAA1BB71}" sibTransId="{D58C3FB9-8921-4E30-ADD9-7C13AFE2D95D}"/>
    <dgm:cxn modelId="{A936FEA7-142D-4E5E-9682-F761BBF5AD39}" type="presOf" srcId="{0A8EF71F-A9D7-43E8-9952-44D7D6A41E4D}" destId="{089764E8-E854-4D91-AEE4-818FD09A626E}" srcOrd="0" destOrd="0" presId="urn:microsoft.com/office/officeart/2018/2/layout/IconVerticalSolidList"/>
    <dgm:cxn modelId="{2DEDB7C8-4CBC-4629-BFF9-7DD8C0C4F6A0}" srcId="{A730FAA9-9291-473A-A900-F8355F1345D7}" destId="{0A8EF71F-A9D7-43E8-9952-44D7D6A41E4D}" srcOrd="0" destOrd="0" parTransId="{2D6AA0BD-E634-4050-AE5D-E02035B74BC3}" sibTransId="{AEE1EC56-BF9A-4405-AEEF-8BD03005B0C7}"/>
    <dgm:cxn modelId="{6DB8E0CE-3F2E-4661-9157-E6FA643F83DB}" type="presOf" srcId="{F53C9651-20E2-44EA-B092-9C5D058B5C63}" destId="{B5EEA392-D9B6-41AD-A583-0665761A33E1}" srcOrd="0" destOrd="0" presId="urn:microsoft.com/office/officeart/2018/2/layout/IconVerticalSolidList"/>
    <dgm:cxn modelId="{83098CF9-C57F-4DE3-ABBC-BE67A182FCE2}" srcId="{A730FAA9-9291-473A-A900-F8355F1345D7}" destId="{F7B932D7-AA2F-4E0F-9C1D-66507D233D53}" srcOrd="2" destOrd="0" parTransId="{4168478A-1CA0-459E-9EF5-AF51C054E4B6}" sibTransId="{83E1CEAB-4A38-4398-BA7D-E4D109E3E061}"/>
    <dgm:cxn modelId="{BB17AB95-6B05-4C86-A186-1466E53E7F45}" type="presParOf" srcId="{E1790668-3172-4F25-99C6-4CF15C28D155}" destId="{9BF4D892-92CE-48D0-9A85-CD2E959D1FAE}" srcOrd="0" destOrd="0" presId="urn:microsoft.com/office/officeart/2018/2/layout/IconVerticalSolidList"/>
    <dgm:cxn modelId="{89676B49-846D-4F23-B1CD-60203CB53981}" type="presParOf" srcId="{9BF4D892-92CE-48D0-9A85-CD2E959D1FAE}" destId="{0221275D-C9C0-4B72-BB27-928DDF1300EA}" srcOrd="0" destOrd="0" presId="urn:microsoft.com/office/officeart/2018/2/layout/IconVerticalSolidList"/>
    <dgm:cxn modelId="{F7EE2736-1CBF-42CE-93F9-E955287E590B}" type="presParOf" srcId="{9BF4D892-92CE-48D0-9A85-CD2E959D1FAE}" destId="{83EE880C-1CCD-4781-A8F5-BC5090C420CE}" srcOrd="1" destOrd="0" presId="urn:microsoft.com/office/officeart/2018/2/layout/IconVerticalSolidList"/>
    <dgm:cxn modelId="{7C8CAA36-A6DF-4966-A4BA-1AB8526729AB}" type="presParOf" srcId="{9BF4D892-92CE-48D0-9A85-CD2E959D1FAE}" destId="{DF5CB56A-2FBE-4788-8F5E-0027DA348B86}" srcOrd="2" destOrd="0" presId="urn:microsoft.com/office/officeart/2018/2/layout/IconVerticalSolidList"/>
    <dgm:cxn modelId="{ECF902A3-E211-46D5-981B-E69375183907}" type="presParOf" srcId="{9BF4D892-92CE-48D0-9A85-CD2E959D1FAE}" destId="{089764E8-E854-4D91-AEE4-818FD09A626E}" srcOrd="3" destOrd="0" presId="urn:microsoft.com/office/officeart/2018/2/layout/IconVerticalSolidList"/>
    <dgm:cxn modelId="{F0D6CCAA-DB29-4D50-BD3D-3B3B5A69E871}" type="presParOf" srcId="{E1790668-3172-4F25-99C6-4CF15C28D155}" destId="{FE480879-5D77-40A9-AB37-B041343C5AA6}" srcOrd="1" destOrd="0" presId="urn:microsoft.com/office/officeart/2018/2/layout/IconVerticalSolidList"/>
    <dgm:cxn modelId="{1A48820B-9193-4957-9CA2-55B1528692A8}" type="presParOf" srcId="{E1790668-3172-4F25-99C6-4CF15C28D155}" destId="{78BBD1DA-BDC3-497A-9681-FC2AFBDF5EAD}" srcOrd="2" destOrd="0" presId="urn:microsoft.com/office/officeart/2018/2/layout/IconVerticalSolidList"/>
    <dgm:cxn modelId="{1129FA68-78EE-4BD1-AF22-6E4B28957DA9}" type="presParOf" srcId="{78BBD1DA-BDC3-497A-9681-FC2AFBDF5EAD}" destId="{B1A72A6C-2E68-44BE-84EB-ABE6604E3AFB}" srcOrd="0" destOrd="0" presId="urn:microsoft.com/office/officeart/2018/2/layout/IconVerticalSolidList"/>
    <dgm:cxn modelId="{87018A77-4AFC-4324-94D0-519C2414B8A3}" type="presParOf" srcId="{78BBD1DA-BDC3-497A-9681-FC2AFBDF5EAD}" destId="{92E8F2F0-71EF-4B80-B77C-375E58F910EF}" srcOrd="1" destOrd="0" presId="urn:microsoft.com/office/officeart/2018/2/layout/IconVerticalSolidList"/>
    <dgm:cxn modelId="{73AA5CD0-FB83-42F5-ACF7-100D602DDFA4}" type="presParOf" srcId="{78BBD1DA-BDC3-497A-9681-FC2AFBDF5EAD}" destId="{79083DA1-2565-4BCF-9060-AFB9EF5D17B5}" srcOrd="2" destOrd="0" presId="urn:microsoft.com/office/officeart/2018/2/layout/IconVerticalSolidList"/>
    <dgm:cxn modelId="{180D92E1-68CD-4CB6-9C1F-356E7DFE068B}" type="presParOf" srcId="{78BBD1DA-BDC3-497A-9681-FC2AFBDF5EAD}" destId="{B5EEA392-D9B6-41AD-A583-0665761A33E1}" srcOrd="3" destOrd="0" presId="urn:microsoft.com/office/officeart/2018/2/layout/IconVerticalSolidList"/>
    <dgm:cxn modelId="{681E35D1-4ECC-483F-AC38-FCBCA7110F40}" type="presParOf" srcId="{E1790668-3172-4F25-99C6-4CF15C28D155}" destId="{21E047B4-7A78-4321-98F8-A4737316756E}" srcOrd="3" destOrd="0" presId="urn:microsoft.com/office/officeart/2018/2/layout/IconVerticalSolidList"/>
    <dgm:cxn modelId="{541F3831-AD26-4543-B453-5872CCCE8874}" type="presParOf" srcId="{E1790668-3172-4F25-99C6-4CF15C28D155}" destId="{EFBC943E-F6EB-4CCA-825F-9E7253A88E70}" srcOrd="4" destOrd="0" presId="urn:microsoft.com/office/officeart/2018/2/layout/IconVerticalSolidList"/>
    <dgm:cxn modelId="{34CCCA9D-BE4A-4B53-8FD4-7FE6000B9854}" type="presParOf" srcId="{EFBC943E-F6EB-4CCA-825F-9E7253A88E70}" destId="{E4013A50-FD4D-4321-8D0E-6D35E97B9D48}" srcOrd="0" destOrd="0" presId="urn:microsoft.com/office/officeart/2018/2/layout/IconVerticalSolidList"/>
    <dgm:cxn modelId="{20EE455C-FD9B-4B21-9A50-482CB72D98BB}" type="presParOf" srcId="{EFBC943E-F6EB-4CCA-825F-9E7253A88E70}" destId="{959E2692-6421-4544-A0EA-992A6874CAEC}" srcOrd="1" destOrd="0" presId="urn:microsoft.com/office/officeart/2018/2/layout/IconVerticalSolidList"/>
    <dgm:cxn modelId="{586726F8-13BA-48E8-8643-087D93A14EC7}" type="presParOf" srcId="{EFBC943E-F6EB-4CCA-825F-9E7253A88E70}" destId="{B0996F30-EFBF-4069-B0B8-D8BC0A051A2E}" srcOrd="2" destOrd="0" presId="urn:microsoft.com/office/officeart/2018/2/layout/IconVerticalSolidList"/>
    <dgm:cxn modelId="{183A94DE-6335-4A52-BDFF-E8770C5CFE14}" type="presParOf" srcId="{EFBC943E-F6EB-4CCA-825F-9E7253A88E70}" destId="{C3FD019C-EFED-439F-B11E-70FD919886E8}"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85A78-A9A3-48E7-ADB2-63BF4F3F588A}">
      <dsp:nvSpPr>
        <dsp:cNvPr id="0" name=""/>
        <dsp:cNvSpPr/>
      </dsp:nvSpPr>
      <dsp:spPr>
        <a:xfrm>
          <a:off x="426683" y="509038"/>
          <a:ext cx="696884" cy="6968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C13FE8D-D088-404C-834E-B87EC0E0D491}">
      <dsp:nvSpPr>
        <dsp:cNvPr id="0" name=""/>
        <dsp:cNvSpPr/>
      </dsp:nvSpPr>
      <dsp:spPr>
        <a:xfrm>
          <a:off x="809" y="1472967"/>
          <a:ext cx="1548632" cy="61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b="1" kern="1200" dirty="0"/>
            <a:t>Nurturing</a:t>
          </a:r>
        </a:p>
      </dsp:txBody>
      <dsp:txXfrm>
        <a:off x="809" y="1472967"/>
        <a:ext cx="1548632" cy="619453"/>
      </dsp:txXfrm>
    </dsp:sp>
    <dsp:sp modelId="{15774281-33CF-4514-A2D5-47158304F520}">
      <dsp:nvSpPr>
        <dsp:cNvPr id="0" name=""/>
        <dsp:cNvSpPr/>
      </dsp:nvSpPr>
      <dsp:spPr>
        <a:xfrm>
          <a:off x="2246326" y="509038"/>
          <a:ext cx="696884" cy="6968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95AEF03-409C-4CB5-9341-5DC77BCE2FC6}">
      <dsp:nvSpPr>
        <dsp:cNvPr id="0" name=""/>
        <dsp:cNvSpPr/>
      </dsp:nvSpPr>
      <dsp:spPr>
        <a:xfrm>
          <a:off x="1820452" y="1472967"/>
          <a:ext cx="1548632" cy="61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b="1" kern="1200" dirty="0"/>
            <a:t>Designing/Guiding</a:t>
          </a:r>
        </a:p>
      </dsp:txBody>
      <dsp:txXfrm>
        <a:off x="1820452" y="1472967"/>
        <a:ext cx="1548632" cy="619453"/>
      </dsp:txXfrm>
    </dsp:sp>
    <dsp:sp modelId="{46F54963-B39C-49B0-BED4-C32FE4CC0277}">
      <dsp:nvSpPr>
        <dsp:cNvPr id="0" name=""/>
        <dsp:cNvSpPr/>
      </dsp:nvSpPr>
      <dsp:spPr>
        <a:xfrm>
          <a:off x="4065970" y="509038"/>
          <a:ext cx="696884" cy="6968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F529E46-414E-4C78-A105-6899211657CC}">
      <dsp:nvSpPr>
        <dsp:cNvPr id="0" name=""/>
        <dsp:cNvSpPr/>
      </dsp:nvSpPr>
      <dsp:spPr>
        <a:xfrm>
          <a:off x="3640096" y="1472967"/>
          <a:ext cx="1548632" cy="61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b="1" kern="1200" dirty="0"/>
            <a:t>Responding</a:t>
          </a:r>
        </a:p>
      </dsp:txBody>
      <dsp:txXfrm>
        <a:off x="3640096" y="1472967"/>
        <a:ext cx="1548632" cy="619453"/>
      </dsp:txXfrm>
    </dsp:sp>
    <dsp:sp modelId="{AD138731-8DD3-4ABE-8E8C-FAD3F514F678}">
      <dsp:nvSpPr>
        <dsp:cNvPr id="0" name=""/>
        <dsp:cNvSpPr/>
      </dsp:nvSpPr>
      <dsp:spPr>
        <a:xfrm>
          <a:off x="1336504" y="2479579"/>
          <a:ext cx="696884" cy="69688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35B510E-2048-43B0-98E7-96594ED5688C}">
      <dsp:nvSpPr>
        <dsp:cNvPr id="0" name=""/>
        <dsp:cNvSpPr/>
      </dsp:nvSpPr>
      <dsp:spPr>
        <a:xfrm>
          <a:off x="573555" y="3234114"/>
          <a:ext cx="2196611" cy="61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b="1" kern="1200" dirty="0"/>
            <a:t>Communicating</a:t>
          </a:r>
        </a:p>
      </dsp:txBody>
      <dsp:txXfrm>
        <a:off x="573555" y="3234114"/>
        <a:ext cx="2196611" cy="619453"/>
      </dsp:txXfrm>
    </dsp:sp>
    <dsp:sp modelId="{FDA530F7-E3B2-4364-9782-505808D0DDB8}">
      <dsp:nvSpPr>
        <dsp:cNvPr id="0" name=""/>
        <dsp:cNvSpPr/>
      </dsp:nvSpPr>
      <dsp:spPr>
        <a:xfrm>
          <a:off x="3480137" y="2479579"/>
          <a:ext cx="696884" cy="69688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A98BD46-AD72-4023-9E5F-71BFF2163DBD}">
      <dsp:nvSpPr>
        <dsp:cNvPr id="0" name=""/>
        <dsp:cNvSpPr/>
      </dsp:nvSpPr>
      <dsp:spPr>
        <a:xfrm>
          <a:off x="3132020" y="3197981"/>
          <a:ext cx="1548632" cy="61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b="1" kern="1200" dirty="0"/>
            <a:t>Supporting learning</a:t>
          </a:r>
        </a:p>
      </dsp:txBody>
      <dsp:txXfrm>
        <a:off x="3132020" y="3197981"/>
        <a:ext cx="1548632" cy="6194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21275D-C9C0-4B72-BB27-928DDF1300EA}">
      <dsp:nvSpPr>
        <dsp:cNvPr id="0" name=""/>
        <dsp:cNvSpPr/>
      </dsp:nvSpPr>
      <dsp:spPr>
        <a:xfrm>
          <a:off x="0" y="640"/>
          <a:ext cx="6391275" cy="149868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EE880C-1CCD-4781-A8F5-BC5090C420CE}">
      <dsp:nvSpPr>
        <dsp:cNvPr id="0" name=""/>
        <dsp:cNvSpPr/>
      </dsp:nvSpPr>
      <dsp:spPr>
        <a:xfrm>
          <a:off x="453352" y="337845"/>
          <a:ext cx="824278" cy="8242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89764E8-E854-4D91-AEE4-818FD09A626E}">
      <dsp:nvSpPr>
        <dsp:cNvPr id="0" name=""/>
        <dsp:cNvSpPr/>
      </dsp:nvSpPr>
      <dsp:spPr>
        <a:xfrm>
          <a:off x="1730984" y="640"/>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711200">
            <a:lnSpc>
              <a:spcPct val="90000"/>
            </a:lnSpc>
            <a:spcBef>
              <a:spcPct val="0"/>
            </a:spcBef>
            <a:spcAft>
              <a:spcPct val="35000"/>
            </a:spcAft>
            <a:buNone/>
          </a:pPr>
          <a:r>
            <a:rPr lang="en-US" sz="1600" b="1" kern="1200"/>
            <a:t>Personal Care </a:t>
          </a:r>
          <a:r>
            <a:rPr lang="en-US" sz="1600" kern="1200"/>
            <a:t>is when you feed, bathe, and dress your child. You are taking care of his needs.</a:t>
          </a:r>
        </a:p>
      </dsp:txBody>
      <dsp:txXfrm>
        <a:off x="1730984" y="640"/>
        <a:ext cx="4660290" cy="1498687"/>
      </dsp:txXfrm>
    </dsp:sp>
    <dsp:sp modelId="{B1A72A6C-2E68-44BE-84EB-ABE6604E3AFB}">
      <dsp:nvSpPr>
        <dsp:cNvPr id="0" name=""/>
        <dsp:cNvSpPr/>
      </dsp:nvSpPr>
      <dsp:spPr>
        <a:xfrm>
          <a:off x="0" y="1873999"/>
          <a:ext cx="6391275" cy="149868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E8F2F0-71EF-4B80-B77C-375E58F910EF}">
      <dsp:nvSpPr>
        <dsp:cNvPr id="0" name=""/>
        <dsp:cNvSpPr/>
      </dsp:nvSpPr>
      <dsp:spPr>
        <a:xfrm>
          <a:off x="453352" y="2211204"/>
          <a:ext cx="824278" cy="8242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5EEA392-D9B6-41AD-A583-0665761A33E1}">
      <dsp:nvSpPr>
        <dsp:cNvPr id="0" name=""/>
        <dsp:cNvSpPr/>
      </dsp:nvSpPr>
      <dsp:spPr>
        <a:xfrm>
          <a:off x="1730984" y="1873999"/>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711200">
            <a:lnSpc>
              <a:spcPct val="90000"/>
            </a:lnSpc>
            <a:spcBef>
              <a:spcPct val="0"/>
            </a:spcBef>
            <a:spcAft>
              <a:spcPct val="35000"/>
            </a:spcAft>
            <a:buNone/>
          </a:pPr>
          <a:r>
            <a:rPr lang="en-US" sz="1600" b="1" kern="1200"/>
            <a:t>Assisted learning </a:t>
          </a:r>
          <a:r>
            <a:rPr lang="en-US" sz="1600" kern="1200"/>
            <a:t>is when you teach your child how to do something or engage him in an educational activity. When adults are initiating or leading the interaction. </a:t>
          </a:r>
        </a:p>
      </dsp:txBody>
      <dsp:txXfrm>
        <a:off x="1730984" y="1873999"/>
        <a:ext cx="4660290" cy="1498687"/>
      </dsp:txXfrm>
    </dsp:sp>
    <dsp:sp modelId="{E4013A50-FD4D-4321-8D0E-6D35E97B9D48}">
      <dsp:nvSpPr>
        <dsp:cNvPr id="0" name=""/>
        <dsp:cNvSpPr/>
      </dsp:nvSpPr>
      <dsp:spPr>
        <a:xfrm>
          <a:off x="0" y="3747359"/>
          <a:ext cx="6391275" cy="149868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9E2692-6421-4544-A0EA-992A6874CAEC}">
      <dsp:nvSpPr>
        <dsp:cNvPr id="0" name=""/>
        <dsp:cNvSpPr/>
      </dsp:nvSpPr>
      <dsp:spPr>
        <a:xfrm>
          <a:off x="453352" y="4084563"/>
          <a:ext cx="824278" cy="8242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3FD019C-EFED-439F-B11E-70FD919886E8}">
      <dsp:nvSpPr>
        <dsp:cNvPr id="0" name=""/>
        <dsp:cNvSpPr/>
      </dsp:nvSpPr>
      <dsp:spPr>
        <a:xfrm>
          <a:off x="1730984" y="3747359"/>
          <a:ext cx="4660290"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711200">
            <a:lnSpc>
              <a:spcPct val="90000"/>
            </a:lnSpc>
            <a:spcBef>
              <a:spcPct val="0"/>
            </a:spcBef>
            <a:spcAft>
              <a:spcPct val="35000"/>
            </a:spcAft>
            <a:buNone/>
          </a:pPr>
          <a:r>
            <a:rPr lang="en-US" sz="1600" b="1" kern="1200"/>
            <a:t>Connecting</a:t>
          </a:r>
          <a:r>
            <a:rPr lang="en-US" sz="1600" kern="1200"/>
            <a:t> is when the child leads the play and the adults follow, allowing the child to initiate whatever type of play interests her. </a:t>
          </a:r>
        </a:p>
      </dsp:txBody>
      <dsp:txXfrm>
        <a:off x="1730984" y="3747359"/>
        <a:ext cx="4660290" cy="1498687"/>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E605A7-15AB-40BC-A82C-A10AFD336635}" type="datetimeFigureOut">
              <a:rPr lang="en-US" smtClean="0"/>
              <a:t>10/26/2020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5466A4-684F-4426-9829-DE5BFE5DE925}" type="slidenum">
              <a:rPr lang="en-US" smtClean="0"/>
              <a:t>‹#›</a:t>
            </a:fld>
            <a:endParaRPr lang="en-US"/>
          </a:p>
        </p:txBody>
      </p:sp>
    </p:spTree>
    <p:extLst>
      <p:ext uri="{BB962C8B-B14F-4D97-AF65-F5344CB8AC3E}">
        <p14:creationId xmlns:p14="http://schemas.microsoft.com/office/powerpoint/2010/main" val="2106767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 and gold align with ELOF</a:t>
            </a:r>
          </a:p>
          <a:p>
            <a:endParaRPr lang="en-US" dirty="0"/>
          </a:p>
          <a:p>
            <a:r>
              <a:rPr lang="en-US" dirty="0"/>
              <a:t>Our starting off point. </a:t>
            </a:r>
          </a:p>
          <a:p>
            <a:r>
              <a:rPr lang="en-US" dirty="0"/>
              <a:t>Ground work of ELOF</a:t>
            </a:r>
          </a:p>
        </p:txBody>
      </p:sp>
      <p:sp>
        <p:nvSpPr>
          <p:cNvPr id="4" name="Slide Number Placeholder 3"/>
          <p:cNvSpPr>
            <a:spLocks noGrp="1"/>
          </p:cNvSpPr>
          <p:nvPr>
            <p:ph type="sldNum" sz="quarter" idx="5"/>
          </p:nvPr>
        </p:nvSpPr>
        <p:spPr/>
        <p:txBody>
          <a:bodyPr/>
          <a:lstStyle/>
          <a:p>
            <a:fld id="{595466A4-684F-4426-9829-DE5BFE5DE925}" type="slidenum">
              <a:rPr lang="en-US" smtClean="0"/>
              <a:t>6</a:t>
            </a:fld>
            <a:endParaRPr lang="en-US"/>
          </a:p>
        </p:txBody>
      </p:sp>
    </p:spTree>
    <p:extLst>
      <p:ext uri="{BB962C8B-B14F-4D97-AF65-F5344CB8AC3E}">
        <p14:creationId xmlns:p14="http://schemas.microsoft.com/office/powerpoint/2010/main" val="716768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story shows how the teachers took the culture and background of the child (what she knew ) to help her learn more about new concepts. It’s a starting off point of familiarity to help advance a child’s development. </a:t>
            </a:r>
          </a:p>
          <a:p>
            <a:endParaRPr lang="en-US" dirty="0"/>
          </a:p>
          <a:p>
            <a:r>
              <a:rPr lang="en-US" dirty="0"/>
              <a:t>Any thoughts about this resource? </a:t>
            </a:r>
          </a:p>
        </p:txBody>
      </p:sp>
      <p:sp>
        <p:nvSpPr>
          <p:cNvPr id="4" name="Slide Number Placeholder 3"/>
          <p:cNvSpPr>
            <a:spLocks noGrp="1"/>
          </p:cNvSpPr>
          <p:nvPr>
            <p:ph type="sldNum" sz="quarter" idx="5"/>
          </p:nvPr>
        </p:nvSpPr>
        <p:spPr/>
        <p:txBody>
          <a:bodyPr/>
          <a:lstStyle/>
          <a:p>
            <a:fld id="{595466A4-684F-4426-9829-DE5BFE5DE925}" type="slidenum">
              <a:rPr lang="en-US" smtClean="0"/>
              <a:t>21</a:t>
            </a:fld>
            <a:endParaRPr lang="en-US"/>
          </a:p>
        </p:txBody>
      </p:sp>
    </p:spTree>
    <p:extLst>
      <p:ext uri="{BB962C8B-B14F-4D97-AF65-F5344CB8AC3E}">
        <p14:creationId xmlns:p14="http://schemas.microsoft.com/office/powerpoint/2010/main" val="217053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individualizing the developmental activities</a:t>
            </a:r>
            <a:r>
              <a:rPr lang="en-US" b="1" dirty="0"/>
              <a:t>(language &amp; communication)</a:t>
            </a:r>
            <a:r>
              <a:rPr lang="en-US" dirty="0"/>
              <a:t> to the child’s experiences </a:t>
            </a:r>
            <a:r>
              <a:rPr lang="en-US" b="1" dirty="0"/>
              <a:t>(background) </a:t>
            </a:r>
            <a:r>
              <a:rPr lang="en-US" dirty="0"/>
              <a:t>and what they know to be true</a:t>
            </a:r>
            <a:r>
              <a:rPr lang="en-US" b="1" dirty="0"/>
              <a:t>(culture) </a:t>
            </a:r>
            <a:r>
              <a:rPr lang="en-US" dirty="0"/>
              <a:t>to enhance their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taking all the information the child knows about their way of life, what’s important to that child’s family and use that information to make that child successful in all areas of development.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95466A4-684F-4426-9829-DE5BFE5DE925}" type="slidenum">
              <a:rPr lang="en-US" smtClean="0"/>
              <a:t>22</a:t>
            </a:fld>
            <a:endParaRPr lang="en-US"/>
          </a:p>
        </p:txBody>
      </p:sp>
    </p:spTree>
    <p:extLst>
      <p:ext uri="{BB962C8B-B14F-4D97-AF65-F5344CB8AC3E}">
        <p14:creationId xmlns:p14="http://schemas.microsoft.com/office/powerpoint/2010/main" val="3417257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think of these statements?</a:t>
            </a:r>
          </a:p>
        </p:txBody>
      </p:sp>
      <p:sp>
        <p:nvSpPr>
          <p:cNvPr id="4" name="Slide Number Placeholder 3"/>
          <p:cNvSpPr>
            <a:spLocks noGrp="1"/>
          </p:cNvSpPr>
          <p:nvPr>
            <p:ph type="sldNum" sz="quarter" idx="5"/>
          </p:nvPr>
        </p:nvSpPr>
        <p:spPr/>
        <p:txBody>
          <a:bodyPr/>
          <a:lstStyle/>
          <a:p>
            <a:fld id="{595466A4-684F-4426-9829-DE5BFE5DE925}" type="slidenum">
              <a:rPr lang="en-US" smtClean="0"/>
              <a:t>23</a:t>
            </a:fld>
            <a:endParaRPr lang="en-US"/>
          </a:p>
        </p:txBody>
      </p:sp>
    </p:spTree>
    <p:extLst>
      <p:ext uri="{BB962C8B-B14F-4D97-AF65-F5344CB8AC3E}">
        <p14:creationId xmlns:p14="http://schemas.microsoft.com/office/powerpoint/2010/main" val="3606101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minutes and find a speaker to share in large group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Groups of 3</a:t>
            </a:r>
          </a:p>
          <a:p>
            <a:endParaRPr lang="en-US" dirty="0"/>
          </a:p>
        </p:txBody>
      </p:sp>
      <p:sp>
        <p:nvSpPr>
          <p:cNvPr id="4" name="Slide Number Placeholder 3"/>
          <p:cNvSpPr>
            <a:spLocks noGrp="1"/>
          </p:cNvSpPr>
          <p:nvPr>
            <p:ph type="sldNum" sz="quarter" idx="5"/>
          </p:nvPr>
        </p:nvSpPr>
        <p:spPr/>
        <p:txBody>
          <a:bodyPr/>
          <a:lstStyle/>
          <a:p>
            <a:fld id="{595466A4-684F-4426-9829-DE5BFE5DE925}" type="slidenum">
              <a:rPr lang="en-US" smtClean="0"/>
              <a:t>24</a:t>
            </a:fld>
            <a:endParaRPr lang="en-US"/>
          </a:p>
        </p:txBody>
      </p:sp>
    </p:spTree>
    <p:extLst>
      <p:ext uri="{BB962C8B-B14F-4D97-AF65-F5344CB8AC3E}">
        <p14:creationId xmlns:p14="http://schemas.microsoft.com/office/powerpoint/2010/main" val="1994106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4956B662-4FE3-48A9-A45A-0B14CD361A47}" type="slidenum">
              <a:rPr lang="en-US" smtClean="0"/>
              <a:t>28</a:t>
            </a:fld>
            <a:endParaRPr lang="en-US"/>
          </a:p>
        </p:txBody>
      </p:sp>
    </p:spTree>
    <p:extLst>
      <p:ext uri="{BB962C8B-B14F-4D97-AF65-F5344CB8AC3E}">
        <p14:creationId xmlns:p14="http://schemas.microsoft.com/office/powerpoint/2010/main" val="2277655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that do for a parent/caregiver when we are able to identify their positive behaviors?</a:t>
            </a:r>
          </a:p>
          <a:p>
            <a:endParaRPr lang="en-US" dirty="0"/>
          </a:p>
          <a:p>
            <a:r>
              <a:rPr lang="en-US" dirty="0"/>
              <a:t>-In my follow up email, will provide a cheat sheet to show you how to put the statement together. </a:t>
            </a:r>
          </a:p>
        </p:txBody>
      </p:sp>
      <p:sp>
        <p:nvSpPr>
          <p:cNvPr id="4" name="Slide Number Placeholder 3"/>
          <p:cNvSpPr>
            <a:spLocks noGrp="1"/>
          </p:cNvSpPr>
          <p:nvPr>
            <p:ph type="sldNum" sz="quarter" idx="5"/>
          </p:nvPr>
        </p:nvSpPr>
        <p:spPr/>
        <p:txBody>
          <a:bodyPr/>
          <a:lstStyle/>
          <a:p>
            <a:fld id="{595466A4-684F-4426-9829-DE5BFE5DE925}" type="slidenum">
              <a:rPr lang="en-US" smtClean="0"/>
              <a:t>29</a:t>
            </a:fld>
            <a:endParaRPr lang="en-US"/>
          </a:p>
        </p:txBody>
      </p:sp>
    </p:spTree>
    <p:extLst>
      <p:ext uri="{BB962C8B-B14F-4D97-AF65-F5344CB8AC3E}">
        <p14:creationId xmlns:p14="http://schemas.microsoft.com/office/powerpoint/2010/main" val="3570814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verbal example and one chat box. </a:t>
            </a:r>
          </a:p>
        </p:txBody>
      </p:sp>
      <p:sp>
        <p:nvSpPr>
          <p:cNvPr id="4" name="Slide Number Placeholder 3"/>
          <p:cNvSpPr>
            <a:spLocks noGrp="1"/>
          </p:cNvSpPr>
          <p:nvPr>
            <p:ph type="sldNum" sz="quarter" idx="5"/>
          </p:nvPr>
        </p:nvSpPr>
        <p:spPr/>
        <p:txBody>
          <a:bodyPr/>
          <a:lstStyle/>
          <a:p>
            <a:fld id="{595466A4-684F-4426-9829-DE5BFE5DE925}" type="slidenum">
              <a:rPr lang="en-US" smtClean="0"/>
              <a:t>30</a:t>
            </a:fld>
            <a:endParaRPr lang="en-US"/>
          </a:p>
        </p:txBody>
      </p:sp>
    </p:spTree>
    <p:extLst>
      <p:ext uri="{BB962C8B-B14F-4D97-AF65-F5344CB8AC3E}">
        <p14:creationId xmlns:p14="http://schemas.microsoft.com/office/powerpoint/2010/main" val="4085502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practice we are looking at comes from HOVRS but the resources I used to explain positive parenting child interactions all came from PAT</a:t>
            </a:r>
          </a:p>
        </p:txBody>
      </p:sp>
      <p:sp>
        <p:nvSpPr>
          <p:cNvPr id="4" name="Slide Number Placeholder 3"/>
          <p:cNvSpPr>
            <a:spLocks noGrp="1"/>
          </p:cNvSpPr>
          <p:nvPr>
            <p:ph type="sldNum" sz="quarter" idx="5"/>
          </p:nvPr>
        </p:nvSpPr>
        <p:spPr/>
        <p:txBody>
          <a:bodyPr/>
          <a:lstStyle/>
          <a:p>
            <a:fld id="{595466A4-684F-4426-9829-DE5BFE5DE925}" type="slidenum">
              <a:rPr lang="en-US" smtClean="0"/>
              <a:t>32</a:t>
            </a:fld>
            <a:endParaRPr lang="en-US"/>
          </a:p>
        </p:txBody>
      </p:sp>
    </p:spTree>
    <p:extLst>
      <p:ext uri="{BB962C8B-B14F-4D97-AF65-F5344CB8AC3E}">
        <p14:creationId xmlns:p14="http://schemas.microsoft.com/office/powerpoint/2010/main" val="4265670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5466A4-684F-4426-9829-DE5BFE5DE925}" type="slidenum">
              <a:rPr lang="en-US" smtClean="0"/>
              <a:t>33</a:t>
            </a:fld>
            <a:endParaRPr lang="en-US"/>
          </a:p>
        </p:txBody>
      </p:sp>
    </p:spTree>
    <p:extLst>
      <p:ext uri="{BB962C8B-B14F-4D97-AF65-F5344CB8AC3E}">
        <p14:creationId xmlns:p14="http://schemas.microsoft.com/office/powerpoint/2010/main" val="1264664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fill that space? Explain parenting behaviors rather than engaging with child in play. </a:t>
            </a:r>
          </a:p>
          <a:p>
            <a:endParaRPr lang="en-US" dirty="0"/>
          </a:p>
        </p:txBody>
      </p:sp>
      <p:sp>
        <p:nvSpPr>
          <p:cNvPr id="4" name="Slide Number Placeholder 3"/>
          <p:cNvSpPr>
            <a:spLocks noGrp="1"/>
          </p:cNvSpPr>
          <p:nvPr>
            <p:ph type="sldNum" sz="quarter" idx="5"/>
          </p:nvPr>
        </p:nvSpPr>
        <p:spPr/>
        <p:txBody>
          <a:bodyPr/>
          <a:lstStyle/>
          <a:p>
            <a:fld id="{595466A4-684F-4426-9829-DE5BFE5DE925}" type="slidenum">
              <a:rPr lang="en-US" smtClean="0"/>
              <a:t>34</a:t>
            </a:fld>
            <a:endParaRPr lang="en-US"/>
          </a:p>
        </p:txBody>
      </p:sp>
    </p:spTree>
    <p:extLst>
      <p:ext uri="{BB962C8B-B14F-4D97-AF65-F5344CB8AC3E}">
        <p14:creationId xmlns:p14="http://schemas.microsoft.com/office/powerpoint/2010/main" val="4135562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objected we are familiar with using when helping us understand where our enrolled children fall in their developmental continuum. </a:t>
            </a:r>
          </a:p>
        </p:txBody>
      </p:sp>
      <p:sp>
        <p:nvSpPr>
          <p:cNvPr id="4" name="Slide Number Placeholder 3"/>
          <p:cNvSpPr>
            <a:spLocks noGrp="1"/>
          </p:cNvSpPr>
          <p:nvPr>
            <p:ph type="sldNum" sz="quarter" idx="5"/>
          </p:nvPr>
        </p:nvSpPr>
        <p:spPr/>
        <p:txBody>
          <a:bodyPr/>
          <a:lstStyle/>
          <a:p>
            <a:fld id="{595466A4-684F-4426-9829-DE5BFE5DE925}" type="slidenum">
              <a:rPr lang="en-US" smtClean="0"/>
              <a:t>9</a:t>
            </a:fld>
            <a:endParaRPr lang="en-US"/>
          </a:p>
        </p:txBody>
      </p:sp>
    </p:spTree>
    <p:extLst>
      <p:ext uri="{BB962C8B-B14F-4D97-AF65-F5344CB8AC3E}">
        <p14:creationId xmlns:p14="http://schemas.microsoft.com/office/powerpoint/2010/main" val="2845065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groups of 4 and one group of 3</a:t>
            </a:r>
          </a:p>
        </p:txBody>
      </p:sp>
      <p:sp>
        <p:nvSpPr>
          <p:cNvPr id="4" name="Slide Number Placeholder 3"/>
          <p:cNvSpPr>
            <a:spLocks noGrp="1"/>
          </p:cNvSpPr>
          <p:nvPr>
            <p:ph type="sldNum" sz="quarter" idx="5"/>
          </p:nvPr>
        </p:nvSpPr>
        <p:spPr/>
        <p:txBody>
          <a:bodyPr/>
          <a:lstStyle/>
          <a:p>
            <a:fld id="{595466A4-684F-4426-9829-DE5BFE5DE925}" type="slidenum">
              <a:rPr lang="en-US" smtClean="0"/>
              <a:t>36</a:t>
            </a:fld>
            <a:endParaRPr lang="en-US"/>
          </a:p>
        </p:txBody>
      </p:sp>
    </p:spTree>
    <p:extLst>
      <p:ext uri="{BB962C8B-B14F-4D97-AF65-F5344CB8AC3E}">
        <p14:creationId xmlns:p14="http://schemas.microsoft.com/office/powerpoint/2010/main" val="3738588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5466A4-684F-4426-9829-DE5BFE5DE925}" type="slidenum">
              <a:rPr lang="en-US" smtClean="0"/>
              <a:t>10</a:t>
            </a:fld>
            <a:endParaRPr lang="en-US"/>
          </a:p>
        </p:txBody>
      </p:sp>
    </p:spTree>
    <p:extLst>
      <p:ext uri="{BB962C8B-B14F-4D97-AF65-F5344CB8AC3E}">
        <p14:creationId xmlns:p14="http://schemas.microsoft.com/office/powerpoint/2010/main" val="3351583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Culture is often thought of defined by the first quote, but we are going to look closer that the second quote where we focus on individual, family culture. We all know that </a:t>
            </a:r>
            <a:r>
              <a:rPr lang="en-US" dirty="0" err="1"/>
              <a:t>individualy</a:t>
            </a:r>
            <a:r>
              <a:rPr lang="en-US" dirty="0"/>
              <a:t> family culture is greatly influenced by the community and generational culture. </a:t>
            </a:r>
          </a:p>
          <a:p>
            <a:r>
              <a:rPr lang="en-US" dirty="0"/>
              <a:t>Today we are going to be specifically looking at individual family culture. With that being said, we know that family culture is greatly influenced by race, ethnicity, national origin, color, gender, geographic location, religion, etc. We know that all of these components and more play a role in how the individual family culture is created. </a:t>
            </a:r>
          </a:p>
        </p:txBody>
      </p:sp>
      <p:sp>
        <p:nvSpPr>
          <p:cNvPr id="4" name="Slide Number Placeholder 3"/>
          <p:cNvSpPr>
            <a:spLocks noGrp="1"/>
          </p:cNvSpPr>
          <p:nvPr>
            <p:ph type="sldNum" sz="quarter" idx="5"/>
          </p:nvPr>
        </p:nvSpPr>
        <p:spPr/>
        <p:txBody>
          <a:bodyPr/>
          <a:lstStyle/>
          <a:p>
            <a:fld id="{595466A4-684F-4426-9829-DE5BFE5DE925}" type="slidenum">
              <a:rPr lang="en-US" smtClean="0"/>
              <a:t>13</a:t>
            </a:fld>
            <a:endParaRPr lang="en-US"/>
          </a:p>
        </p:txBody>
      </p:sp>
    </p:spTree>
    <p:extLst>
      <p:ext uri="{BB962C8B-B14F-4D97-AF65-F5344CB8AC3E}">
        <p14:creationId xmlns:p14="http://schemas.microsoft.com/office/powerpoint/2010/main" val="3247248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larger community culture. Let’s think about family culture. My example is (water drinking). Family culture often includes the rituals, rules, expectations in a home setting. </a:t>
            </a:r>
          </a:p>
        </p:txBody>
      </p:sp>
      <p:sp>
        <p:nvSpPr>
          <p:cNvPr id="4" name="Slide Number Placeholder 3"/>
          <p:cNvSpPr>
            <a:spLocks noGrp="1"/>
          </p:cNvSpPr>
          <p:nvPr>
            <p:ph type="sldNum" sz="quarter" idx="5"/>
          </p:nvPr>
        </p:nvSpPr>
        <p:spPr/>
        <p:txBody>
          <a:bodyPr/>
          <a:lstStyle/>
          <a:p>
            <a:fld id="{595466A4-684F-4426-9829-DE5BFE5DE925}" type="slidenum">
              <a:rPr lang="en-US" smtClean="0"/>
              <a:t>14</a:t>
            </a:fld>
            <a:endParaRPr lang="en-US"/>
          </a:p>
        </p:txBody>
      </p:sp>
    </p:spTree>
    <p:extLst>
      <p:ext uri="{BB962C8B-B14F-4D97-AF65-F5344CB8AC3E}">
        <p14:creationId xmlns:p14="http://schemas.microsoft.com/office/powerpoint/2010/main" val="3512600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background knowledge of a family: We have friends that are obsessed with hunting. They post pictures on </a:t>
            </a:r>
            <a:r>
              <a:rPr lang="en-US" dirty="0" err="1"/>
              <a:t>facebook</a:t>
            </a:r>
            <a:r>
              <a:rPr lang="en-US" dirty="0"/>
              <a:t> of their 5 year old son pretend duck hunting in the yard. He has all his stuff animals spread out, he creates hunting blinds out of pillows. It’s a big part of their family culture, mom and dad both hunt, they make jerky from it. It becomes part of their meals, and daily lives. </a:t>
            </a:r>
          </a:p>
        </p:txBody>
      </p:sp>
      <p:sp>
        <p:nvSpPr>
          <p:cNvPr id="4" name="Slide Number Placeholder 3"/>
          <p:cNvSpPr>
            <a:spLocks noGrp="1"/>
          </p:cNvSpPr>
          <p:nvPr>
            <p:ph type="sldNum" sz="quarter" idx="5"/>
          </p:nvPr>
        </p:nvSpPr>
        <p:spPr/>
        <p:txBody>
          <a:bodyPr/>
          <a:lstStyle/>
          <a:p>
            <a:fld id="{595466A4-684F-4426-9829-DE5BFE5DE925}" type="slidenum">
              <a:rPr lang="en-US" smtClean="0"/>
              <a:t>15</a:t>
            </a:fld>
            <a:endParaRPr lang="en-US"/>
          </a:p>
        </p:txBody>
      </p:sp>
    </p:spTree>
    <p:extLst>
      <p:ext uri="{BB962C8B-B14F-4D97-AF65-F5344CB8AC3E}">
        <p14:creationId xmlns:p14="http://schemas.microsoft.com/office/powerpoint/2010/main" val="4106597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boy loving to play with cars or a family really like to hunt. The one child may have extensive knowledge about hammers, wrenches. Engines. And the other might have extensive knowledge about deer, trees, plants. </a:t>
            </a:r>
          </a:p>
          <a:p>
            <a:endParaRPr lang="en-US" dirty="0"/>
          </a:p>
          <a:p>
            <a:endParaRPr lang="en-US" dirty="0"/>
          </a:p>
          <a:p>
            <a:r>
              <a:rPr lang="en-US" dirty="0"/>
              <a:t>Examples of background knowledge. </a:t>
            </a:r>
          </a:p>
          <a:p>
            <a:endParaRPr lang="en-US" dirty="0"/>
          </a:p>
        </p:txBody>
      </p:sp>
      <p:sp>
        <p:nvSpPr>
          <p:cNvPr id="4" name="Slide Number Placeholder 3"/>
          <p:cNvSpPr>
            <a:spLocks noGrp="1"/>
          </p:cNvSpPr>
          <p:nvPr>
            <p:ph type="sldNum" sz="quarter" idx="5"/>
          </p:nvPr>
        </p:nvSpPr>
        <p:spPr/>
        <p:txBody>
          <a:bodyPr/>
          <a:lstStyle/>
          <a:p>
            <a:fld id="{595466A4-684F-4426-9829-DE5BFE5DE925}" type="slidenum">
              <a:rPr lang="en-US" smtClean="0"/>
              <a:t>16</a:t>
            </a:fld>
            <a:endParaRPr lang="en-US"/>
          </a:p>
        </p:txBody>
      </p:sp>
    </p:spTree>
    <p:extLst>
      <p:ext uri="{BB962C8B-B14F-4D97-AF65-F5344CB8AC3E}">
        <p14:creationId xmlns:p14="http://schemas.microsoft.com/office/powerpoint/2010/main" val="2099862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5466A4-684F-4426-9829-DE5BFE5DE925}" type="slidenum">
              <a:rPr lang="en-US" smtClean="0"/>
              <a:t>17</a:t>
            </a:fld>
            <a:endParaRPr lang="en-US"/>
          </a:p>
        </p:txBody>
      </p:sp>
    </p:spTree>
    <p:extLst>
      <p:ext uri="{BB962C8B-B14F-4D97-AF65-F5344CB8AC3E}">
        <p14:creationId xmlns:p14="http://schemas.microsoft.com/office/powerpoint/2010/main" val="4202347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could incorporate rice into a PAT activity with meal prepping. </a:t>
            </a:r>
          </a:p>
        </p:txBody>
      </p:sp>
      <p:sp>
        <p:nvSpPr>
          <p:cNvPr id="4" name="Slide Number Placeholder 3"/>
          <p:cNvSpPr>
            <a:spLocks noGrp="1"/>
          </p:cNvSpPr>
          <p:nvPr>
            <p:ph type="sldNum" sz="quarter" idx="5"/>
          </p:nvPr>
        </p:nvSpPr>
        <p:spPr/>
        <p:txBody>
          <a:bodyPr/>
          <a:lstStyle/>
          <a:p>
            <a:fld id="{595466A4-684F-4426-9829-DE5BFE5DE925}" type="slidenum">
              <a:rPr lang="en-US" smtClean="0"/>
              <a:t>20</a:t>
            </a:fld>
            <a:endParaRPr lang="en-US"/>
          </a:p>
        </p:txBody>
      </p:sp>
    </p:spTree>
    <p:extLst>
      <p:ext uri="{BB962C8B-B14F-4D97-AF65-F5344CB8AC3E}">
        <p14:creationId xmlns:p14="http://schemas.microsoft.com/office/powerpoint/2010/main" val="35385277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10/26/2020</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10/26/2020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10/26/2020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10/26/2020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10/26/2020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10/26/2020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10/26/2020</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10/26/2020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10/26/2020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10/26/2020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10/26/2020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10/26/2020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10/26/2020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10/26/2020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10/26/2020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10/26/2020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10/26/2020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10/26/2020</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7.sv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9.png"/><Relationship Id="rId4"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9.png"/><Relationship Id="rId4" Type="http://schemas.openxmlformats.org/officeDocument/2006/relationships/notesSlide" Target="../notesSlides/notesSlide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7.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7A5C8-FB93-4056-B949-C79A1BB85CA9}"/>
              </a:ext>
            </a:extLst>
          </p:cNvPr>
          <p:cNvSpPr>
            <a:spLocks noGrp="1"/>
          </p:cNvSpPr>
          <p:nvPr>
            <p:ph type="ctrTitle"/>
          </p:nvPr>
        </p:nvSpPr>
        <p:spPr/>
        <p:txBody>
          <a:bodyPr/>
          <a:lstStyle/>
          <a:p>
            <a:r>
              <a:rPr lang="en-US" dirty="0"/>
              <a:t>EHS Academy 	</a:t>
            </a:r>
          </a:p>
        </p:txBody>
      </p:sp>
      <p:sp>
        <p:nvSpPr>
          <p:cNvPr id="3" name="Subtitle 2">
            <a:extLst>
              <a:ext uri="{FF2B5EF4-FFF2-40B4-BE49-F238E27FC236}">
                <a16:creationId xmlns:a16="http://schemas.microsoft.com/office/drawing/2014/main" id="{B3114491-9B55-4099-BD38-68CC31602472}"/>
              </a:ext>
            </a:extLst>
          </p:cNvPr>
          <p:cNvSpPr>
            <a:spLocks noGrp="1"/>
          </p:cNvSpPr>
          <p:nvPr>
            <p:ph type="subTitle" idx="1"/>
          </p:nvPr>
        </p:nvSpPr>
        <p:spPr/>
        <p:txBody>
          <a:bodyPr/>
          <a:lstStyle/>
          <a:p>
            <a:r>
              <a:rPr lang="en-US" dirty="0"/>
              <a:t>Language and Communication: Every moment is a learning moment</a:t>
            </a:r>
          </a:p>
        </p:txBody>
      </p:sp>
    </p:spTree>
    <p:extLst>
      <p:ext uri="{BB962C8B-B14F-4D97-AF65-F5344CB8AC3E}">
        <p14:creationId xmlns:p14="http://schemas.microsoft.com/office/powerpoint/2010/main" val="85753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3014D-D1BC-47D0-9FEE-1853AC4B733E}"/>
              </a:ext>
            </a:extLst>
          </p:cNvPr>
          <p:cNvSpPr>
            <a:spLocks noGrp="1"/>
          </p:cNvSpPr>
          <p:nvPr>
            <p:ph type="title"/>
          </p:nvPr>
        </p:nvSpPr>
        <p:spPr>
          <a:xfrm>
            <a:off x="921815" y="1028272"/>
            <a:ext cx="3563254" cy="1550542"/>
          </a:xfrm>
        </p:spPr>
        <p:txBody>
          <a:bodyPr/>
          <a:lstStyle/>
          <a:p>
            <a:r>
              <a:rPr lang="en-US" b="1" dirty="0"/>
              <a:t>ELOF: </a:t>
            </a:r>
            <a:br>
              <a:rPr lang="en-US" b="1" dirty="0"/>
            </a:br>
            <a:r>
              <a:rPr lang="en-US" b="1" dirty="0"/>
              <a:t>Language &amp; Literacy </a:t>
            </a:r>
            <a:endParaRPr lang="en-US" dirty="0"/>
          </a:p>
        </p:txBody>
      </p:sp>
      <p:sp>
        <p:nvSpPr>
          <p:cNvPr id="4" name="Text Placeholder 3">
            <a:extLst>
              <a:ext uri="{FF2B5EF4-FFF2-40B4-BE49-F238E27FC236}">
                <a16:creationId xmlns:a16="http://schemas.microsoft.com/office/drawing/2014/main" id="{30CA2178-42EE-426F-A02A-733B432F55FE}"/>
              </a:ext>
            </a:extLst>
          </p:cNvPr>
          <p:cNvSpPr>
            <a:spLocks noGrp="1"/>
          </p:cNvSpPr>
          <p:nvPr>
            <p:ph type="body" sz="half" idx="2"/>
          </p:nvPr>
        </p:nvSpPr>
        <p:spPr>
          <a:xfrm>
            <a:off x="1046680" y="3309483"/>
            <a:ext cx="2793158" cy="2100209"/>
          </a:xfrm>
        </p:spPr>
        <p:txBody>
          <a:bodyPr/>
          <a:lstStyle/>
          <a:p>
            <a:r>
              <a:rPr lang="en-US" sz="2000" b="1" dirty="0">
                <a:solidFill>
                  <a:schemeClr val="bg1"/>
                </a:solidFill>
                <a:latin typeface="+mj-lt"/>
              </a:rPr>
              <a:t>1) Attending and Understanding </a:t>
            </a:r>
          </a:p>
          <a:p>
            <a:r>
              <a:rPr lang="en-US" sz="2000" b="1" dirty="0">
                <a:solidFill>
                  <a:schemeClr val="bg1"/>
                </a:solidFill>
                <a:latin typeface="+mj-lt"/>
              </a:rPr>
              <a:t>2) Communicating and Speaking </a:t>
            </a:r>
          </a:p>
          <a:p>
            <a:r>
              <a:rPr lang="en-US" sz="2000" b="1" dirty="0">
                <a:solidFill>
                  <a:schemeClr val="bg1"/>
                </a:solidFill>
                <a:latin typeface="+mj-lt"/>
              </a:rPr>
              <a:t>3) Vocabulary</a:t>
            </a:r>
          </a:p>
          <a:p>
            <a:endParaRPr lang="en-US" dirty="0"/>
          </a:p>
        </p:txBody>
      </p:sp>
      <p:pic>
        <p:nvPicPr>
          <p:cNvPr id="6" name="Picture 5" descr="Graphical user interface, text, application, email&#10;&#10;Description automatically generated">
            <a:extLst>
              <a:ext uri="{FF2B5EF4-FFF2-40B4-BE49-F238E27FC236}">
                <a16:creationId xmlns:a16="http://schemas.microsoft.com/office/drawing/2014/main" id="{77DBD05D-DD26-4D7B-8F87-F64F66183A80}"/>
              </a:ext>
            </a:extLst>
          </p:cNvPr>
          <p:cNvPicPr>
            <a:picLocks noChangeAspect="1"/>
          </p:cNvPicPr>
          <p:nvPr/>
        </p:nvPicPr>
        <p:blipFill>
          <a:blip r:embed="rId3"/>
          <a:stretch>
            <a:fillRect/>
          </a:stretch>
        </p:blipFill>
        <p:spPr>
          <a:xfrm>
            <a:off x="4718210" y="1996169"/>
            <a:ext cx="7051357" cy="2626629"/>
          </a:xfrm>
          <a:prstGeom prst="roundRect">
            <a:avLst>
              <a:gd name="adj" fmla="val 1858"/>
            </a:avLst>
          </a:prstGeom>
          <a:effectLst/>
        </p:spPr>
      </p:pic>
      <p:pic>
        <p:nvPicPr>
          <p:cNvPr id="8" name="Picture 7" descr="Graphical user interface, text, application, chat or text message&#10;&#10;Description automatically generated">
            <a:extLst>
              <a:ext uri="{FF2B5EF4-FFF2-40B4-BE49-F238E27FC236}">
                <a16:creationId xmlns:a16="http://schemas.microsoft.com/office/drawing/2014/main" id="{145F2443-0C63-46CD-BE88-79AB8BF83BBE}"/>
              </a:ext>
            </a:extLst>
          </p:cNvPr>
          <p:cNvPicPr>
            <a:picLocks noChangeAspect="1"/>
          </p:cNvPicPr>
          <p:nvPr/>
        </p:nvPicPr>
        <p:blipFill>
          <a:blip r:embed="rId4"/>
          <a:stretch>
            <a:fillRect/>
          </a:stretch>
        </p:blipFill>
        <p:spPr>
          <a:xfrm>
            <a:off x="4718209" y="4622798"/>
            <a:ext cx="7364650" cy="1970043"/>
          </a:xfrm>
          <a:prstGeom prst="roundRect">
            <a:avLst>
              <a:gd name="adj" fmla="val 1858"/>
            </a:avLst>
          </a:prstGeom>
          <a:effectLst/>
        </p:spPr>
      </p:pic>
      <p:pic>
        <p:nvPicPr>
          <p:cNvPr id="10" name="Picture 9" descr="Graphical user interface, text, application, email&#10;&#10;Description automatically generated">
            <a:extLst>
              <a:ext uri="{FF2B5EF4-FFF2-40B4-BE49-F238E27FC236}">
                <a16:creationId xmlns:a16="http://schemas.microsoft.com/office/drawing/2014/main" id="{5E0F53ED-5690-4843-B407-F694784203C8}"/>
              </a:ext>
            </a:extLst>
          </p:cNvPr>
          <p:cNvPicPr>
            <a:picLocks noChangeAspect="1"/>
          </p:cNvPicPr>
          <p:nvPr/>
        </p:nvPicPr>
        <p:blipFill>
          <a:blip r:embed="rId5"/>
          <a:stretch>
            <a:fillRect/>
          </a:stretch>
        </p:blipFill>
        <p:spPr>
          <a:xfrm>
            <a:off x="4718210" y="413875"/>
            <a:ext cx="7284498" cy="1875756"/>
          </a:xfrm>
          <a:prstGeom prst="roundRect">
            <a:avLst>
              <a:gd name="adj" fmla="val 0"/>
            </a:avLst>
          </a:prstGeom>
          <a:effectLst/>
        </p:spPr>
      </p:pic>
    </p:spTree>
    <p:extLst>
      <p:ext uri="{BB962C8B-B14F-4D97-AF65-F5344CB8AC3E}">
        <p14:creationId xmlns:p14="http://schemas.microsoft.com/office/powerpoint/2010/main" val="803902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14" name="Rectangle 13">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4">
            <a:extLst>
              <a:ext uri="{FF2B5EF4-FFF2-40B4-BE49-F238E27FC236}">
                <a16:creationId xmlns:a16="http://schemas.microsoft.com/office/drawing/2014/main" id="{D0186CBB-6D6F-4563-8EEF-E2BC84E12C66}"/>
              </a:ext>
            </a:extLst>
          </p:cNvPr>
          <p:cNvGraphicFramePr>
            <a:graphicFrameLocks noGrp="1"/>
          </p:cNvGraphicFramePr>
          <p:nvPr>
            <p:ph idx="1"/>
            <p:extLst>
              <p:ext uri="{D42A27DB-BD31-4B8C-83A1-F6EECF244321}">
                <p14:modId xmlns:p14="http://schemas.microsoft.com/office/powerpoint/2010/main" val="4254861844"/>
              </p:ext>
            </p:extLst>
          </p:nvPr>
        </p:nvGraphicFramePr>
        <p:xfrm>
          <a:off x="914400" y="955040"/>
          <a:ext cx="10046799" cy="4895394"/>
        </p:xfrm>
        <a:graphic>
          <a:graphicData uri="http://schemas.openxmlformats.org/drawingml/2006/table">
            <a:tbl>
              <a:tblPr firstRow="1" firstCol="1" bandRow="1">
                <a:tableStyleId>{5C22544A-7EE6-4342-B048-85BDC9FD1C3A}</a:tableStyleId>
              </a:tblPr>
              <a:tblGrid>
                <a:gridCol w="5292544">
                  <a:extLst>
                    <a:ext uri="{9D8B030D-6E8A-4147-A177-3AD203B41FA5}">
                      <a16:colId xmlns:a16="http://schemas.microsoft.com/office/drawing/2014/main" val="1068274587"/>
                    </a:ext>
                  </a:extLst>
                </a:gridCol>
                <a:gridCol w="4754255">
                  <a:extLst>
                    <a:ext uri="{9D8B030D-6E8A-4147-A177-3AD203B41FA5}">
                      <a16:colId xmlns:a16="http://schemas.microsoft.com/office/drawing/2014/main" val="1326199692"/>
                    </a:ext>
                  </a:extLst>
                </a:gridCol>
              </a:tblGrid>
              <a:tr h="265426">
                <a:tc>
                  <a:txBody>
                    <a:bodyPr/>
                    <a:lstStyle/>
                    <a:p>
                      <a:pPr marL="0" marR="0">
                        <a:lnSpc>
                          <a:spcPct val="107000"/>
                        </a:lnSpc>
                        <a:spcBef>
                          <a:spcPts val="0"/>
                        </a:spcBef>
                        <a:spcAft>
                          <a:spcPts val="0"/>
                        </a:spcAft>
                      </a:pPr>
                      <a:r>
                        <a:rPr lang="en-US" sz="1800" u="none" dirty="0">
                          <a:solidFill>
                            <a:schemeClr val="tx1"/>
                          </a:solidFill>
                          <a:effectLst/>
                        </a:rPr>
                        <a:t>ELOF Attending and Understanding.</a:t>
                      </a:r>
                      <a:endParaRPr lang="en-US" sz="180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7" marR="56037" marT="0" marB="0">
                    <a:solidFill>
                      <a:schemeClr val="accent2">
                        <a:lumMod val="60000"/>
                        <a:lumOff val="40000"/>
                      </a:schemeClr>
                    </a:solidFill>
                  </a:tcPr>
                </a:tc>
                <a:tc>
                  <a:txBody>
                    <a:bodyPr/>
                    <a:lstStyle/>
                    <a:p>
                      <a:pPr marL="0" marR="0">
                        <a:lnSpc>
                          <a:spcPct val="107000"/>
                        </a:lnSpc>
                        <a:spcBef>
                          <a:spcPts val="0"/>
                        </a:spcBef>
                        <a:spcAft>
                          <a:spcPts val="0"/>
                        </a:spcAft>
                      </a:pPr>
                      <a:r>
                        <a:rPr lang="en-US" sz="1800" b="1" u="none" dirty="0">
                          <a:solidFill>
                            <a:schemeClr val="tx1"/>
                          </a:solidFill>
                          <a:effectLst/>
                        </a:rPr>
                        <a:t>TSGOLD</a:t>
                      </a:r>
                      <a:endParaRPr lang="en-US" sz="1800" b="1"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7" marR="56037" marT="0" marB="0">
                    <a:solidFill>
                      <a:schemeClr val="accent2">
                        <a:lumMod val="60000"/>
                        <a:lumOff val="40000"/>
                      </a:schemeClr>
                    </a:solidFill>
                  </a:tcPr>
                </a:tc>
                <a:extLst>
                  <a:ext uri="{0D108BD9-81ED-4DB2-BD59-A6C34878D82A}">
                    <a16:rowId xmlns:a16="http://schemas.microsoft.com/office/drawing/2014/main" val="2952869693"/>
                  </a:ext>
                </a:extLst>
              </a:tr>
              <a:tr h="387768">
                <a:tc>
                  <a:txBody>
                    <a:bodyPr/>
                    <a:lstStyle/>
                    <a:p>
                      <a:pPr marL="0" marR="0">
                        <a:lnSpc>
                          <a:spcPct val="107000"/>
                        </a:lnSpc>
                        <a:spcBef>
                          <a:spcPts val="0"/>
                        </a:spcBef>
                        <a:spcAft>
                          <a:spcPts val="0"/>
                        </a:spcAft>
                      </a:pPr>
                      <a:r>
                        <a:rPr lang="en-US" sz="1200">
                          <a:solidFill>
                            <a:schemeClr val="tx1"/>
                          </a:solidFill>
                          <a:effectLst/>
                        </a:rPr>
                        <a:t>Goal IT-LC 1. Child attends to, understands and responds to communication and language from others. </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7" marR="56037" marT="0" marB="0">
                    <a:solidFill>
                      <a:schemeClr val="accent2">
                        <a:lumMod val="20000"/>
                        <a:lumOff val="80000"/>
                      </a:schemeClr>
                    </a:solidFill>
                  </a:tcPr>
                </a:tc>
                <a:tc>
                  <a:txBody>
                    <a:bodyPr/>
                    <a:lstStyle/>
                    <a:p>
                      <a:pPr marL="0" marR="0">
                        <a:lnSpc>
                          <a:spcPct val="107000"/>
                        </a:lnSpc>
                        <a:spcBef>
                          <a:spcPts val="0"/>
                        </a:spcBef>
                        <a:spcAft>
                          <a:spcPts val="0"/>
                        </a:spcAft>
                      </a:pPr>
                      <a:r>
                        <a:rPr lang="en-US" sz="1200" b="1" dirty="0">
                          <a:solidFill>
                            <a:schemeClr val="tx1"/>
                          </a:solidFill>
                          <a:effectLst/>
                        </a:rPr>
                        <a:t>8a. Comprehends language</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7" marR="56037" marT="0" marB="0">
                    <a:solidFill>
                      <a:schemeClr val="accent2">
                        <a:lumMod val="20000"/>
                        <a:lumOff val="80000"/>
                      </a:schemeClr>
                    </a:solidFill>
                  </a:tcPr>
                </a:tc>
                <a:extLst>
                  <a:ext uri="{0D108BD9-81ED-4DB2-BD59-A6C34878D82A}">
                    <a16:rowId xmlns:a16="http://schemas.microsoft.com/office/drawing/2014/main" val="2831339679"/>
                  </a:ext>
                </a:extLst>
              </a:tr>
              <a:tr h="567514">
                <a:tc>
                  <a:txBody>
                    <a:bodyPr/>
                    <a:lstStyle/>
                    <a:p>
                      <a:pPr marL="0" marR="0">
                        <a:lnSpc>
                          <a:spcPct val="107000"/>
                        </a:lnSpc>
                        <a:spcBef>
                          <a:spcPts val="0"/>
                        </a:spcBef>
                        <a:spcAft>
                          <a:spcPts val="0"/>
                        </a:spcAft>
                      </a:pPr>
                      <a:r>
                        <a:rPr lang="en-US" sz="1200">
                          <a:solidFill>
                            <a:schemeClr val="tx1"/>
                          </a:solidFill>
                          <a:effectLst/>
                        </a:rPr>
                        <a:t>ELOF Goal IT-LC 2. Child learns from communication and language experiences with others</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7" marR="56037" marT="0" marB="0">
                    <a:solidFill>
                      <a:schemeClr val="accent2">
                        <a:lumMod val="20000"/>
                        <a:lumOff val="80000"/>
                      </a:schemeClr>
                    </a:solidFill>
                  </a:tcPr>
                </a:tc>
                <a:tc>
                  <a:txBody>
                    <a:bodyPr/>
                    <a:lstStyle/>
                    <a:p>
                      <a:pPr marL="0" marR="0">
                        <a:lnSpc>
                          <a:spcPct val="107000"/>
                        </a:lnSpc>
                        <a:spcBef>
                          <a:spcPts val="0"/>
                        </a:spcBef>
                        <a:spcAft>
                          <a:spcPts val="0"/>
                        </a:spcAft>
                      </a:pPr>
                      <a:r>
                        <a:rPr lang="en-US" sz="1200" b="1" dirty="0">
                          <a:solidFill>
                            <a:schemeClr val="tx1"/>
                          </a:solidFill>
                          <a:effectLst/>
                        </a:rPr>
                        <a:t>8b. follow direction</a:t>
                      </a:r>
                    </a:p>
                    <a:p>
                      <a:pPr marL="0" marR="0">
                        <a:lnSpc>
                          <a:spcPct val="107000"/>
                        </a:lnSpc>
                        <a:spcBef>
                          <a:spcPts val="0"/>
                        </a:spcBef>
                        <a:spcAft>
                          <a:spcPts val="0"/>
                        </a:spcAft>
                      </a:pPr>
                      <a:r>
                        <a:rPr lang="en-US" sz="1200" b="1" dirty="0">
                          <a:solidFill>
                            <a:schemeClr val="tx1"/>
                          </a:solidFill>
                          <a:effectLst/>
                        </a:rPr>
                        <a:t>10a.Enages in conversation.</a:t>
                      </a:r>
                    </a:p>
                    <a:p>
                      <a:pPr marL="0" marR="0">
                        <a:lnSpc>
                          <a:spcPct val="107000"/>
                        </a:lnSpc>
                        <a:spcBef>
                          <a:spcPts val="0"/>
                        </a:spcBef>
                        <a:spcAft>
                          <a:spcPts val="0"/>
                        </a:spcAft>
                      </a:pPr>
                      <a:r>
                        <a:rPr lang="en-US" sz="1200" b="1" dirty="0">
                          <a:solidFill>
                            <a:schemeClr val="tx1"/>
                          </a:solidFill>
                          <a:effectLst/>
                        </a:rPr>
                        <a:t>10b. Uses social rules of language. </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7" marR="56037" marT="0" marB="0">
                    <a:solidFill>
                      <a:schemeClr val="accent2">
                        <a:lumMod val="20000"/>
                        <a:lumOff val="80000"/>
                      </a:schemeClr>
                    </a:solidFill>
                  </a:tcPr>
                </a:tc>
                <a:extLst>
                  <a:ext uri="{0D108BD9-81ED-4DB2-BD59-A6C34878D82A}">
                    <a16:rowId xmlns:a16="http://schemas.microsoft.com/office/drawing/2014/main" val="1189100111"/>
                  </a:ext>
                </a:extLst>
              </a:tr>
              <a:tr h="265426">
                <a:tc>
                  <a:txBody>
                    <a:bodyPr/>
                    <a:lstStyle/>
                    <a:p>
                      <a:pPr marL="0" marR="0">
                        <a:lnSpc>
                          <a:spcPct val="107000"/>
                        </a:lnSpc>
                        <a:spcBef>
                          <a:spcPts val="0"/>
                        </a:spcBef>
                        <a:spcAft>
                          <a:spcPts val="0"/>
                        </a:spcAft>
                      </a:pPr>
                      <a:r>
                        <a:rPr lang="en-US" sz="1800" b="1">
                          <a:solidFill>
                            <a:schemeClr val="tx1"/>
                          </a:solidFill>
                          <a:effectLst/>
                        </a:rPr>
                        <a:t>ELOF Communicating and Speaking</a:t>
                      </a:r>
                      <a:endParaRPr lang="en-US"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7" marR="56037" marT="0" marB="0">
                    <a:solidFill>
                      <a:schemeClr val="accent2">
                        <a:lumMod val="60000"/>
                        <a:lumOff val="40000"/>
                      </a:schemeClr>
                    </a:solidFill>
                  </a:tcPr>
                </a:tc>
                <a:tc>
                  <a:txBody>
                    <a:bodyPr/>
                    <a:lstStyle/>
                    <a:p>
                      <a:pPr marL="0" marR="0">
                        <a:lnSpc>
                          <a:spcPct val="107000"/>
                        </a:lnSpc>
                        <a:spcBef>
                          <a:spcPts val="0"/>
                        </a:spcBef>
                        <a:spcAft>
                          <a:spcPts val="0"/>
                        </a:spcAft>
                      </a:pPr>
                      <a:r>
                        <a:rPr lang="en-US" sz="1800" b="1" dirty="0">
                          <a:solidFill>
                            <a:schemeClr val="tx1"/>
                          </a:solidFill>
                          <a:effectLst/>
                        </a:rPr>
                        <a:t>TSGOLD</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7" marR="56037" marT="0" marB="0">
                    <a:solidFill>
                      <a:schemeClr val="accent2">
                        <a:lumMod val="60000"/>
                        <a:lumOff val="40000"/>
                      </a:schemeClr>
                    </a:solidFill>
                  </a:tcPr>
                </a:tc>
                <a:extLst>
                  <a:ext uri="{0D108BD9-81ED-4DB2-BD59-A6C34878D82A}">
                    <a16:rowId xmlns:a16="http://schemas.microsoft.com/office/drawing/2014/main" val="2224055086"/>
                  </a:ext>
                </a:extLst>
              </a:tr>
              <a:tr h="387768">
                <a:tc>
                  <a:txBody>
                    <a:bodyPr/>
                    <a:lstStyle/>
                    <a:p>
                      <a:pPr marL="0" marR="0">
                        <a:lnSpc>
                          <a:spcPct val="107000"/>
                        </a:lnSpc>
                        <a:spcBef>
                          <a:spcPts val="0"/>
                        </a:spcBef>
                        <a:spcAft>
                          <a:spcPts val="0"/>
                        </a:spcAft>
                      </a:pPr>
                      <a:r>
                        <a:rPr lang="en-US" sz="1200">
                          <a:solidFill>
                            <a:schemeClr val="tx1"/>
                          </a:solidFill>
                          <a:effectLst/>
                        </a:rPr>
                        <a:t>Goal IT-LC 3. Child communicates needs and wants non-verbally and by using language</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7" marR="56037" marT="0" marB="0">
                    <a:solidFill>
                      <a:schemeClr val="accent2">
                        <a:lumMod val="20000"/>
                        <a:lumOff val="80000"/>
                      </a:schemeClr>
                    </a:solidFill>
                  </a:tcPr>
                </a:tc>
                <a:tc>
                  <a:txBody>
                    <a:bodyPr/>
                    <a:lstStyle/>
                    <a:p>
                      <a:pPr marL="0" marR="0">
                        <a:lnSpc>
                          <a:spcPct val="107000"/>
                        </a:lnSpc>
                        <a:spcBef>
                          <a:spcPts val="0"/>
                        </a:spcBef>
                        <a:spcAft>
                          <a:spcPts val="0"/>
                        </a:spcAft>
                      </a:pPr>
                      <a:r>
                        <a:rPr lang="en-US" sz="1200" b="1" dirty="0">
                          <a:solidFill>
                            <a:schemeClr val="tx1"/>
                          </a:solidFill>
                          <a:effectLst/>
                        </a:rPr>
                        <a:t>9a. Uses an expanding expressive vocabulary. </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7" marR="56037" marT="0" marB="0">
                    <a:solidFill>
                      <a:schemeClr val="accent2">
                        <a:lumMod val="20000"/>
                        <a:lumOff val="80000"/>
                      </a:schemeClr>
                    </a:solidFill>
                  </a:tcPr>
                </a:tc>
                <a:extLst>
                  <a:ext uri="{0D108BD9-81ED-4DB2-BD59-A6C34878D82A}">
                    <a16:rowId xmlns:a16="http://schemas.microsoft.com/office/drawing/2014/main" val="925634035"/>
                  </a:ext>
                </a:extLst>
              </a:tr>
              <a:tr h="567514">
                <a:tc>
                  <a:txBody>
                    <a:bodyPr/>
                    <a:lstStyle/>
                    <a:p>
                      <a:pPr marL="0" marR="0">
                        <a:lnSpc>
                          <a:spcPct val="107000"/>
                        </a:lnSpc>
                        <a:spcBef>
                          <a:spcPts val="0"/>
                        </a:spcBef>
                        <a:spcAft>
                          <a:spcPts val="0"/>
                        </a:spcAft>
                      </a:pPr>
                      <a:r>
                        <a:rPr lang="en-US" sz="1200">
                          <a:solidFill>
                            <a:schemeClr val="tx1"/>
                          </a:solidFill>
                          <a:effectLst/>
                        </a:rPr>
                        <a:t>Goal IT-LC 4. Child uses non-verbal communication and language to engage others in interaction</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7" marR="56037" marT="0" marB="0">
                    <a:solidFill>
                      <a:schemeClr val="accent2">
                        <a:lumMod val="20000"/>
                        <a:lumOff val="80000"/>
                      </a:schemeClr>
                    </a:solidFill>
                  </a:tcPr>
                </a:tc>
                <a:tc>
                  <a:txBody>
                    <a:bodyPr/>
                    <a:lstStyle/>
                    <a:p>
                      <a:pPr marL="0" marR="0">
                        <a:lnSpc>
                          <a:spcPct val="107000"/>
                        </a:lnSpc>
                        <a:spcBef>
                          <a:spcPts val="0"/>
                        </a:spcBef>
                        <a:spcAft>
                          <a:spcPts val="0"/>
                        </a:spcAft>
                      </a:pPr>
                      <a:r>
                        <a:rPr lang="en-US" sz="1200" b="1" dirty="0">
                          <a:solidFill>
                            <a:schemeClr val="tx1"/>
                          </a:solidFill>
                          <a:effectLst/>
                        </a:rPr>
                        <a:t>9c. Uses conventional grammar</a:t>
                      </a:r>
                    </a:p>
                    <a:p>
                      <a:pPr marL="0" marR="0">
                        <a:lnSpc>
                          <a:spcPct val="107000"/>
                        </a:lnSpc>
                        <a:spcBef>
                          <a:spcPts val="0"/>
                        </a:spcBef>
                        <a:spcAft>
                          <a:spcPts val="0"/>
                        </a:spcAft>
                      </a:pPr>
                      <a:r>
                        <a:rPr lang="en-US" sz="1200" b="1" dirty="0">
                          <a:solidFill>
                            <a:schemeClr val="tx1"/>
                          </a:solidFill>
                          <a:effectLst/>
                        </a:rPr>
                        <a:t>10a. Uses appropriate conversational and other communication skills. Engages in Conversation. </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7" marR="56037" marT="0" marB="0">
                    <a:solidFill>
                      <a:schemeClr val="accent2">
                        <a:lumMod val="20000"/>
                        <a:lumOff val="80000"/>
                      </a:schemeClr>
                    </a:solidFill>
                  </a:tcPr>
                </a:tc>
                <a:extLst>
                  <a:ext uri="{0D108BD9-81ED-4DB2-BD59-A6C34878D82A}">
                    <a16:rowId xmlns:a16="http://schemas.microsoft.com/office/drawing/2014/main" val="3477462631"/>
                  </a:ext>
                </a:extLst>
              </a:tr>
              <a:tr h="375004">
                <a:tc>
                  <a:txBody>
                    <a:bodyPr/>
                    <a:lstStyle/>
                    <a:p>
                      <a:pPr marL="0" marR="0">
                        <a:lnSpc>
                          <a:spcPct val="107000"/>
                        </a:lnSpc>
                        <a:spcBef>
                          <a:spcPts val="0"/>
                        </a:spcBef>
                        <a:spcAft>
                          <a:spcPts val="0"/>
                        </a:spcAft>
                      </a:pPr>
                      <a:r>
                        <a:rPr lang="en-US" sz="1200">
                          <a:solidFill>
                            <a:schemeClr val="tx1"/>
                          </a:solidFill>
                          <a:effectLst/>
                        </a:rPr>
                        <a:t>Goal IT-LC 5. Child uses increasingly complex language in a conversation with others. </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7" marR="56037" marT="0" marB="0">
                    <a:solidFill>
                      <a:schemeClr val="accent2">
                        <a:lumMod val="20000"/>
                        <a:lumOff val="80000"/>
                      </a:schemeClr>
                    </a:solidFill>
                  </a:tcPr>
                </a:tc>
                <a:tc>
                  <a:txBody>
                    <a:bodyPr/>
                    <a:lstStyle/>
                    <a:p>
                      <a:pPr marL="0" marR="0">
                        <a:lnSpc>
                          <a:spcPct val="107000"/>
                        </a:lnSpc>
                        <a:spcBef>
                          <a:spcPts val="0"/>
                        </a:spcBef>
                        <a:spcAft>
                          <a:spcPts val="0"/>
                        </a:spcAft>
                      </a:pPr>
                      <a:r>
                        <a:rPr lang="en-US" sz="1200" b="1" dirty="0">
                          <a:solidFill>
                            <a:schemeClr val="tx1"/>
                          </a:solidFill>
                          <a:effectLst/>
                        </a:rPr>
                        <a:t>10a. Engages in conversation</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7" marR="56037" marT="0" marB="0">
                    <a:solidFill>
                      <a:schemeClr val="accent2">
                        <a:lumMod val="20000"/>
                        <a:lumOff val="80000"/>
                      </a:schemeClr>
                    </a:solidFill>
                  </a:tcPr>
                </a:tc>
                <a:extLst>
                  <a:ext uri="{0D108BD9-81ED-4DB2-BD59-A6C34878D82A}">
                    <a16:rowId xmlns:a16="http://schemas.microsoft.com/office/drawing/2014/main" val="2684425696"/>
                  </a:ext>
                </a:extLst>
              </a:tr>
              <a:tr h="387768">
                <a:tc>
                  <a:txBody>
                    <a:bodyPr/>
                    <a:lstStyle/>
                    <a:p>
                      <a:pPr marL="0" marR="0">
                        <a:lnSpc>
                          <a:spcPct val="107000"/>
                        </a:lnSpc>
                        <a:spcBef>
                          <a:spcPts val="0"/>
                        </a:spcBef>
                        <a:spcAft>
                          <a:spcPts val="0"/>
                        </a:spcAft>
                      </a:pPr>
                      <a:r>
                        <a:rPr lang="en-US" sz="1200" dirty="0">
                          <a:solidFill>
                            <a:schemeClr val="tx1"/>
                          </a:solidFill>
                          <a:effectLst/>
                        </a:rPr>
                        <a:t>Goal IT-LC 6. Child initiates non-verbal communication and language to learn and gain information.</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7" marR="56037" marT="0" marB="0">
                    <a:solidFill>
                      <a:schemeClr val="accent2">
                        <a:lumMod val="20000"/>
                        <a:lumOff val="80000"/>
                      </a:schemeClr>
                    </a:solidFill>
                  </a:tcPr>
                </a:tc>
                <a:tc>
                  <a:txBody>
                    <a:bodyPr/>
                    <a:lstStyle/>
                    <a:p>
                      <a:pPr marL="0" marR="0">
                        <a:lnSpc>
                          <a:spcPct val="107000"/>
                        </a:lnSpc>
                        <a:spcBef>
                          <a:spcPts val="0"/>
                        </a:spcBef>
                        <a:spcAft>
                          <a:spcPts val="0"/>
                        </a:spcAft>
                      </a:pPr>
                      <a:r>
                        <a:rPr lang="en-US" sz="1200" b="1" dirty="0">
                          <a:solidFill>
                            <a:schemeClr val="tx1"/>
                          </a:solidFill>
                          <a:effectLst/>
                        </a:rPr>
                        <a:t>10a.Engages in conversation</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7" marR="56037" marT="0" marB="0">
                    <a:solidFill>
                      <a:schemeClr val="accent2">
                        <a:lumMod val="20000"/>
                        <a:lumOff val="80000"/>
                      </a:schemeClr>
                    </a:solidFill>
                  </a:tcPr>
                </a:tc>
                <a:extLst>
                  <a:ext uri="{0D108BD9-81ED-4DB2-BD59-A6C34878D82A}">
                    <a16:rowId xmlns:a16="http://schemas.microsoft.com/office/drawing/2014/main" val="1983298320"/>
                  </a:ext>
                </a:extLst>
              </a:tr>
              <a:tr h="265426">
                <a:tc>
                  <a:txBody>
                    <a:bodyPr/>
                    <a:lstStyle/>
                    <a:p>
                      <a:pPr marL="0" marR="0">
                        <a:lnSpc>
                          <a:spcPct val="107000"/>
                        </a:lnSpc>
                        <a:spcBef>
                          <a:spcPts val="0"/>
                        </a:spcBef>
                        <a:spcAft>
                          <a:spcPts val="0"/>
                        </a:spcAft>
                      </a:pPr>
                      <a:r>
                        <a:rPr lang="en-US" sz="1800" b="1">
                          <a:solidFill>
                            <a:schemeClr val="tx1"/>
                          </a:solidFill>
                          <a:effectLst/>
                        </a:rPr>
                        <a:t>ELOF Vocabulary</a:t>
                      </a:r>
                      <a:endParaRPr lang="en-US" sz="18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7" marR="56037" marT="0" marB="0">
                    <a:solidFill>
                      <a:schemeClr val="accent2">
                        <a:lumMod val="60000"/>
                        <a:lumOff val="40000"/>
                      </a:schemeClr>
                    </a:solidFill>
                  </a:tcPr>
                </a:tc>
                <a:tc>
                  <a:txBody>
                    <a:bodyPr/>
                    <a:lstStyle/>
                    <a:p>
                      <a:pPr marL="0" marR="0">
                        <a:lnSpc>
                          <a:spcPct val="107000"/>
                        </a:lnSpc>
                        <a:spcBef>
                          <a:spcPts val="0"/>
                        </a:spcBef>
                        <a:spcAft>
                          <a:spcPts val="0"/>
                        </a:spcAft>
                      </a:pPr>
                      <a:r>
                        <a:rPr lang="en-US" sz="1800" b="1" dirty="0">
                          <a:solidFill>
                            <a:schemeClr val="tx1"/>
                          </a:solidFill>
                          <a:effectLst/>
                        </a:rPr>
                        <a:t>TSGOLD</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7" marR="56037" marT="0" marB="0">
                    <a:solidFill>
                      <a:schemeClr val="accent2">
                        <a:lumMod val="60000"/>
                        <a:lumOff val="40000"/>
                      </a:schemeClr>
                    </a:solidFill>
                  </a:tcPr>
                </a:tc>
                <a:extLst>
                  <a:ext uri="{0D108BD9-81ED-4DB2-BD59-A6C34878D82A}">
                    <a16:rowId xmlns:a16="http://schemas.microsoft.com/office/drawing/2014/main" val="1848080168"/>
                  </a:ext>
                </a:extLst>
              </a:tr>
              <a:tr h="387768">
                <a:tc>
                  <a:txBody>
                    <a:bodyPr/>
                    <a:lstStyle/>
                    <a:p>
                      <a:pPr marL="0" marR="0">
                        <a:lnSpc>
                          <a:spcPct val="107000"/>
                        </a:lnSpc>
                        <a:spcBef>
                          <a:spcPts val="0"/>
                        </a:spcBef>
                        <a:spcAft>
                          <a:spcPts val="0"/>
                        </a:spcAft>
                      </a:pPr>
                      <a:r>
                        <a:rPr lang="en-US" sz="1200">
                          <a:solidFill>
                            <a:schemeClr val="tx1"/>
                          </a:solidFill>
                          <a:effectLst/>
                        </a:rPr>
                        <a:t>Goal IT-LC 7. Child understands an increasing number of words used in communication with others. </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7" marR="56037" marT="0" marB="0">
                    <a:solidFill>
                      <a:schemeClr val="accent2">
                        <a:lumMod val="20000"/>
                        <a:lumOff val="80000"/>
                      </a:schemeClr>
                    </a:solidFill>
                  </a:tcPr>
                </a:tc>
                <a:tc>
                  <a:txBody>
                    <a:bodyPr/>
                    <a:lstStyle/>
                    <a:p>
                      <a:pPr marL="0" marR="0">
                        <a:lnSpc>
                          <a:spcPct val="107000"/>
                        </a:lnSpc>
                        <a:spcBef>
                          <a:spcPts val="0"/>
                        </a:spcBef>
                        <a:spcAft>
                          <a:spcPts val="0"/>
                        </a:spcAft>
                      </a:pPr>
                      <a:r>
                        <a:rPr lang="en-US" sz="1200" b="1" dirty="0">
                          <a:solidFill>
                            <a:schemeClr val="tx1"/>
                          </a:solidFill>
                          <a:effectLst/>
                        </a:rPr>
                        <a:t>9a. Uses and expanding expressive vocabulary</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7" marR="56037" marT="0" marB="0">
                    <a:solidFill>
                      <a:schemeClr val="accent2">
                        <a:lumMod val="20000"/>
                        <a:lumOff val="80000"/>
                      </a:schemeClr>
                    </a:solidFill>
                  </a:tcPr>
                </a:tc>
                <a:extLst>
                  <a:ext uri="{0D108BD9-81ED-4DB2-BD59-A6C34878D82A}">
                    <a16:rowId xmlns:a16="http://schemas.microsoft.com/office/drawing/2014/main" val="1999529643"/>
                  </a:ext>
                </a:extLst>
              </a:tr>
              <a:tr h="974183">
                <a:tc>
                  <a:txBody>
                    <a:bodyPr/>
                    <a:lstStyle/>
                    <a:p>
                      <a:pPr marL="0" marR="0">
                        <a:lnSpc>
                          <a:spcPct val="107000"/>
                        </a:lnSpc>
                        <a:spcBef>
                          <a:spcPts val="0"/>
                        </a:spcBef>
                        <a:spcAft>
                          <a:spcPts val="0"/>
                        </a:spcAft>
                      </a:pPr>
                      <a:r>
                        <a:rPr lang="en-US" sz="1200">
                          <a:solidFill>
                            <a:schemeClr val="tx1"/>
                          </a:solidFill>
                          <a:effectLst/>
                        </a:rPr>
                        <a:t>Goals IT-LC 8. Child uses an increasing number of words in communication and conversation with others. </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7" marR="56037" marT="0" marB="0">
                    <a:solidFill>
                      <a:schemeClr val="accent2">
                        <a:lumMod val="20000"/>
                        <a:lumOff val="80000"/>
                      </a:schemeClr>
                    </a:solidFill>
                  </a:tcPr>
                </a:tc>
                <a:tc>
                  <a:txBody>
                    <a:bodyPr/>
                    <a:lstStyle/>
                    <a:p>
                      <a:pPr marL="0" marR="0">
                        <a:lnSpc>
                          <a:spcPct val="107000"/>
                        </a:lnSpc>
                        <a:spcBef>
                          <a:spcPts val="0"/>
                        </a:spcBef>
                        <a:spcAft>
                          <a:spcPts val="0"/>
                        </a:spcAft>
                      </a:pPr>
                      <a:r>
                        <a:rPr lang="en-US" sz="1200" b="1" dirty="0">
                          <a:solidFill>
                            <a:schemeClr val="tx1"/>
                          </a:solidFill>
                          <a:effectLst/>
                        </a:rPr>
                        <a:t>10a. Uses appropriate conversational and other communication skills. Engages in Conversation.</a:t>
                      </a:r>
                    </a:p>
                    <a:p>
                      <a:pPr marL="0" marR="0">
                        <a:lnSpc>
                          <a:spcPct val="107000"/>
                        </a:lnSpc>
                        <a:spcBef>
                          <a:spcPts val="0"/>
                        </a:spcBef>
                        <a:spcAft>
                          <a:spcPts val="0"/>
                        </a:spcAft>
                      </a:pPr>
                      <a:r>
                        <a:rPr lang="en-US" sz="1200" b="1" dirty="0">
                          <a:solidFill>
                            <a:schemeClr val="tx1"/>
                          </a:solidFill>
                          <a:effectLst/>
                        </a:rPr>
                        <a:t>10b. Uses social rules of language.</a:t>
                      </a:r>
                    </a:p>
                    <a:p>
                      <a:pPr marL="0" marR="0">
                        <a:lnSpc>
                          <a:spcPct val="107000"/>
                        </a:lnSpc>
                        <a:spcBef>
                          <a:spcPts val="0"/>
                        </a:spcBef>
                        <a:spcAft>
                          <a:spcPts val="0"/>
                        </a:spcAft>
                      </a:pPr>
                      <a:r>
                        <a:rPr lang="en-US" sz="1200" b="1" dirty="0">
                          <a:solidFill>
                            <a:schemeClr val="tx1"/>
                          </a:solidFill>
                          <a:effectLst/>
                        </a:rPr>
                        <a:t>9b. Speaks clearly</a:t>
                      </a:r>
                    </a:p>
                    <a:p>
                      <a:pPr marL="0" marR="0">
                        <a:lnSpc>
                          <a:spcPct val="107000"/>
                        </a:lnSpc>
                        <a:spcBef>
                          <a:spcPts val="0"/>
                        </a:spcBef>
                        <a:spcAft>
                          <a:spcPts val="0"/>
                        </a:spcAft>
                      </a:pPr>
                      <a:r>
                        <a:rPr lang="en-US" sz="1200" b="1" dirty="0">
                          <a:solidFill>
                            <a:schemeClr val="tx1"/>
                          </a:solidFill>
                          <a:effectLst/>
                        </a:rPr>
                        <a:t>9d. Tells about another time or place</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7" marR="56037" marT="0" marB="0">
                    <a:solidFill>
                      <a:schemeClr val="accent2">
                        <a:lumMod val="20000"/>
                        <a:lumOff val="80000"/>
                      </a:schemeClr>
                    </a:solidFill>
                  </a:tcPr>
                </a:tc>
                <a:extLst>
                  <a:ext uri="{0D108BD9-81ED-4DB2-BD59-A6C34878D82A}">
                    <a16:rowId xmlns:a16="http://schemas.microsoft.com/office/drawing/2014/main" val="2249515910"/>
                  </a:ext>
                </a:extLst>
              </a:tr>
            </a:tbl>
          </a:graphicData>
        </a:graphic>
      </p:graphicFrame>
      <p:sp>
        <p:nvSpPr>
          <p:cNvPr id="9" name="TextBox 8">
            <a:extLst>
              <a:ext uri="{FF2B5EF4-FFF2-40B4-BE49-F238E27FC236}">
                <a16:creationId xmlns:a16="http://schemas.microsoft.com/office/drawing/2014/main" id="{A616FF48-BE40-4975-98C7-42D46CC2D720}"/>
              </a:ext>
            </a:extLst>
          </p:cNvPr>
          <p:cNvSpPr txBox="1"/>
          <p:nvPr/>
        </p:nvSpPr>
        <p:spPr>
          <a:xfrm>
            <a:off x="3140881" y="201951"/>
            <a:ext cx="7537279" cy="523220"/>
          </a:xfrm>
          <a:prstGeom prst="rect">
            <a:avLst/>
          </a:prstGeom>
          <a:noFill/>
        </p:spPr>
        <p:txBody>
          <a:bodyPr wrap="square" rtlCol="0">
            <a:spAutoFit/>
          </a:bodyPr>
          <a:lstStyle/>
          <a:p>
            <a:r>
              <a:rPr lang="en-US" sz="2800" b="1" dirty="0">
                <a:solidFill>
                  <a:schemeClr val="bg1"/>
                </a:solidFill>
              </a:rPr>
              <a:t>Connecting ELOF and TSGOLD </a:t>
            </a:r>
          </a:p>
        </p:txBody>
      </p:sp>
    </p:spTree>
    <p:extLst>
      <p:ext uri="{BB962C8B-B14F-4D97-AF65-F5344CB8AC3E}">
        <p14:creationId xmlns:p14="http://schemas.microsoft.com/office/powerpoint/2010/main" val="1362101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72" name="Rectangle 71">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75" name="Rectangle 74">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7"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79" name="Rectangle 78">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1DD14B34-5811-4E92-8AB9-B9E341CA818D}"/>
              </a:ext>
            </a:extLst>
          </p:cNvPr>
          <p:cNvSpPr>
            <a:spLocks noGrp="1"/>
          </p:cNvSpPr>
          <p:nvPr>
            <p:ph type="title"/>
          </p:nvPr>
        </p:nvSpPr>
        <p:spPr>
          <a:xfrm>
            <a:off x="7535479" y="1113062"/>
            <a:ext cx="4007591" cy="4628758"/>
          </a:xfrm>
        </p:spPr>
        <p:txBody>
          <a:bodyPr vert="horz" lIns="91440" tIns="45720" rIns="91440" bIns="45720" rtlCol="0" anchor="b">
            <a:normAutofit/>
          </a:bodyPr>
          <a:lstStyle/>
          <a:p>
            <a:pPr>
              <a:lnSpc>
                <a:spcPct val="90000"/>
              </a:lnSpc>
            </a:pPr>
            <a:r>
              <a:rPr lang="en-US" sz="4200" b="0" i="0" kern="1200" dirty="0">
                <a:solidFill>
                  <a:srgbClr val="EBEBEB"/>
                </a:solidFill>
                <a:latin typeface="+mj-lt"/>
                <a:ea typeface="+mj-ea"/>
                <a:cs typeface="+mj-cs"/>
              </a:rPr>
              <a:t>Family Culture&amp; Background</a:t>
            </a:r>
          </a:p>
        </p:txBody>
      </p:sp>
      <p:pic>
        <p:nvPicPr>
          <p:cNvPr id="1026" name="Picture 2">
            <a:extLst>
              <a:ext uri="{FF2B5EF4-FFF2-40B4-BE49-F238E27FC236}">
                <a16:creationId xmlns:a16="http://schemas.microsoft.com/office/drawing/2014/main" id="{89439308-1568-48D3-8737-DA3A2BBCFCA5}"/>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tretch/>
        </p:blipFill>
        <p:spPr bwMode="auto">
          <a:xfrm>
            <a:off x="1259378" y="1113063"/>
            <a:ext cx="6171677" cy="4628758"/>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19437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CC76B-CA47-49C4-9F2A-D5666EF37182}"/>
              </a:ext>
            </a:extLst>
          </p:cNvPr>
          <p:cNvSpPr>
            <a:spLocks noGrp="1"/>
          </p:cNvSpPr>
          <p:nvPr>
            <p:ph type="title"/>
          </p:nvPr>
        </p:nvSpPr>
        <p:spPr/>
        <p:txBody>
          <a:bodyPr/>
          <a:lstStyle/>
          <a:p>
            <a:r>
              <a:rPr lang="en-US" dirty="0"/>
              <a:t>Culture</a:t>
            </a:r>
          </a:p>
        </p:txBody>
      </p:sp>
      <p:sp>
        <p:nvSpPr>
          <p:cNvPr id="3" name="Content Placeholder 2">
            <a:extLst>
              <a:ext uri="{FF2B5EF4-FFF2-40B4-BE49-F238E27FC236}">
                <a16:creationId xmlns:a16="http://schemas.microsoft.com/office/drawing/2014/main" id="{06874A5A-5F30-4681-B4A7-22BA94A31AC2}"/>
              </a:ext>
            </a:extLst>
          </p:cNvPr>
          <p:cNvSpPr>
            <a:spLocks noGrp="1"/>
          </p:cNvSpPr>
          <p:nvPr>
            <p:ph idx="1"/>
          </p:nvPr>
        </p:nvSpPr>
        <p:spPr>
          <a:xfrm>
            <a:off x="707754" y="2721487"/>
            <a:ext cx="10776491" cy="3416300"/>
          </a:xfrm>
        </p:spPr>
        <p:txBody>
          <a:bodyPr/>
          <a:lstStyle/>
          <a:p>
            <a:r>
              <a:rPr lang="en-US" dirty="0"/>
              <a:t>“Culture is shared among members of a community and passed along from generation to generation. Culture is a set of invisible rules, values, and beliefs that we learn to think of as normal.”</a:t>
            </a:r>
          </a:p>
          <a:p>
            <a:r>
              <a:rPr lang="en-US" dirty="0"/>
              <a:t>“Parents may not even realize that they have created a home culture. They may not give any thought to the everyday ways they feed, dress, bathe, and care for their children. For all of us, the specifics of our home culture can be invisible. It is sometimes difficult to recognize exactly what we value and prefer until we encounter another way.” </a:t>
            </a:r>
          </a:p>
          <a:p>
            <a:endParaRPr lang="en-US" dirty="0"/>
          </a:p>
          <a:p>
            <a:pPr marL="0" indent="0">
              <a:buNone/>
            </a:pPr>
            <a:r>
              <a:rPr lang="en-US" dirty="0"/>
              <a:t>PAT I-29 </a:t>
            </a:r>
          </a:p>
          <a:p>
            <a:endParaRPr lang="en-US" dirty="0"/>
          </a:p>
        </p:txBody>
      </p:sp>
    </p:spTree>
    <p:extLst>
      <p:ext uri="{BB962C8B-B14F-4D97-AF65-F5344CB8AC3E}">
        <p14:creationId xmlns:p14="http://schemas.microsoft.com/office/powerpoint/2010/main" val="3399090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85C37-8929-4869-B6FF-6450FC179F14}"/>
              </a:ext>
            </a:extLst>
          </p:cNvPr>
          <p:cNvSpPr>
            <a:spLocks noGrp="1"/>
          </p:cNvSpPr>
          <p:nvPr>
            <p:ph type="title"/>
          </p:nvPr>
        </p:nvSpPr>
        <p:spPr>
          <a:xfrm>
            <a:off x="1581878" y="982134"/>
            <a:ext cx="8817974" cy="2696632"/>
          </a:xfrm>
        </p:spPr>
        <p:txBody>
          <a:bodyPr/>
          <a:lstStyle/>
          <a:p>
            <a:r>
              <a:rPr lang="en-US" sz="2400" i="1" dirty="0"/>
              <a:t>Cultural expectations can influence adult-child interactions in many ways. For example, in some cultures, children are taught to show respect to adults by making direct eye contact when spoken to. In other cultures, children are taught that respect is demonstrated by avoiding direct eye contact.</a:t>
            </a:r>
            <a:endParaRPr lang="en-US" sz="2400" dirty="0"/>
          </a:p>
        </p:txBody>
      </p:sp>
      <p:sp>
        <p:nvSpPr>
          <p:cNvPr id="3" name="Text Placeholder 2">
            <a:extLst>
              <a:ext uri="{FF2B5EF4-FFF2-40B4-BE49-F238E27FC236}">
                <a16:creationId xmlns:a16="http://schemas.microsoft.com/office/drawing/2014/main" id="{4AFEBB93-D77D-4F3C-8FFB-6FD0F85D45B1}"/>
              </a:ext>
            </a:extLst>
          </p:cNvPr>
          <p:cNvSpPr>
            <a:spLocks noGrp="1"/>
          </p:cNvSpPr>
          <p:nvPr>
            <p:ph type="body" sz="half" idx="13"/>
          </p:nvPr>
        </p:nvSpPr>
        <p:spPr/>
        <p:txBody>
          <a:bodyPr>
            <a:normAutofit fontScale="85000" lnSpcReduction="10000"/>
          </a:bodyPr>
          <a:lstStyle/>
          <a:p>
            <a:r>
              <a:rPr lang="en-US" dirty="0"/>
              <a:t>https://eclkc.ohs.acf.hhs.gov/interactive-head-start-early-learning-outcomes-framework-ages-birth-five</a:t>
            </a:r>
          </a:p>
        </p:txBody>
      </p:sp>
      <p:sp>
        <p:nvSpPr>
          <p:cNvPr id="4" name="Text Placeholder 3">
            <a:extLst>
              <a:ext uri="{FF2B5EF4-FFF2-40B4-BE49-F238E27FC236}">
                <a16:creationId xmlns:a16="http://schemas.microsoft.com/office/drawing/2014/main" id="{B37E8AF8-E3A4-4A97-9D57-9E1DBF63C865}"/>
              </a:ext>
            </a:extLst>
          </p:cNvPr>
          <p:cNvSpPr>
            <a:spLocks noGrp="1"/>
          </p:cNvSpPr>
          <p:nvPr>
            <p:ph type="body" sz="half" idx="2"/>
          </p:nvPr>
        </p:nvSpPr>
        <p:spPr>
          <a:xfrm>
            <a:off x="1154954" y="5029199"/>
            <a:ext cx="10256758" cy="997857"/>
          </a:xfrm>
        </p:spPr>
        <p:txBody>
          <a:bodyPr>
            <a:normAutofit/>
          </a:bodyPr>
          <a:lstStyle/>
          <a:p>
            <a:r>
              <a:rPr lang="en-US" sz="2000" b="1" dirty="0"/>
              <a:t>Type in the chat box or unmute yourself if you have an example of family culture. </a:t>
            </a:r>
          </a:p>
        </p:txBody>
      </p:sp>
    </p:spTree>
    <p:extLst>
      <p:ext uri="{BB962C8B-B14F-4D97-AF65-F5344CB8AC3E}">
        <p14:creationId xmlns:p14="http://schemas.microsoft.com/office/powerpoint/2010/main" val="4149795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02D586-78EA-4470-98BD-075ECD88886F}"/>
              </a:ext>
            </a:extLst>
          </p:cNvPr>
          <p:cNvSpPr>
            <a:spLocks noGrp="1"/>
          </p:cNvSpPr>
          <p:nvPr>
            <p:ph type="title"/>
          </p:nvPr>
        </p:nvSpPr>
        <p:spPr/>
        <p:txBody>
          <a:bodyPr/>
          <a:lstStyle/>
          <a:p>
            <a:r>
              <a:rPr lang="en-US" dirty="0"/>
              <a:t>Background Knowledge</a:t>
            </a:r>
          </a:p>
        </p:txBody>
      </p:sp>
      <p:sp>
        <p:nvSpPr>
          <p:cNvPr id="5" name="Content Placeholder 4">
            <a:extLst>
              <a:ext uri="{FF2B5EF4-FFF2-40B4-BE49-F238E27FC236}">
                <a16:creationId xmlns:a16="http://schemas.microsoft.com/office/drawing/2014/main" id="{9604622A-0938-4956-BB1B-BE043A034EE8}"/>
              </a:ext>
            </a:extLst>
          </p:cNvPr>
          <p:cNvSpPr>
            <a:spLocks noGrp="1"/>
          </p:cNvSpPr>
          <p:nvPr>
            <p:ph idx="1"/>
          </p:nvPr>
        </p:nvSpPr>
        <p:spPr>
          <a:xfrm>
            <a:off x="676456" y="2681911"/>
            <a:ext cx="10839088" cy="3770376"/>
          </a:xfrm>
        </p:spPr>
        <p:txBody>
          <a:bodyPr>
            <a:noAutofit/>
          </a:bodyPr>
          <a:lstStyle/>
          <a:p>
            <a:r>
              <a:rPr lang="en-US" sz="1600" b="1" dirty="0"/>
              <a:t>Background knowledge is the information that children learn and store in their memories—including information about themselves, other people, objects, and the world around them. </a:t>
            </a:r>
            <a:r>
              <a:rPr lang="en-US" sz="1600" dirty="0"/>
              <a:t>This includes the beliefs, values, rules, and expectations in children’s </a:t>
            </a:r>
            <a:r>
              <a:rPr lang="en-US" sz="1600" b="1" u="sng" dirty="0"/>
              <a:t>cultures</a:t>
            </a:r>
            <a:r>
              <a:rPr lang="en-US" sz="1600" dirty="0"/>
              <a:t>, environments, and languages. Even very young children begin to understand the routines of their lives and the words people say to them. They learn when and how to eat, play, walk, run. </a:t>
            </a:r>
          </a:p>
          <a:p>
            <a:r>
              <a:rPr lang="en-US" sz="1600" dirty="0"/>
              <a:t>Children use this background knowledge as they begin to talk, write, and use books and other print materials. Children learn and gather more and more information as they interact with people and their environments. Over time they develop a deep understanding of the routines of their lives and the words people say to them.</a:t>
            </a:r>
          </a:p>
          <a:p>
            <a:endParaRPr lang="en-US" sz="1600" dirty="0"/>
          </a:p>
          <a:p>
            <a:pPr marL="0" indent="0">
              <a:buNone/>
            </a:pPr>
            <a:r>
              <a:rPr lang="en-US" sz="1600" dirty="0">
                <a:solidFill>
                  <a:schemeClr val="tx1"/>
                </a:solidFill>
              </a:rPr>
              <a:t> https://eclkc.ohs.acf.hhs.gov/sites/default/files/pdf/no-search/dtl-pla-background-knowledge.pdf</a:t>
            </a:r>
          </a:p>
        </p:txBody>
      </p:sp>
    </p:spTree>
    <p:extLst>
      <p:ext uri="{BB962C8B-B14F-4D97-AF65-F5344CB8AC3E}">
        <p14:creationId xmlns:p14="http://schemas.microsoft.com/office/powerpoint/2010/main" val="3995080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72" name="Rectangle 71">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Oval 72">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4" name="Oval 73">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5" name="Oval 74">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6" name="Oval 75">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7" name="Oval 76">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8"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9"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0"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82" name="Rectangle 81">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30D6585-2AFF-4428-99D2-C649685EA368}"/>
              </a:ext>
            </a:extLst>
          </p:cNvPr>
          <p:cNvSpPr>
            <a:spLocks noGrp="1"/>
          </p:cNvSpPr>
          <p:nvPr>
            <p:ph type="title"/>
          </p:nvPr>
        </p:nvSpPr>
        <p:spPr>
          <a:xfrm>
            <a:off x="496501" y="1149354"/>
            <a:ext cx="10968906" cy="706964"/>
          </a:xfrm>
        </p:spPr>
        <p:txBody>
          <a:bodyPr vert="horz" lIns="91440" tIns="45720" rIns="91440" bIns="45720" rtlCol="0" anchor="ctr">
            <a:normAutofit fontScale="90000"/>
          </a:bodyPr>
          <a:lstStyle/>
          <a:p>
            <a:pPr>
              <a:lnSpc>
                <a:spcPct val="90000"/>
              </a:lnSpc>
            </a:pPr>
            <a:r>
              <a:rPr lang="en-US" dirty="0"/>
              <a:t>Young children gain background knowledge as they: </a:t>
            </a:r>
            <a:br>
              <a:rPr lang="en-US" sz="2000" dirty="0"/>
            </a:br>
            <a:endParaRPr lang="en-US" sz="2000" dirty="0"/>
          </a:p>
        </p:txBody>
      </p:sp>
      <p:pic>
        <p:nvPicPr>
          <p:cNvPr id="1026" name="Picture 2">
            <a:extLst>
              <a:ext uri="{FF2B5EF4-FFF2-40B4-BE49-F238E27FC236}">
                <a16:creationId xmlns:a16="http://schemas.microsoft.com/office/drawing/2014/main" id="{2D29BA1C-EA02-48C4-B1AD-9511203256FF}"/>
              </a:ext>
            </a:extLst>
          </p:cNvPr>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l="270" r="5287" b="-1"/>
          <a:stretch/>
        </p:blipFill>
        <p:spPr bwMode="auto">
          <a:xfrm>
            <a:off x="1151467" y="2775951"/>
            <a:ext cx="4345024" cy="3067163"/>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A158FED9-B87B-493D-8048-847392162EBB}"/>
              </a:ext>
            </a:extLst>
          </p:cNvPr>
          <p:cNvSpPr>
            <a:spLocks noGrp="1"/>
          </p:cNvSpPr>
          <p:nvPr>
            <p:ph sz="half" idx="2"/>
          </p:nvPr>
        </p:nvSpPr>
        <p:spPr>
          <a:xfrm>
            <a:off x="5980954" y="2603500"/>
            <a:ext cx="5211979" cy="3416300"/>
          </a:xfrm>
        </p:spPr>
        <p:txBody>
          <a:bodyPr vert="horz" lIns="91440" tIns="45720" rIns="91440" bIns="45720" rtlCol="0" anchor="ctr">
            <a:normAutofit/>
          </a:bodyPr>
          <a:lstStyle/>
          <a:p>
            <a:r>
              <a:rPr lang="en-US" dirty="0"/>
              <a:t>Connect new information to knowledge they have in memory</a:t>
            </a:r>
          </a:p>
          <a:p>
            <a:r>
              <a:rPr lang="en-US" dirty="0"/>
              <a:t> Understand and gain new knowledge through observations, interactions, and instruction </a:t>
            </a:r>
          </a:p>
          <a:p>
            <a:r>
              <a:rPr lang="en-US" dirty="0"/>
              <a:t> Solve problems and figure out how objects and their world work</a:t>
            </a:r>
          </a:p>
          <a:p>
            <a:r>
              <a:rPr lang="en-US" dirty="0"/>
              <a:t> Expand their use of language and develop new vocabulary </a:t>
            </a:r>
          </a:p>
          <a:p>
            <a:r>
              <a:rPr lang="en-US" dirty="0"/>
              <a:t> Reflect on what they know </a:t>
            </a:r>
          </a:p>
          <a:p>
            <a:endParaRPr lang="en-US" dirty="0"/>
          </a:p>
        </p:txBody>
      </p:sp>
    </p:spTree>
    <p:extLst>
      <p:ext uri="{BB962C8B-B14F-4D97-AF65-F5344CB8AC3E}">
        <p14:creationId xmlns:p14="http://schemas.microsoft.com/office/powerpoint/2010/main" val="4074934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1ECA4FE-7D2F-4576-B767-3A5F5ABFE9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2" name="Rectangle 11">
              <a:extLst>
                <a:ext uri="{FF2B5EF4-FFF2-40B4-BE49-F238E27FC236}">
                  <a16:creationId xmlns:a16="http://schemas.microsoft.com/office/drawing/2014/main" id="{5969441E-5462-4859-86CD-1737FDE360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3" name="Freeform 5">
              <a:extLst>
                <a:ext uri="{FF2B5EF4-FFF2-40B4-BE49-F238E27FC236}">
                  <a16:creationId xmlns:a16="http://schemas.microsoft.com/office/drawing/2014/main" id="{596BD4B5-6833-40CC-96FE-EDC6756342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805FA22C-AD5A-488B-90C6-994267BD61DF}"/>
              </a:ext>
            </a:extLst>
          </p:cNvPr>
          <p:cNvSpPr>
            <a:spLocks noGrp="1"/>
          </p:cNvSpPr>
          <p:nvPr>
            <p:ph type="ctrTitle"/>
          </p:nvPr>
        </p:nvSpPr>
        <p:spPr>
          <a:xfrm>
            <a:off x="1538516" y="1487653"/>
            <a:ext cx="9114968" cy="1475343"/>
          </a:xfrm>
        </p:spPr>
        <p:txBody>
          <a:bodyPr anchor="b">
            <a:normAutofit/>
          </a:bodyPr>
          <a:lstStyle/>
          <a:p>
            <a:pPr algn="ctr"/>
            <a:r>
              <a:rPr lang="en-US" sz="8000" b="1" dirty="0">
                <a:solidFill>
                  <a:schemeClr val="tx1"/>
                </a:solidFill>
              </a:rPr>
              <a:t>The Big 5</a:t>
            </a:r>
          </a:p>
        </p:txBody>
      </p:sp>
      <p:sp>
        <p:nvSpPr>
          <p:cNvPr id="6" name="Subtitle 5">
            <a:extLst>
              <a:ext uri="{FF2B5EF4-FFF2-40B4-BE49-F238E27FC236}">
                <a16:creationId xmlns:a16="http://schemas.microsoft.com/office/drawing/2014/main" id="{212AD49E-6307-4D1E-A80C-E4B571629AAD}"/>
              </a:ext>
            </a:extLst>
          </p:cNvPr>
          <p:cNvSpPr>
            <a:spLocks noGrp="1"/>
          </p:cNvSpPr>
          <p:nvPr>
            <p:ph type="subTitle" idx="1"/>
          </p:nvPr>
        </p:nvSpPr>
        <p:spPr>
          <a:xfrm>
            <a:off x="1683171" y="4293440"/>
            <a:ext cx="9114968" cy="1398429"/>
          </a:xfrm>
        </p:spPr>
        <p:txBody>
          <a:bodyPr>
            <a:normAutofit lnSpcReduction="10000"/>
          </a:bodyPr>
          <a:lstStyle/>
          <a:p>
            <a:pPr algn="ctr"/>
            <a:r>
              <a:rPr lang="en-US" dirty="0">
                <a:solidFill>
                  <a:schemeClr val="tx1"/>
                </a:solidFill>
              </a:rPr>
              <a:t>The Big 5 come from the PLAN Learning Approach (PLA). </a:t>
            </a:r>
            <a:r>
              <a:rPr lang="en-US" i="0" dirty="0">
                <a:solidFill>
                  <a:schemeClr val="tx1"/>
                </a:solidFill>
                <a:effectLst/>
                <a:latin typeface="Lato"/>
              </a:rPr>
              <a:t>The PLA is a comprehensive, systemic, research-based way for Head Start, Early Head Start, and childcare programs to ensure optimal language and literacy services for children who speak English and who are dual language learners (DLLs). </a:t>
            </a:r>
            <a:endParaRPr lang="en-US" dirty="0">
              <a:solidFill>
                <a:schemeClr val="tx1"/>
              </a:solidFill>
            </a:endParaRPr>
          </a:p>
        </p:txBody>
      </p:sp>
      <p:cxnSp>
        <p:nvCxnSpPr>
          <p:cNvPr id="15" name="Straight Connector 14">
            <a:extLst>
              <a:ext uri="{FF2B5EF4-FFF2-40B4-BE49-F238E27FC236}">
                <a16:creationId xmlns:a16="http://schemas.microsoft.com/office/drawing/2014/main" id="{E81F53E2-F556-42FA-8D24-113839EE19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58249" y="4166888"/>
            <a:ext cx="675502"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94B000F-F6D6-48B2-ABE8-DA03CD88E63A}"/>
              </a:ext>
            </a:extLst>
          </p:cNvPr>
          <p:cNvSpPr txBox="1"/>
          <p:nvPr/>
        </p:nvSpPr>
        <p:spPr>
          <a:xfrm>
            <a:off x="551379" y="2920315"/>
            <a:ext cx="11294723" cy="830997"/>
          </a:xfrm>
          <a:prstGeom prst="rect">
            <a:avLst/>
          </a:prstGeom>
          <a:noFill/>
        </p:spPr>
        <p:txBody>
          <a:bodyPr wrap="square" rtlCol="0">
            <a:spAutoFit/>
          </a:bodyPr>
          <a:lstStyle/>
          <a:p>
            <a:pPr algn="ctr"/>
            <a:r>
              <a:rPr lang="en-US" sz="2400" b="1" dirty="0">
                <a:solidFill>
                  <a:schemeClr val="accent1">
                    <a:lumMod val="20000"/>
                    <a:lumOff val="80000"/>
                  </a:schemeClr>
                </a:solidFill>
              </a:rPr>
              <a:t>1. </a:t>
            </a:r>
            <a:r>
              <a:rPr lang="en-US" dirty="0">
                <a:solidFill>
                  <a:schemeClr val="accent1">
                    <a:lumMod val="20000"/>
                    <a:lumOff val="80000"/>
                  </a:schemeClr>
                </a:solidFill>
              </a:rPr>
              <a:t>Background Knowledge </a:t>
            </a:r>
            <a:r>
              <a:rPr lang="en-US" sz="2400" b="1" dirty="0">
                <a:solidFill>
                  <a:schemeClr val="accent1">
                    <a:lumMod val="20000"/>
                    <a:lumOff val="80000"/>
                  </a:schemeClr>
                </a:solidFill>
              </a:rPr>
              <a:t>2. </a:t>
            </a:r>
            <a:r>
              <a:rPr lang="en-US" dirty="0">
                <a:solidFill>
                  <a:schemeClr val="accent1">
                    <a:lumMod val="20000"/>
                    <a:lumOff val="80000"/>
                  </a:schemeClr>
                </a:solidFill>
              </a:rPr>
              <a:t>Oral Language &amp; Vocabulary </a:t>
            </a:r>
            <a:r>
              <a:rPr lang="en-US" sz="2400" b="1" dirty="0">
                <a:solidFill>
                  <a:schemeClr val="accent1">
                    <a:lumMod val="20000"/>
                    <a:lumOff val="80000"/>
                  </a:schemeClr>
                </a:solidFill>
              </a:rPr>
              <a:t>3. </a:t>
            </a:r>
            <a:r>
              <a:rPr lang="en-US" dirty="0">
                <a:solidFill>
                  <a:schemeClr val="accent1">
                    <a:lumMod val="20000"/>
                    <a:lumOff val="80000"/>
                  </a:schemeClr>
                </a:solidFill>
              </a:rPr>
              <a:t>Book Knowledge &amp; Print Concepts </a:t>
            </a:r>
            <a:r>
              <a:rPr lang="en-US" sz="2400" b="1" dirty="0">
                <a:solidFill>
                  <a:schemeClr val="accent1">
                    <a:lumMod val="20000"/>
                    <a:lumOff val="80000"/>
                  </a:schemeClr>
                </a:solidFill>
              </a:rPr>
              <a:t>4. </a:t>
            </a:r>
            <a:r>
              <a:rPr lang="en-US" dirty="0">
                <a:solidFill>
                  <a:schemeClr val="accent1">
                    <a:lumMod val="20000"/>
                    <a:lumOff val="80000"/>
                  </a:schemeClr>
                </a:solidFill>
              </a:rPr>
              <a:t>Phonological Awareness </a:t>
            </a:r>
            <a:r>
              <a:rPr lang="en-US" sz="2400" b="1" dirty="0">
                <a:solidFill>
                  <a:schemeClr val="accent1">
                    <a:lumMod val="20000"/>
                    <a:lumOff val="80000"/>
                  </a:schemeClr>
                </a:solidFill>
              </a:rPr>
              <a:t>5. </a:t>
            </a:r>
            <a:r>
              <a:rPr lang="en-US" dirty="0">
                <a:solidFill>
                  <a:schemeClr val="accent1">
                    <a:lumMod val="20000"/>
                    <a:lumOff val="80000"/>
                  </a:schemeClr>
                </a:solidFill>
              </a:rPr>
              <a:t>Alphabet Knowledge &amp; Early Writing. </a:t>
            </a:r>
          </a:p>
        </p:txBody>
      </p:sp>
    </p:spTree>
    <p:extLst>
      <p:ext uri="{BB962C8B-B14F-4D97-AF65-F5344CB8AC3E}">
        <p14:creationId xmlns:p14="http://schemas.microsoft.com/office/powerpoint/2010/main" val="1177579355"/>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D159F-B1BD-4399-B59E-BCC8AAD909B2}"/>
              </a:ext>
            </a:extLst>
          </p:cNvPr>
          <p:cNvSpPr>
            <a:spLocks noGrp="1"/>
          </p:cNvSpPr>
          <p:nvPr>
            <p:ph type="title"/>
          </p:nvPr>
        </p:nvSpPr>
        <p:spPr>
          <a:xfrm>
            <a:off x="1555788" y="2055961"/>
            <a:ext cx="2793158" cy="1600200"/>
          </a:xfrm>
        </p:spPr>
        <p:txBody>
          <a:bodyPr/>
          <a:lstStyle/>
          <a:p>
            <a:r>
              <a:rPr lang="en-US" dirty="0"/>
              <a:t>Background Knowledge</a:t>
            </a:r>
          </a:p>
        </p:txBody>
      </p:sp>
      <p:pic>
        <p:nvPicPr>
          <p:cNvPr id="5" name="Content Placeholder 5" descr="Diagram&#10;&#10;Description automatically generated">
            <a:extLst>
              <a:ext uri="{FF2B5EF4-FFF2-40B4-BE49-F238E27FC236}">
                <a16:creationId xmlns:a16="http://schemas.microsoft.com/office/drawing/2014/main" id="{49F2A160-CEBC-4210-ABFE-623078F4A931}"/>
              </a:ext>
            </a:extLst>
          </p:cNvPr>
          <p:cNvPicPr>
            <a:picLocks noGrp="1" noChangeAspect="1"/>
          </p:cNvPicPr>
          <p:nvPr>
            <p:ph idx="1"/>
          </p:nvPr>
        </p:nvPicPr>
        <p:blipFill>
          <a:blip r:embed="rId2"/>
          <a:stretch>
            <a:fillRect/>
          </a:stretch>
        </p:blipFill>
        <p:spPr>
          <a:xfrm>
            <a:off x="5313506" y="1664208"/>
            <a:ext cx="6302664" cy="3983906"/>
          </a:xfrm>
        </p:spPr>
      </p:pic>
    </p:spTree>
    <p:extLst>
      <p:ext uri="{BB962C8B-B14F-4D97-AF65-F5344CB8AC3E}">
        <p14:creationId xmlns:p14="http://schemas.microsoft.com/office/powerpoint/2010/main" val="1423735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FE8F7-6CCC-4FED-8810-436600053775}"/>
              </a:ext>
            </a:extLst>
          </p:cNvPr>
          <p:cNvSpPr>
            <a:spLocks noGrp="1"/>
          </p:cNvSpPr>
          <p:nvPr>
            <p:ph type="title"/>
          </p:nvPr>
        </p:nvSpPr>
        <p:spPr>
          <a:xfrm>
            <a:off x="1378475" y="2473960"/>
            <a:ext cx="2793158" cy="1600200"/>
          </a:xfrm>
        </p:spPr>
        <p:txBody>
          <a:bodyPr/>
          <a:lstStyle/>
          <a:p>
            <a:pPr algn="r"/>
            <a:r>
              <a:rPr lang="en-US" dirty="0"/>
              <a:t>Background knowledge meets Book knowledge and Print Concept</a:t>
            </a:r>
          </a:p>
        </p:txBody>
      </p:sp>
      <p:pic>
        <p:nvPicPr>
          <p:cNvPr id="5" name="Content Placeholder 7" descr="Diagram, text&#10;&#10;Description automatically generated">
            <a:extLst>
              <a:ext uri="{FF2B5EF4-FFF2-40B4-BE49-F238E27FC236}">
                <a16:creationId xmlns:a16="http://schemas.microsoft.com/office/drawing/2014/main" id="{F2974584-64FC-46AD-8E43-4408A679E5FF}"/>
              </a:ext>
            </a:extLst>
          </p:cNvPr>
          <p:cNvPicPr>
            <a:picLocks noGrp="1" noChangeAspect="1"/>
          </p:cNvPicPr>
          <p:nvPr>
            <p:ph idx="1"/>
          </p:nvPr>
        </p:nvPicPr>
        <p:blipFill>
          <a:blip r:embed="rId2"/>
          <a:stretch>
            <a:fillRect/>
          </a:stretch>
        </p:blipFill>
        <p:spPr>
          <a:xfrm>
            <a:off x="5614416" y="944839"/>
            <a:ext cx="4828588" cy="4968322"/>
          </a:xfrm>
          <a:prstGeom prst="rect">
            <a:avLst/>
          </a:prstGeom>
        </p:spPr>
      </p:pic>
    </p:spTree>
    <p:extLst>
      <p:ext uri="{BB962C8B-B14F-4D97-AF65-F5344CB8AC3E}">
        <p14:creationId xmlns:p14="http://schemas.microsoft.com/office/powerpoint/2010/main" val="2597210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13" name="Rectangle 12">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a:extLst>
              <a:ext uri="{FF2B5EF4-FFF2-40B4-BE49-F238E27FC236}">
                <a16:creationId xmlns:a16="http://schemas.microsoft.com/office/drawing/2014/main" id="{665BA4B7-9BF8-464E-BF84-96A20E01DF5A}"/>
              </a:ext>
            </a:extLst>
          </p:cNvPr>
          <p:cNvSpPr>
            <a:spLocks noGrp="1"/>
          </p:cNvSpPr>
          <p:nvPr>
            <p:ph type="title"/>
          </p:nvPr>
        </p:nvSpPr>
        <p:spPr>
          <a:xfrm>
            <a:off x="1000372" y="1209957"/>
            <a:ext cx="3034580" cy="4438087"/>
          </a:xfrm>
        </p:spPr>
        <p:txBody>
          <a:bodyPr anchor="ctr">
            <a:normAutofit/>
          </a:bodyPr>
          <a:lstStyle/>
          <a:p>
            <a:pPr algn="r"/>
            <a:r>
              <a:rPr lang="en-US" sz="3200">
                <a:solidFill>
                  <a:schemeClr val="tx1"/>
                </a:solidFill>
              </a:rPr>
              <a:t>We hope you leave here with a. . .</a:t>
            </a:r>
          </a:p>
        </p:txBody>
      </p:sp>
      <p:cxnSp>
        <p:nvCxnSpPr>
          <p:cNvPr id="16" name="Straight Connector 15">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CFEBA2E-8B69-48F0-8CBB-C52612BA13D1}"/>
              </a:ext>
            </a:extLst>
          </p:cNvPr>
          <p:cNvSpPr>
            <a:spLocks noGrp="1"/>
          </p:cNvSpPr>
          <p:nvPr>
            <p:ph idx="1"/>
          </p:nvPr>
        </p:nvSpPr>
        <p:spPr>
          <a:xfrm>
            <a:off x="4678424" y="1059025"/>
            <a:ext cx="6339111" cy="4739950"/>
          </a:xfrm>
        </p:spPr>
        <p:txBody>
          <a:bodyPr anchor="ctr">
            <a:normAutofit/>
          </a:bodyPr>
          <a:lstStyle/>
          <a:p>
            <a:r>
              <a:rPr lang="en-US" sz="2400" dirty="0">
                <a:solidFill>
                  <a:schemeClr val="tx1"/>
                </a:solidFill>
              </a:rPr>
              <a:t>Greater understanding of ELOF</a:t>
            </a:r>
          </a:p>
          <a:p>
            <a:r>
              <a:rPr lang="en-US" sz="2400" dirty="0">
                <a:solidFill>
                  <a:schemeClr val="tx1"/>
                </a:solidFill>
              </a:rPr>
              <a:t> New insight into family culture and       	background</a:t>
            </a:r>
          </a:p>
          <a:p>
            <a:r>
              <a:rPr lang="en-US" sz="2400" dirty="0">
                <a:solidFill>
                  <a:schemeClr val="tx1"/>
                </a:solidFill>
              </a:rPr>
              <a:t>Better guidance for Parenting Behaviors and Parent Interactions</a:t>
            </a:r>
          </a:p>
          <a:p>
            <a:r>
              <a:rPr lang="en-US" sz="2400" dirty="0">
                <a:solidFill>
                  <a:schemeClr val="tx1"/>
                </a:solidFill>
              </a:rPr>
              <a:t>Support for virtual home visits.  </a:t>
            </a:r>
          </a:p>
        </p:txBody>
      </p:sp>
    </p:spTree>
    <p:extLst>
      <p:ext uri="{BB962C8B-B14F-4D97-AF65-F5344CB8AC3E}">
        <p14:creationId xmlns:p14="http://schemas.microsoft.com/office/powerpoint/2010/main" val="3844890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FE8F7-6CCC-4FED-8810-436600053775}"/>
              </a:ext>
            </a:extLst>
          </p:cNvPr>
          <p:cNvSpPr>
            <a:spLocks noGrp="1"/>
          </p:cNvSpPr>
          <p:nvPr>
            <p:ph type="title"/>
          </p:nvPr>
        </p:nvSpPr>
        <p:spPr>
          <a:xfrm>
            <a:off x="1327675" y="2628900"/>
            <a:ext cx="2793158" cy="1600200"/>
          </a:xfrm>
        </p:spPr>
        <p:txBody>
          <a:bodyPr/>
          <a:lstStyle/>
          <a:p>
            <a:pPr algn="r"/>
            <a:r>
              <a:rPr lang="en-US" dirty="0"/>
              <a:t>Background Knowledge meets Alphabet Knowledge and Early Writing</a:t>
            </a:r>
          </a:p>
        </p:txBody>
      </p:sp>
      <p:pic>
        <p:nvPicPr>
          <p:cNvPr id="6" name="Content Placeholder 7" descr="Text&#10;&#10;Description automatically generated">
            <a:extLst>
              <a:ext uri="{FF2B5EF4-FFF2-40B4-BE49-F238E27FC236}">
                <a16:creationId xmlns:a16="http://schemas.microsoft.com/office/drawing/2014/main" id="{E41C6DC8-C802-4E60-ACA7-AC2CA1C7962C}"/>
              </a:ext>
            </a:extLst>
          </p:cNvPr>
          <p:cNvPicPr>
            <a:picLocks noChangeAspect="1"/>
          </p:cNvPicPr>
          <p:nvPr/>
        </p:nvPicPr>
        <p:blipFill>
          <a:blip r:embed="rId3"/>
          <a:stretch>
            <a:fillRect/>
          </a:stretch>
        </p:blipFill>
        <p:spPr bwMode="gray">
          <a:xfrm>
            <a:off x="6096000" y="1295400"/>
            <a:ext cx="4038873" cy="4583118"/>
          </a:xfrm>
          <a:prstGeom prst="rect">
            <a:avLst/>
          </a:prstGeom>
        </p:spPr>
      </p:pic>
    </p:spTree>
    <p:extLst>
      <p:ext uri="{BB962C8B-B14F-4D97-AF65-F5344CB8AC3E}">
        <p14:creationId xmlns:p14="http://schemas.microsoft.com/office/powerpoint/2010/main" val="2763608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FE8F7-6CCC-4FED-8810-436600053775}"/>
              </a:ext>
            </a:extLst>
          </p:cNvPr>
          <p:cNvSpPr>
            <a:spLocks noGrp="1"/>
          </p:cNvSpPr>
          <p:nvPr>
            <p:ph type="title"/>
          </p:nvPr>
        </p:nvSpPr>
        <p:spPr>
          <a:xfrm>
            <a:off x="1571515" y="2469031"/>
            <a:ext cx="2793158" cy="1600200"/>
          </a:xfrm>
        </p:spPr>
        <p:txBody>
          <a:bodyPr/>
          <a:lstStyle/>
          <a:p>
            <a:pPr algn="r"/>
            <a:r>
              <a:rPr lang="en-US" dirty="0"/>
              <a:t>Background Knowledge Meets Oral Language and Vocabulary</a:t>
            </a:r>
          </a:p>
        </p:txBody>
      </p:sp>
      <p:pic>
        <p:nvPicPr>
          <p:cNvPr id="5" name="Content Placeholder 11" descr="A picture containing diagram&#10;&#10;Description automatically generated">
            <a:extLst>
              <a:ext uri="{FF2B5EF4-FFF2-40B4-BE49-F238E27FC236}">
                <a16:creationId xmlns:a16="http://schemas.microsoft.com/office/drawing/2014/main" id="{1CA33CD0-F15D-450E-824D-222E8FEFF7DF}"/>
              </a:ext>
            </a:extLst>
          </p:cNvPr>
          <p:cNvPicPr>
            <a:picLocks noChangeAspect="1"/>
          </p:cNvPicPr>
          <p:nvPr/>
        </p:nvPicPr>
        <p:blipFill>
          <a:blip r:embed="rId3"/>
          <a:stretch>
            <a:fillRect/>
          </a:stretch>
        </p:blipFill>
        <p:spPr>
          <a:xfrm>
            <a:off x="6096000" y="973587"/>
            <a:ext cx="4286033" cy="4591088"/>
          </a:xfrm>
          <a:prstGeom prst="rect">
            <a:avLst/>
          </a:prstGeom>
        </p:spPr>
      </p:pic>
    </p:spTree>
    <p:extLst>
      <p:ext uri="{BB962C8B-B14F-4D97-AF65-F5344CB8AC3E}">
        <p14:creationId xmlns:p14="http://schemas.microsoft.com/office/powerpoint/2010/main" val="3904177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855F84-FC21-4A52-A2AA-EDCAD14E599B}"/>
              </a:ext>
            </a:extLst>
          </p:cNvPr>
          <p:cNvSpPr>
            <a:spLocks noGrp="1"/>
          </p:cNvSpPr>
          <p:nvPr>
            <p:ph type="title"/>
          </p:nvPr>
        </p:nvSpPr>
        <p:spPr>
          <a:xfrm>
            <a:off x="1715293" y="920971"/>
            <a:ext cx="8761413" cy="706964"/>
          </a:xfrm>
        </p:spPr>
        <p:txBody>
          <a:bodyPr/>
          <a:lstStyle/>
          <a:p>
            <a:r>
              <a:rPr lang="en-US" dirty="0"/>
              <a:t>Culture and Background Knowledge</a:t>
            </a:r>
          </a:p>
        </p:txBody>
      </p:sp>
      <p:sp>
        <p:nvSpPr>
          <p:cNvPr id="7" name="Text Placeholder 6">
            <a:extLst>
              <a:ext uri="{FF2B5EF4-FFF2-40B4-BE49-F238E27FC236}">
                <a16:creationId xmlns:a16="http://schemas.microsoft.com/office/drawing/2014/main" id="{5998A7DC-5324-4713-B7D9-DEA644130200}"/>
              </a:ext>
            </a:extLst>
          </p:cNvPr>
          <p:cNvSpPr>
            <a:spLocks noGrp="1"/>
          </p:cNvSpPr>
          <p:nvPr>
            <p:ph type="body" sz="quarter" idx="3"/>
          </p:nvPr>
        </p:nvSpPr>
        <p:spPr>
          <a:xfrm>
            <a:off x="474032" y="4059083"/>
            <a:ext cx="11243936" cy="576262"/>
          </a:xfrm>
        </p:spPr>
        <p:txBody>
          <a:bodyPr/>
          <a:lstStyle/>
          <a:p>
            <a:pPr algn="ctr"/>
            <a:r>
              <a:rPr lang="en-US" sz="3200" dirty="0"/>
              <a:t>Think about the definitions of culture and background knowledge. How would you connect these two concepts together?</a:t>
            </a:r>
          </a:p>
        </p:txBody>
      </p:sp>
      <p:sp>
        <p:nvSpPr>
          <p:cNvPr id="2" name="TextBox 1">
            <a:extLst>
              <a:ext uri="{FF2B5EF4-FFF2-40B4-BE49-F238E27FC236}">
                <a16:creationId xmlns:a16="http://schemas.microsoft.com/office/drawing/2014/main" id="{43C4A4F3-676C-4F6F-9DE1-072C1BD5A616}"/>
              </a:ext>
            </a:extLst>
          </p:cNvPr>
          <p:cNvSpPr txBox="1"/>
          <p:nvPr/>
        </p:nvSpPr>
        <p:spPr>
          <a:xfrm>
            <a:off x="606174" y="4952144"/>
            <a:ext cx="11243935" cy="1569660"/>
          </a:xfrm>
          <a:prstGeom prst="rect">
            <a:avLst/>
          </a:prstGeom>
          <a:noFill/>
        </p:spPr>
        <p:txBody>
          <a:bodyPr wrap="square" rtlCol="0">
            <a:spAutoFit/>
          </a:bodyPr>
          <a:lstStyle/>
          <a:p>
            <a:r>
              <a:rPr lang="en-US" sz="2000" b="1" dirty="0">
                <a:solidFill>
                  <a:schemeClr val="accent1">
                    <a:lumMod val="75000"/>
                  </a:schemeClr>
                </a:solidFill>
              </a:rPr>
              <a:t>Culture is</a:t>
            </a:r>
            <a:r>
              <a:rPr lang="en-US" sz="2000" dirty="0"/>
              <a:t> </a:t>
            </a:r>
            <a:r>
              <a:rPr lang="en-US" dirty="0"/>
              <a:t>Culture is shared among members of a community and passed along from generation to generation. Culture is a set of invisible rules, values, and beliefs that we learn to think of as normal.</a:t>
            </a:r>
            <a:endParaRPr lang="en-US" dirty="0">
              <a:solidFill>
                <a:schemeClr val="accent1">
                  <a:lumMod val="75000"/>
                </a:schemeClr>
              </a:solidFill>
            </a:endParaRPr>
          </a:p>
          <a:p>
            <a:endParaRPr lang="en-US" sz="2000" b="1" dirty="0">
              <a:solidFill>
                <a:schemeClr val="accent1">
                  <a:lumMod val="75000"/>
                </a:schemeClr>
              </a:solidFill>
            </a:endParaRPr>
          </a:p>
          <a:p>
            <a:r>
              <a:rPr lang="en-US" sz="2000" b="1" dirty="0">
                <a:solidFill>
                  <a:schemeClr val="accent1">
                    <a:lumMod val="75000"/>
                  </a:schemeClr>
                </a:solidFill>
              </a:rPr>
              <a:t>Background knowledge </a:t>
            </a:r>
            <a:r>
              <a:rPr lang="en-US" sz="1800" dirty="0"/>
              <a:t>is the information that children learn and store in their memories—including information about themselves, other people, objects, and the world around them.</a:t>
            </a:r>
            <a:endParaRPr lang="en-US" dirty="0"/>
          </a:p>
        </p:txBody>
      </p:sp>
    </p:spTree>
    <p:extLst>
      <p:ext uri="{BB962C8B-B14F-4D97-AF65-F5344CB8AC3E}">
        <p14:creationId xmlns:p14="http://schemas.microsoft.com/office/powerpoint/2010/main" val="2081023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62389-B389-4396-8F08-4FD4DE6312F5}"/>
              </a:ext>
            </a:extLst>
          </p:cNvPr>
          <p:cNvSpPr>
            <a:spLocks noGrp="1"/>
          </p:cNvSpPr>
          <p:nvPr>
            <p:ph type="title"/>
          </p:nvPr>
        </p:nvSpPr>
        <p:spPr>
          <a:xfrm>
            <a:off x="1154954" y="973668"/>
            <a:ext cx="9397716" cy="706964"/>
          </a:xfrm>
        </p:spPr>
        <p:txBody>
          <a:bodyPr/>
          <a:lstStyle/>
          <a:p>
            <a:pPr algn="ctr"/>
            <a:r>
              <a:rPr lang="en-US" dirty="0"/>
              <a:t>Research Perspectives on Culture and Child Development</a:t>
            </a:r>
          </a:p>
        </p:txBody>
      </p:sp>
      <p:sp>
        <p:nvSpPr>
          <p:cNvPr id="4" name="Content Placeholder 3">
            <a:extLst>
              <a:ext uri="{FF2B5EF4-FFF2-40B4-BE49-F238E27FC236}">
                <a16:creationId xmlns:a16="http://schemas.microsoft.com/office/drawing/2014/main" id="{A662CC6F-7C83-4175-8D23-D3E03C4F7CA2}"/>
              </a:ext>
            </a:extLst>
          </p:cNvPr>
          <p:cNvSpPr>
            <a:spLocks noGrp="1"/>
          </p:cNvSpPr>
          <p:nvPr>
            <p:ph sz="half" idx="2"/>
          </p:nvPr>
        </p:nvSpPr>
        <p:spPr>
          <a:xfrm>
            <a:off x="490151" y="2597548"/>
            <a:ext cx="5193957" cy="3074203"/>
          </a:xfrm>
          <a:solidFill>
            <a:schemeClr val="accent5">
              <a:lumMod val="20000"/>
              <a:lumOff val="80000"/>
            </a:schemeClr>
          </a:solidFill>
        </p:spPr>
        <p:txBody>
          <a:bodyPr>
            <a:normAutofit/>
          </a:bodyPr>
          <a:lstStyle/>
          <a:p>
            <a:r>
              <a:rPr lang="en-US" sz="2400" dirty="0"/>
              <a:t>The cultural rules children learn at home may be very different from the ones they are expected to know when thy enter a childcare center or school (Fleer, 2002;Keyser, 2006).</a:t>
            </a:r>
          </a:p>
        </p:txBody>
      </p:sp>
      <p:sp>
        <p:nvSpPr>
          <p:cNvPr id="6" name="Content Placeholder 5">
            <a:extLst>
              <a:ext uri="{FF2B5EF4-FFF2-40B4-BE49-F238E27FC236}">
                <a16:creationId xmlns:a16="http://schemas.microsoft.com/office/drawing/2014/main" id="{D1087A01-DF43-4A68-B259-D9665E2D9CB9}"/>
              </a:ext>
            </a:extLst>
          </p:cNvPr>
          <p:cNvSpPr>
            <a:spLocks noGrp="1"/>
          </p:cNvSpPr>
          <p:nvPr>
            <p:ph sz="quarter" idx="4"/>
          </p:nvPr>
        </p:nvSpPr>
        <p:spPr>
          <a:xfrm>
            <a:off x="6208712" y="2597548"/>
            <a:ext cx="5493137" cy="3074201"/>
          </a:xfrm>
          <a:solidFill>
            <a:schemeClr val="accent5">
              <a:lumMod val="20000"/>
              <a:lumOff val="80000"/>
            </a:schemeClr>
          </a:solidFill>
        </p:spPr>
        <p:txBody>
          <a:bodyPr>
            <a:noAutofit/>
          </a:bodyPr>
          <a:lstStyle/>
          <a:p>
            <a:r>
              <a:rPr lang="en-US" sz="2400" dirty="0"/>
              <a:t>If adults (parent educators, teachers, and caregivers) don’t understand the cultural rules and norms of the child’s family, we may misread a child’s developmental progress, aptitude, and abilities (Bowman &amp; Stott, 1994).</a:t>
            </a:r>
          </a:p>
        </p:txBody>
      </p:sp>
    </p:spTree>
    <p:extLst>
      <p:ext uri="{BB962C8B-B14F-4D97-AF65-F5344CB8AC3E}">
        <p14:creationId xmlns:p14="http://schemas.microsoft.com/office/powerpoint/2010/main" val="1268556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EC030789-C525-4D1D-90A0-F48C14A76E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0" name="Rectangle 49">
              <a:extLst>
                <a:ext uri="{FF2B5EF4-FFF2-40B4-BE49-F238E27FC236}">
                  <a16:creationId xmlns:a16="http://schemas.microsoft.com/office/drawing/2014/main" id="{91BD0F81-508F-4C6D-9938-C58CC2138A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1" name="Freeform 5">
              <a:extLst>
                <a:ext uri="{FF2B5EF4-FFF2-40B4-BE49-F238E27FC236}">
                  <a16:creationId xmlns:a16="http://schemas.microsoft.com/office/drawing/2014/main" id="{49081238-0806-4285-968F-ACFC0C0FB93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53" name="Rectangle 52">
            <a:extLst>
              <a:ext uri="{FF2B5EF4-FFF2-40B4-BE49-F238E27FC236}">
                <a16:creationId xmlns:a16="http://schemas.microsoft.com/office/drawing/2014/main" id="{80CAB4C1-E9FF-4C37-92FA-28BED3B88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5" name="Rectangle 54">
            <a:extLst>
              <a:ext uri="{FF2B5EF4-FFF2-40B4-BE49-F238E27FC236}">
                <a16:creationId xmlns:a16="http://schemas.microsoft.com/office/drawing/2014/main" id="{0BD7060D-8DA2-4400-86F1-6A988F0E8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7" name="Rectangle 56">
            <a:extLst>
              <a:ext uri="{FF2B5EF4-FFF2-40B4-BE49-F238E27FC236}">
                <a16:creationId xmlns:a16="http://schemas.microsoft.com/office/drawing/2014/main" id="{96E6678A-6101-4D77-8A14-5F70FBDB6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hild that is standing in the dirt&#10;&#10;Description automatically generated">
            <a:extLst>
              <a:ext uri="{FF2B5EF4-FFF2-40B4-BE49-F238E27FC236}">
                <a16:creationId xmlns:a16="http://schemas.microsoft.com/office/drawing/2014/main" id="{36FA9C6D-CA82-4B45-89C5-C0E30D42A1AA}"/>
              </a:ext>
            </a:extLst>
          </p:cNvPr>
          <p:cNvPicPr>
            <a:picLocks noChangeAspect="1"/>
          </p:cNvPicPr>
          <p:nvPr/>
        </p:nvPicPr>
        <p:blipFill rotWithShape="1">
          <a:blip r:embed="rId4"/>
          <a:srcRect t="11937" r="-1" b="1615"/>
          <a:stretch/>
        </p:blipFill>
        <p:spPr>
          <a:xfrm>
            <a:off x="847543" y="474132"/>
            <a:ext cx="2984150" cy="3439617"/>
          </a:xfrm>
          <a:prstGeom prst="roundRect">
            <a:avLst>
              <a:gd name="adj" fmla="val 1858"/>
            </a:avLst>
          </a:prstGeom>
          <a:effectLst/>
        </p:spPr>
      </p:pic>
      <p:pic>
        <p:nvPicPr>
          <p:cNvPr id="10" name="Picture 9" descr="A child holding a frisbee in a yard&#10;&#10;Description automatically generated">
            <a:extLst>
              <a:ext uri="{FF2B5EF4-FFF2-40B4-BE49-F238E27FC236}">
                <a16:creationId xmlns:a16="http://schemas.microsoft.com/office/drawing/2014/main" id="{08A5E20F-C1E3-4A4C-9B94-CF447CF38BCB}"/>
              </a:ext>
            </a:extLst>
          </p:cNvPr>
          <p:cNvPicPr>
            <a:picLocks noChangeAspect="1"/>
          </p:cNvPicPr>
          <p:nvPr/>
        </p:nvPicPr>
        <p:blipFill rotWithShape="1">
          <a:blip r:embed="rId5"/>
          <a:srcRect r="-2" b="15868"/>
          <a:stretch/>
        </p:blipFill>
        <p:spPr>
          <a:xfrm>
            <a:off x="4512337" y="473338"/>
            <a:ext cx="3066329" cy="3439617"/>
          </a:xfrm>
          <a:prstGeom prst="roundRect">
            <a:avLst>
              <a:gd name="adj" fmla="val 1858"/>
            </a:avLst>
          </a:prstGeom>
          <a:effectLst/>
        </p:spPr>
      </p:pic>
      <p:pic>
        <p:nvPicPr>
          <p:cNvPr id="12" name="Picture 11" descr="A child standing next to a fence&#10;&#10;Description automatically generated">
            <a:extLst>
              <a:ext uri="{FF2B5EF4-FFF2-40B4-BE49-F238E27FC236}">
                <a16:creationId xmlns:a16="http://schemas.microsoft.com/office/drawing/2014/main" id="{0051A98E-F035-4418-8AFE-A70A25D5A3BC}"/>
              </a:ext>
            </a:extLst>
          </p:cNvPr>
          <p:cNvPicPr>
            <a:picLocks noChangeAspect="1"/>
          </p:cNvPicPr>
          <p:nvPr/>
        </p:nvPicPr>
        <p:blipFill rotWithShape="1">
          <a:blip r:embed="rId6"/>
          <a:srcRect r="2" b="14628"/>
          <a:stretch/>
        </p:blipFill>
        <p:spPr>
          <a:xfrm>
            <a:off x="8245497" y="473338"/>
            <a:ext cx="3021671" cy="3439617"/>
          </a:xfrm>
          <a:prstGeom prst="roundRect">
            <a:avLst>
              <a:gd name="adj" fmla="val 1858"/>
            </a:avLst>
          </a:prstGeom>
          <a:effectLst/>
        </p:spPr>
      </p:pic>
      <p:sp>
        <p:nvSpPr>
          <p:cNvPr id="59" name="Rectangle 58">
            <a:extLst>
              <a:ext uri="{FF2B5EF4-FFF2-40B4-BE49-F238E27FC236}">
                <a16:creationId xmlns:a16="http://schemas.microsoft.com/office/drawing/2014/main" id="{AFA4E1D0-9351-4451-B0A0-51BEA42D8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1" name="Freeform: Shape 60">
            <a:extLst>
              <a:ext uri="{FF2B5EF4-FFF2-40B4-BE49-F238E27FC236}">
                <a16:creationId xmlns:a16="http://schemas.microsoft.com/office/drawing/2014/main" id="{0D052C5D-4E47-47F1-96A6-5251FAAEDE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133850"/>
            <a:ext cx="11277600" cy="2250018"/>
          </a:xfrm>
          <a:custGeom>
            <a:avLst/>
            <a:gdLst>
              <a:gd name="connsiteX0" fmla="*/ 5264150 w 11277600"/>
              <a:gd name="connsiteY0" fmla="*/ 0 h 2250018"/>
              <a:gd name="connsiteX1" fmla="*/ 5499100 w 11277600"/>
              <a:gd name="connsiteY1" fmla="*/ 1588 h 2250018"/>
              <a:gd name="connsiteX2" fmla="*/ 5730875 w 11277600"/>
              <a:gd name="connsiteY2" fmla="*/ 1588 h 2250018"/>
              <a:gd name="connsiteX3" fmla="*/ 5961063 w 11277600"/>
              <a:gd name="connsiteY3" fmla="*/ 4763 h 2250018"/>
              <a:gd name="connsiteX4" fmla="*/ 6186488 w 11277600"/>
              <a:gd name="connsiteY4" fmla="*/ 9525 h 2250018"/>
              <a:gd name="connsiteX5" fmla="*/ 6410325 w 11277600"/>
              <a:gd name="connsiteY5" fmla="*/ 14288 h 2250018"/>
              <a:gd name="connsiteX6" fmla="*/ 6629400 w 11277600"/>
              <a:gd name="connsiteY6" fmla="*/ 19050 h 2250018"/>
              <a:gd name="connsiteX7" fmla="*/ 6846888 w 11277600"/>
              <a:gd name="connsiteY7" fmla="*/ 26988 h 2250018"/>
              <a:gd name="connsiteX8" fmla="*/ 7061200 w 11277600"/>
              <a:gd name="connsiteY8" fmla="*/ 34925 h 2250018"/>
              <a:gd name="connsiteX9" fmla="*/ 7270750 w 11277600"/>
              <a:gd name="connsiteY9" fmla="*/ 42863 h 2250018"/>
              <a:gd name="connsiteX10" fmla="*/ 7680325 w 11277600"/>
              <a:gd name="connsiteY10" fmla="*/ 63500 h 2250018"/>
              <a:gd name="connsiteX11" fmla="*/ 8072438 w 11277600"/>
              <a:gd name="connsiteY11" fmla="*/ 85725 h 2250018"/>
              <a:gd name="connsiteX12" fmla="*/ 8448675 w 11277600"/>
              <a:gd name="connsiteY12" fmla="*/ 109538 h 2250018"/>
              <a:gd name="connsiteX13" fmla="*/ 8805862 w 11277600"/>
              <a:gd name="connsiteY13" fmla="*/ 134938 h 2250018"/>
              <a:gd name="connsiteX14" fmla="*/ 9145588 w 11277600"/>
              <a:gd name="connsiteY14" fmla="*/ 161925 h 2250018"/>
              <a:gd name="connsiteX15" fmla="*/ 9461500 w 11277600"/>
              <a:gd name="connsiteY15" fmla="*/ 190500 h 2250018"/>
              <a:gd name="connsiteX16" fmla="*/ 9758362 w 11277600"/>
              <a:gd name="connsiteY16" fmla="*/ 219075 h 2250018"/>
              <a:gd name="connsiteX17" fmla="*/ 10031412 w 11277600"/>
              <a:gd name="connsiteY17" fmla="*/ 247650 h 2250018"/>
              <a:gd name="connsiteX18" fmla="*/ 10282238 w 11277600"/>
              <a:gd name="connsiteY18" fmla="*/ 274638 h 2250018"/>
              <a:gd name="connsiteX19" fmla="*/ 10504488 w 11277600"/>
              <a:gd name="connsiteY19" fmla="*/ 300038 h 2250018"/>
              <a:gd name="connsiteX20" fmla="*/ 10704512 w 11277600"/>
              <a:gd name="connsiteY20" fmla="*/ 323850 h 2250018"/>
              <a:gd name="connsiteX21" fmla="*/ 10874375 w 11277600"/>
              <a:gd name="connsiteY21" fmla="*/ 344488 h 2250018"/>
              <a:gd name="connsiteX22" fmla="*/ 11015662 w 11277600"/>
              <a:gd name="connsiteY22" fmla="*/ 363538 h 2250018"/>
              <a:gd name="connsiteX23" fmla="*/ 11210925 w 11277600"/>
              <a:gd name="connsiteY23" fmla="*/ 390525 h 2250018"/>
              <a:gd name="connsiteX24" fmla="*/ 11277600 w 11277600"/>
              <a:gd name="connsiteY24" fmla="*/ 400050 h 2250018"/>
              <a:gd name="connsiteX25" fmla="*/ 11277600 w 11277600"/>
              <a:gd name="connsiteY25" fmla="*/ 2250018 h 2250018"/>
              <a:gd name="connsiteX26" fmla="*/ 0 w 11277600"/>
              <a:gd name="connsiteY26" fmla="*/ 2250018 h 2250018"/>
              <a:gd name="connsiteX27" fmla="*/ 0 w 11277600"/>
              <a:gd name="connsiteY27" fmla="*/ 398463 h 2250018"/>
              <a:gd name="connsiteX28" fmla="*/ 255588 w 11277600"/>
              <a:gd name="connsiteY28" fmla="*/ 358775 h 2250018"/>
              <a:gd name="connsiteX29" fmla="*/ 511175 w 11277600"/>
              <a:gd name="connsiteY29" fmla="*/ 320675 h 2250018"/>
              <a:gd name="connsiteX30" fmla="*/ 766762 w 11277600"/>
              <a:gd name="connsiteY30" fmla="*/ 284163 h 2250018"/>
              <a:gd name="connsiteX31" fmla="*/ 1023938 w 11277600"/>
              <a:gd name="connsiteY31" fmla="*/ 252413 h 2250018"/>
              <a:gd name="connsiteX32" fmla="*/ 1279525 w 11277600"/>
              <a:gd name="connsiteY32" fmla="*/ 220663 h 2250018"/>
              <a:gd name="connsiteX33" fmla="*/ 1536700 w 11277600"/>
              <a:gd name="connsiteY33" fmla="*/ 190500 h 2250018"/>
              <a:gd name="connsiteX34" fmla="*/ 1790700 w 11277600"/>
              <a:gd name="connsiteY34" fmla="*/ 165100 h 2250018"/>
              <a:gd name="connsiteX35" fmla="*/ 2047875 w 11277600"/>
              <a:gd name="connsiteY35" fmla="*/ 141288 h 2250018"/>
              <a:gd name="connsiteX36" fmla="*/ 2303462 w 11277600"/>
              <a:gd name="connsiteY36" fmla="*/ 119063 h 2250018"/>
              <a:gd name="connsiteX37" fmla="*/ 2555875 w 11277600"/>
              <a:gd name="connsiteY37" fmla="*/ 100013 h 2250018"/>
              <a:gd name="connsiteX38" fmla="*/ 2809875 w 11277600"/>
              <a:gd name="connsiteY38" fmla="*/ 80963 h 2250018"/>
              <a:gd name="connsiteX39" fmla="*/ 3062288 w 11277600"/>
              <a:gd name="connsiteY39" fmla="*/ 65088 h 2250018"/>
              <a:gd name="connsiteX40" fmla="*/ 3313113 w 11277600"/>
              <a:gd name="connsiteY40" fmla="*/ 52388 h 2250018"/>
              <a:gd name="connsiteX41" fmla="*/ 3563938 w 11277600"/>
              <a:gd name="connsiteY41" fmla="*/ 39688 h 2250018"/>
              <a:gd name="connsiteX42" fmla="*/ 3811588 w 11277600"/>
              <a:gd name="connsiteY42" fmla="*/ 28575 h 2250018"/>
              <a:gd name="connsiteX43" fmla="*/ 4057650 w 11277600"/>
              <a:gd name="connsiteY43" fmla="*/ 20638 h 2250018"/>
              <a:gd name="connsiteX44" fmla="*/ 4303713 w 11277600"/>
              <a:gd name="connsiteY44" fmla="*/ 14288 h 2250018"/>
              <a:gd name="connsiteX45" fmla="*/ 4546600 w 11277600"/>
              <a:gd name="connsiteY45" fmla="*/ 7938 h 2250018"/>
              <a:gd name="connsiteX46" fmla="*/ 4787900 w 11277600"/>
              <a:gd name="connsiteY46" fmla="*/ 4763 h 2250018"/>
              <a:gd name="connsiteX47" fmla="*/ 5027613 w 11277600"/>
              <a:gd name="connsiteY47" fmla="*/ 1588 h 22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77600" h="2250018">
                <a:moveTo>
                  <a:pt x="5264150" y="0"/>
                </a:moveTo>
                <a:lnTo>
                  <a:pt x="5499100" y="1588"/>
                </a:lnTo>
                <a:lnTo>
                  <a:pt x="5730875" y="1588"/>
                </a:lnTo>
                <a:lnTo>
                  <a:pt x="5961063" y="4763"/>
                </a:lnTo>
                <a:lnTo>
                  <a:pt x="6186488" y="9525"/>
                </a:lnTo>
                <a:lnTo>
                  <a:pt x="6410325" y="14288"/>
                </a:lnTo>
                <a:lnTo>
                  <a:pt x="6629400" y="19050"/>
                </a:lnTo>
                <a:lnTo>
                  <a:pt x="6846888" y="26988"/>
                </a:lnTo>
                <a:lnTo>
                  <a:pt x="7061200" y="34925"/>
                </a:lnTo>
                <a:lnTo>
                  <a:pt x="7270750" y="42863"/>
                </a:lnTo>
                <a:lnTo>
                  <a:pt x="7680325" y="63500"/>
                </a:lnTo>
                <a:lnTo>
                  <a:pt x="8072438" y="85725"/>
                </a:lnTo>
                <a:lnTo>
                  <a:pt x="8448675" y="109538"/>
                </a:lnTo>
                <a:lnTo>
                  <a:pt x="8805862" y="134938"/>
                </a:lnTo>
                <a:lnTo>
                  <a:pt x="9145588" y="161925"/>
                </a:lnTo>
                <a:lnTo>
                  <a:pt x="9461500" y="190500"/>
                </a:lnTo>
                <a:lnTo>
                  <a:pt x="9758362" y="219075"/>
                </a:lnTo>
                <a:lnTo>
                  <a:pt x="10031412" y="247650"/>
                </a:lnTo>
                <a:lnTo>
                  <a:pt x="10282238" y="274638"/>
                </a:lnTo>
                <a:lnTo>
                  <a:pt x="10504488" y="300038"/>
                </a:lnTo>
                <a:lnTo>
                  <a:pt x="10704512" y="323850"/>
                </a:lnTo>
                <a:lnTo>
                  <a:pt x="10874375" y="344488"/>
                </a:lnTo>
                <a:lnTo>
                  <a:pt x="11015662" y="363538"/>
                </a:lnTo>
                <a:lnTo>
                  <a:pt x="11210925" y="390525"/>
                </a:lnTo>
                <a:lnTo>
                  <a:pt x="11277600" y="400050"/>
                </a:lnTo>
                <a:lnTo>
                  <a:pt x="11277600" y="2250018"/>
                </a:lnTo>
                <a:lnTo>
                  <a:pt x="0" y="2250018"/>
                </a:lnTo>
                <a:lnTo>
                  <a:pt x="0" y="398463"/>
                </a:lnTo>
                <a:lnTo>
                  <a:pt x="255588" y="358775"/>
                </a:lnTo>
                <a:lnTo>
                  <a:pt x="511175" y="320675"/>
                </a:lnTo>
                <a:lnTo>
                  <a:pt x="766762" y="284163"/>
                </a:lnTo>
                <a:lnTo>
                  <a:pt x="1023938" y="252413"/>
                </a:lnTo>
                <a:lnTo>
                  <a:pt x="1279525" y="220663"/>
                </a:lnTo>
                <a:lnTo>
                  <a:pt x="1536700" y="190500"/>
                </a:lnTo>
                <a:lnTo>
                  <a:pt x="1790700" y="165100"/>
                </a:lnTo>
                <a:lnTo>
                  <a:pt x="2047875" y="141288"/>
                </a:lnTo>
                <a:lnTo>
                  <a:pt x="2303462" y="119063"/>
                </a:lnTo>
                <a:lnTo>
                  <a:pt x="2555875" y="100013"/>
                </a:lnTo>
                <a:lnTo>
                  <a:pt x="2809875" y="80963"/>
                </a:lnTo>
                <a:lnTo>
                  <a:pt x="3062288" y="65088"/>
                </a:lnTo>
                <a:lnTo>
                  <a:pt x="3313113" y="52388"/>
                </a:lnTo>
                <a:lnTo>
                  <a:pt x="3563938" y="39688"/>
                </a:lnTo>
                <a:lnTo>
                  <a:pt x="3811588" y="28575"/>
                </a:lnTo>
                <a:lnTo>
                  <a:pt x="4057650" y="20638"/>
                </a:lnTo>
                <a:lnTo>
                  <a:pt x="4303713" y="14288"/>
                </a:lnTo>
                <a:lnTo>
                  <a:pt x="4546600" y="7938"/>
                </a:lnTo>
                <a:lnTo>
                  <a:pt x="4787900" y="4763"/>
                </a:lnTo>
                <a:lnTo>
                  <a:pt x="5027613" y="1588"/>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63" name="Freeform 5">
            <a:extLst>
              <a:ext uri="{FF2B5EF4-FFF2-40B4-BE49-F238E27FC236}">
                <a16:creationId xmlns:a16="http://schemas.microsoft.com/office/drawing/2014/main" id="{79B9FD3C-5633-44F4-902E-55A97B2D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3767" y="413253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 name="Title 1">
            <a:extLst>
              <a:ext uri="{FF2B5EF4-FFF2-40B4-BE49-F238E27FC236}">
                <a16:creationId xmlns:a16="http://schemas.microsoft.com/office/drawing/2014/main" id="{D9BF68CC-3539-495E-8FB0-8460876F51D8}"/>
              </a:ext>
            </a:extLst>
          </p:cNvPr>
          <p:cNvSpPr>
            <a:spLocks noGrp="1"/>
          </p:cNvSpPr>
          <p:nvPr>
            <p:ph type="title"/>
          </p:nvPr>
        </p:nvSpPr>
        <p:spPr>
          <a:xfrm>
            <a:off x="649975" y="4517136"/>
            <a:ext cx="10893095" cy="1682496"/>
          </a:xfrm>
        </p:spPr>
        <p:txBody>
          <a:bodyPr vert="horz" lIns="91440" tIns="45720" rIns="91440" bIns="45720" rtlCol="0" anchor="b">
            <a:normAutofit fontScale="90000"/>
          </a:bodyPr>
          <a:lstStyle/>
          <a:p>
            <a:pPr>
              <a:lnSpc>
                <a:spcPct val="90000"/>
              </a:lnSpc>
            </a:pPr>
            <a:r>
              <a:rPr lang="en-US" sz="2700" b="1" i="0" kern="1200" dirty="0">
                <a:solidFill>
                  <a:schemeClr val="bg2"/>
                </a:solidFill>
                <a:latin typeface="+mj-lt"/>
                <a:ea typeface="+mj-ea"/>
                <a:cs typeface="+mj-cs"/>
              </a:rPr>
              <a:t>								Group Break Out </a:t>
            </a:r>
            <a:r>
              <a:rPr lang="en-US" sz="1600" i="0" kern="1200" dirty="0">
                <a:solidFill>
                  <a:schemeClr val="bg2"/>
                </a:solidFill>
                <a:latin typeface="+mj-lt"/>
                <a:ea typeface="+mj-ea"/>
                <a:cs typeface="+mj-cs"/>
              </a:rPr>
              <a:t>(10 minutes)</a:t>
            </a:r>
            <a:br>
              <a:rPr lang="en-US" sz="2700" b="1" i="0" kern="1200" dirty="0">
                <a:solidFill>
                  <a:schemeClr val="bg2"/>
                </a:solidFill>
                <a:latin typeface="+mj-lt"/>
                <a:ea typeface="+mj-ea"/>
                <a:cs typeface="+mj-cs"/>
              </a:rPr>
            </a:br>
            <a:br>
              <a:rPr lang="en-US" sz="1500" b="0" i="0" kern="1200" dirty="0">
                <a:solidFill>
                  <a:schemeClr val="bg2"/>
                </a:solidFill>
                <a:latin typeface="+mj-lt"/>
                <a:ea typeface="+mj-ea"/>
                <a:cs typeface="+mj-cs"/>
              </a:rPr>
            </a:br>
            <a:r>
              <a:rPr lang="en-US" sz="2000" b="0" i="0" kern="1200" dirty="0">
                <a:solidFill>
                  <a:schemeClr val="bg2"/>
                </a:solidFill>
                <a:latin typeface="+mj-lt"/>
                <a:ea typeface="+mj-ea"/>
                <a:cs typeface="+mj-cs"/>
              </a:rPr>
              <a:t>How would you incorporate our family culture into a home visit or into language and literacy activity? </a:t>
            </a:r>
            <a:br>
              <a:rPr lang="en-US" sz="2000" b="0" i="0" kern="1200" dirty="0">
                <a:solidFill>
                  <a:schemeClr val="bg2"/>
                </a:solidFill>
                <a:latin typeface="+mj-lt"/>
                <a:ea typeface="+mj-ea"/>
                <a:cs typeface="+mj-cs"/>
              </a:rPr>
            </a:br>
            <a:br>
              <a:rPr lang="en-US" sz="2000" b="0" i="0" kern="1200" dirty="0">
                <a:solidFill>
                  <a:schemeClr val="bg2"/>
                </a:solidFill>
                <a:latin typeface="+mj-lt"/>
                <a:ea typeface="+mj-ea"/>
                <a:cs typeface="+mj-cs"/>
              </a:rPr>
            </a:br>
            <a:r>
              <a:rPr lang="en-US" sz="2000" b="0" i="0" kern="1200" dirty="0">
                <a:solidFill>
                  <a:schemeClr val="bg2"/>
                </a:solidFill>
                <a:latin typeface="+mj-lt"/>
                <a:ea typeface="+mj-ea"/>
                <a:cs typeface="+mj-cs"/>
              </a:rPr>
              <a:t>Talk about a time when you have been able to incorporate </a:t>
            </a:r>
            <a:r>
              <a:rPr lang="en-US" sz="2000" dirty="0"/>
              <a:t>a family’s culture into their home visit.</a:t>
            </a:r>
            <a:endParaRPr lang="en-US" sz="1500" b="0" i="0" kern="1200" dirty="0">
              <a:solidFill>
                <a:schemeClr val="bg2"/>
              </a:solidFill>
              <a:latin typeface="+mj-lt"/>
              <a:ea typeface="+mj-ea"/>
              <a:cs typeface="+mj-cs"/>
            </a:endParaRPr>
          </a:p>
        </p:txBody>
      </p:sp>
    </p:spTree>
    <p:extLst>
      <p:ext uri="{BB962C8B-B14F-4D97-AF65-F5344CB8AC3E}">
        <p14:creationId xmlns:p14="http://schemas.microsoft.com/office/powerpoint/2010/main" val="3000881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202F7-EEC2-4DB6-8D65-4B4925D811DA}"/>
              </a:ext>
            </a:extLst>
          </p:cNvPr>
          <p:cNvSpPr>
            <a:spLocks noGrp="1"/>
          </p:cNvSpPr>
          <p:nvPr>
            <p:ph type="ctrTitle"/>
          </p:nvPr>
        </p:nvSpPr>
        <p:spPr/>
        <p:txBody>
          <a:bodyPr/>
          <a:lstStyle/>
          <a:p>
            <a:r>
              <a:rPr lang="en-US" dirty="0"/>
              <a:t>PAT Practices </a:t>
            </a:r>
          </a:p>
        </p:txBody>
      </p:sp>
      <p:sp>
        <p:nvSpPr>
          <p:cNvPr id="3" name="Subtitle 2">
            <a:extLst>
              <a:ext uri="{FF2B5EF4-FFF2-40B4-BE49-F238E27FC236}">
                <a16:creationId xmlns:a16="http://schemas.microsoft.com/office/drawing/2014/main" id="{9D26298E-4930-4ED1-897D-4B436FC208A8}"/>
              </a:ext>
            </a:extLst>
          </p:cNvPr>
          <p:cNvSpPr>
            <a:spLocks noGrp="1"/>
          </p:cNvSpPr>
          <p:nvPr>
            <p:ph type="subTitle" idx="1"/>
          </p:nvPr>
        </p:nvSpPr>
        <p:spPr/>
        <p:txBody>
          <a:bodyPr/>
          <a:lstStyle/>
          <a:p>
            <a:r>
              <a:rPr lang="en-US" dirty="0"/>
              <a:t>Parenting Behaviors and parent-Child interactions</a:t>
            </a:r>
          </a:p>
        </p:txBody>
      </p:sp>
    </p:spTree>
    <p:extLst>
      <p:ext uri="{BB962C8B-B14F-4D97-AF65-F5344CB8AC3E}">
        <p14:creationId xmlns:p14="http://schemas.microsoft.com/office/powerpoint/2010/main" val="763012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D34D8-CFBB-4A7F-B451-99D5ED46C51C}"/>
              </a:ext>
            </a:extLst>
          </p:cNvPr>
          <p:cNvSpPr>
            <a:spLocks noGrp="1"/>
          </p:cNvSpPr>
          <p:nvPr>
            <p:ph type="title"/>
          </p:nvPr>
        </p:nvSpPr>
        <p:spPr>
          <a:xfrm>
            <a:off x="1167311" y="1220803"/>
            <a:ext cx="10361543" cy="706964"/>
          </a:xfrm>
        </p:spPr>
        <p:txBody>
          <a:bodyPr/>
          <a:lstStyle/>
          <a:p>
            <a:r>
              <a:rPr lang="en-US" dirty="0"/>
              <a:t>Top 3 Chosen Practices for the 2020-2021 Professional Development Program Year:</a:t>
            </a:r>
            <a:br>
              <a:rPr lang="en-US" sz="2800"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graphicFrame>
        <p:nvGraphicFramePr>
          <p:cNvPr id="4" name="Content Placeholder 3">
            <a:extLst>
              <a:ext uri="{FF2B5EF4-FFF2-40B4-BE49-F238E27FC236}">
                <a16:creationId xmlns:a16="http://schemas.microsoft.com/office/drawing/2014/main" id="{35C8A731-BAEA-4DEE-8696-98F5AD3DA7AA}"/>
              </a:ext>
            </a:extLst>
          </p:cNvPr>
          <p:cNvGraphicFramePr>
            <a:graphicFrameLocks noGrp="1"/>
          </p:cNvGraphicFramePr>
          <p:nvPr>
            <p:ph idx="1"/>
            <p:extLst>
              <p:ext uri="{D42A27DB-BD31-4B8C-83A1-F6EECF244321}">
                <p14:modId xmlns:p14="http://schemas.microsoft.com/office/powerpoint/2010/main" val="1338170833"/>
              </p:ext>
            </p:extLst>
          </p:nvPr>
        </p:nvGraphicFramePr>
        <p:xfrm>
          <a:off x="1610497" y="2397211"/>
          <a:ext cx="8971005" cy="3846386"/>
        </p:xfrm>
        <a:graphic>
          <a:graphicData uri="http://schemas.openxmlformats.org/drawingml/2006/table">
            <a:tbl>
              <a:tblPr firstRow="1" firstCol="1" bandRow="1">
                <a:tableStyleId>{5C22544A-7EE6-4342-B048-85BDC9FD1C3A}</a:tableStyleId>
              </a:tblPr>
              <a:tblGrid>
                <a:gridCol w="417316">
                  <a:extLst>
                    <a:ext uri="{9D8B030D-6E8A-4147-A177-3AD203B41FA5}">
                      <a16:colId xmlns:a16="http://schemas.microsoft.com/office/drawing/2014/main" val="435377656"/>
                    </a:ext>
                  </a:extLst>
                </a:gridCol>
                <a:gridCol w="8553689">
                  <a:extLst>
                    <a:ext uri="{9D8B030D-6E8A-4147-A177-3AD203B41FA5}">
                      <a16:colId xmlns:a16="http://schemas.microsoft.com/office/drawing/2014/main" val="3980931209"/>
                    </a:ext>
                  </a:extLst>
                </a:gridCol>
              </a:tblGrid>
              <a:tr h="554040">
                <a:tc>
                  <a:txBody>
                    <a:bodyPr/>
                    <a:lstStyle/>
                    <a:p>
                      <a:pPr marL="0" marR="0">
                        <a:lnSpc>
                          <a:spcPct val="107000"/>
                        </a:lnSpc>
                        <a:spcBef>
                          <a:spcPts val="0"/>
                        </a:spcBef>
                        <a:spcAft>
                          <a:spcPts val="0"/>
                        </a:spcAft>
                      </a:pPr>
                      <a:r>
                        <a:rPr lang="en-US" sz="16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Top 3 Chosen Practices for the 2020-2021 Professional Development Program Year: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6104924"/>
                  </a:ext>
                </a:extLst>
              </a:tr>
              <a:tr h="1122951">
                <a:tc>
                  <a:txBody>
                    <a:bodyPr/>
                    <a:lstStyle/>
                    <a:p>
                      <a:pPr marL="0" marR="0" algn="ctr">
                        <a:lnSpc>
                          <a:spcPct val="107000"/>
                        </a:lnSpc>
                        <a:spcBef>
                          <a:spcPts val="0"/>
                        </a:spcBef>
                        <a:spcAft>
                          <a:spcPts val="0"/>
                        </a:spcAft>
                      </a:pPr>
                      <a:r>
                        <a:rPr lang="en-US" sz="16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During language and literacy activities, I facilitate one or more parenting behaviors; Nurturing, Designing/guiding, Responding, Communicating, Supporting Learning (PAT #12)</a:t>
                      </a:r>
                      <a:endParaRPr lang="en-US" sz="1600" dirty="0">
                        <a:effectLst/>
                      </a:endParaRPr>
                    </a:p>
                    <a:p>
                      <a:pPr marL="0" marR="0">
                        <a:lnSpc>
                          <a:spcPct val="107000"/>
                        </a:lnSpc>
                        <a:spcBef>
                          <a:spcPts val="0"/>
                        </a:spcBef>
                        <a:spcAft>
                          <a:spcPts val="0"/>
                        </a:spcAft>
                      </a:pPr>
                      <a:r>
                        <a:rPr lang="en-US" sz="20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48265740"/>
                  </a:ext>
                </a:extLst>
              </a:tr>
              <a:tr h="838575">
                <a:tc>
                  <a:txBody>
                    <a:bodyPr/>
                    <a:lstStyle/>
                    <a:p>
                      <a:pPr marL="0" marR="0" algn="ctr">
                        <a:lnSpc>
                          <a:spcPct val="107000"/>
                        </a:lnSpc>
                        <a:spcBef>
                          <a:spcPts val="0"/>
                        </a:spcBef>
                        <a:spcAft>
                          <a:spcPts val="0"/>
                        </a:spcAft>
                      </a:pPr>
                      <a:r>
                        <a:rPr lang="en-US" sz="16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I connected around a conversation from the previous visit that was focused around language and literacy. (PAT #9)</a:t>
                      </a:r>
                      <a:endParaRPr lang="en-US" sz="1600" dirty="0">
                        <a:effectLst/>
                      </a:endParaRPr>
                    </a:p>
                    <a:p>
                      <a:pPr marL="0" marR="0">
                        <a:lnSpc>
                          <a:spcPct val="107000"/>
                        </a:lnSpc>
                        <a:spcBef>
                          <a:spcPts val="0"/>
                        </a:spcBef>
                        <a:spcAft>
                          <a:spcPts val="0"/>
                        </a:spcAft>
                      </a:pPr>
                      <a:r>
                        <a:rPr lang="en-US" sz="20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0699639"/>
                  </a:ext>
                </a:extLst>
              </a:tr>
              <a:tr h="838575">
                <a:tc>
                  <a:txBody>
                    <a:bodyPr/>
                    <a:lstStyle/>
                    <a:p>
                      <a:pPr marL="0" marR="0" algn="ctr">
                        <a:lnSpc>
                          <a:spcPct val="107000"/>
                        </a:lnSpc>
                        <a:spcBef>
                          <a:spcPts val="0"/>
                        </a:spcBef>
                        <a:spcAft>
                          <a:spcPts val="0"/>
                        </a:spcAft>
                      </a:pPr>
                      <a:r>
                        <a:rPr lang="en-US" sz="16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During language and literacy activities, I encourage or reinforce and prompt positive parent-child interactions. (HOVRS #5.7)</a:t>
                      </a:r>
                      <a:endParaRPr lang="en-US" sz="1600" dirty="0">
                        <a:effectLst/>
                      </a:endParaRPr>
                    </a:p>
                    <a:p>
                      <a:pPr marL="0" marR="0">
                        <a:lnSpc>
                          <a:spcPct val="107000"/>
                        </a:lnSpc>
                        <a:spcBef>
                          <a:spcPts val="0"/>
                        </a:spcBef>
                        <a:spcAft>
                          <a:spcPts val="0"/>
                        </a:spcAft>
                      </a:pPr>
                      <a:r>
                        <a:rPr lang="en-US" sz="20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85105502"/>
                  </a:ext>
                </a:extLst>
              </a:tr>
            </a:tbl>
          </a:graphicData>
        </a:graphic>
      </p:graphicFrame>
    </p:spTree>
    <p:extLst>
      <p:ext uri="{BB962C8B-B14F-4D97-AF65-F5344CB8AC3E}">
        <p14:creationId xmlns:p14="http://schemas.microsoft.com/office/powerpoint/2010/main" val="2821570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0000"/>
          </a:bodyPr>
          <a:lstStyle/>
          <a:p>
            <a:pPr algn="ctr"/>
            <a:r>
              <a:rPr lang="en-US" sz="4800" b="1" dirty="0">
                <a:solidFill>
                  <a:schemeClr val="bg1"/>
                </a:solidFill>
              </a:rPr>
              <a:t>5 Parenting Behaviors</a:t>
            </a:r>
          </a:p>
        </p:txBody>
      </p:sp>
      <p:graphicFrame>
        <p:nvGraphicFramePr>
          <p:cNvPr id="32" name="Content Placeholder 2">
            <a:extLst>
              <a:ext uri="{FF2B5EF4-FFF2-40B4-BE49-F238E27FC236}">
                <a16:creationId xmlns:a16="http://schemas.microsoft.com/office/drawing/2014/main" id="{CD86D612-9B19-4910-93A7-19FF4BD6A874}"/>
              </a:ext>
            </a:extLst>
          </p:cNvPr>
          <p:cNvGraphicFramePr>
            <a:graphicFrameLocks noGrp="1"/>
          </p:cNvGraphicFramePr>
          <p:nvPr>
            <p:ph idx="1"/>
            <p:extLst>
              <p:ext uri="{D42A27DB-BD31-4B8C-83A1-F6EECF244321}">
                <p14:modId xmlns:p14="http://schemas.microsoft.com/office/powerpoint/2010/main" val="2697153784"/>
              </p:ext>
            </p:extLst>
          </p:nvPr>
        </p:nvGraphicFramePr>
        <p:xfrm>
          <a:off x="5781675" y="1447800"/>
          <a:ext cx="51895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880694" y="3100626"/>
            <a:ext cx="3770264" cy="1723549"/>
          </a:xfrm>
          <a:prstGeom prst="rect">
            <a:avLst/>
          </a:prstGeom>
          <a:noFill/>
        </p:spPr>
        <p:txBody>
          <a:bodyPr wrap="square" rtlCol="0">
            <a:spAutoFit/>
          </a:bodyPr>
          <a:lstStyle/>
          <a:p>
            <a:pPr>
              <a:spcAft>
                <a:spcPts val="600"/>
              </a:spcAft>
            </a:pPr>
            <a:r>
              <a:rPr lang="en-US" dirty="0">
                <a:solidFill>
                  <a:schemeClr val="bg1"/>
                </a:solidFill>
              </a:rPr>
              <a:t>“Consistency in recognizing, acknowledging, encouraging these behaviors in parents is at the base of parent educator support.” </a:t>
            </a:r>
            <a:r>
              <a:rPr lang="en-US" sz="1600" dirty="0">
                <a:solidFill>
                  <a:schemeClr val="bg1"/>
                </a:solidFill>
              </a:rPr>
              <a:t>Parent Educator Resource page 501</a:t>
            </a:r>
            <a:r>
              <a:rPr lang="en-US" sz="1600" dirty="0">
                <a:solidFill>
                  <a:schemeClr val="accent1">
                    <a:lumMod val="50000"/>
                  </a:schemeClr>
                </a:solidFill>
              </a:rPr>
              <a:t>.</a:t>
            </a:r>
          </a:p>
        </p:txBody>
      </p:sp>
      <p:sp>
        <p:nvSpPr>
          <p:cNvPr id="21" name="Rectangle 20">
            <a:extLst>
              <a:ext uri="{FF2B5EF4-FFF2-40B4-BE49-F238E27FC236}">
                <a16:creationId xmlns:a16="http://schemas.microsoft.com/office/drawing/2014/main" id="{3F54C1AD-2892-482C-AA27-BF9994A967F7}"/>
              </a:ext>
            </a:extLst>
          </p:cNvPr>
          <p:cNvSpPr/>
          <p:nvPr/>
        </p:nvSpPr>
        <p:spPr>
          <a:xfrm>
            <a:off x="4853137" y="5516109"/>
            <a:ext cx="7248793" cy="923330"/>
          </a:xfrm>
          <a:prstGeom prst="rect">
            <a:avLst/>
          </a:prstGeom>
        </p:spPr>
        <p:txBody>
          <a:bodyPr wrap="square">
            <a:spAutoFit/>
          </a:bodyPr>
          <a:lstStyle/>
          <a:p>
            <a:r>
              <a:rPr lang="en-US" b="1" dirty="0">
                <a:solidFill>
                  <a:schemeClr val="accent6">
                    <a:lumMod val="50000"/>
                  </a:schemeClr>
                </a:solidFill>
              </a:rPr>
              <a:t>These are parenting behaviors for which there is a solid evidence base demonstrating the impact they have on positive outcomes for children. </a:t>
            </a:r>
          </a:p>
        </p:txBody>
      </p:sp>
    </p:spTree>
    <p:extLst>
      <p:ext uri="{BB962C8B-B14F-4D97-AF65-F5344CB8AC3E}">
        <p14:creationId xmlns:p14="http://schemas.microsoft.com/office/powerpoint/2010/main" val="67832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11">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12">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Oval 13">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14">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6" name="Oval 15">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Oval 16">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 name="Oval 17">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2"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3" name="Rectangle 22">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7"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9" name="Freeform: Shape 28">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50898" y="638067"/>
            <a:ext cx="6053670" cy="5581866"/>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31"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8135641B-4E0E-425C-BC27-3D2F7D6B817F}"/>
              </a:ext>
            </a:extLst>
          </p:cNvPr>
          <p:cNvSpPr>
            <a:spLocks noGrp="1"/>
          </p:cNvSpPr>
          <p:nvPr>
            <p:ph type="title"/>
          </p:nvPr>
        </p:nvSpPr>
        <p:spPr>
          <a:xfrm>
            <a:off x="639097" y="629265"/>
            <a:ext cx="5687513" cy="1622322"/>
          </a:xfrm>
        </p:spPr>
        <p:txBody>
          <a:bodyPr vert="horz" lIns="91440" tIns="45720" rIns="91440" bIns="45720" rtlCol="0" anchor="ctr">
            <a:normAutofit/>
          </a:bodyPr>
          <a:lstStyle/>
          <a:p>
            <a:pPr algn="ctr">
              <a:lnSpc>
                <a:spcPct val="90000"/>
              </a:lnSpc>
            </a:pPr>
            <a:r>
              <a:rPr lang="en-US" sz="2800" b="1" i="0" kern="1200" dirty="0">
                <a:solidFill>
                  <a:schemeClr val="accent1">
                    <a:lumMod val="20000"/>
                    <a:lumOff val="80000"/>
                  </a:schemeClr>
                </a:solidFill>
                <a:latin typeface="+mj-lt"/>
                <a:ea typeface="+mj-ea"/>
                <a:cs typeface="+mj-cs"/>
              </a:rPr>
              <a:t>What is the parent educator's role in parenting behaviors?</a:t>
            </a:r>
          </a:p>
        </p:txBody>
      </p:sp>
      <p:pic>
        <p:nvPicPr>
          <p:cNvPr id="7" name="Graphic 6" descr="Parent and Child">
            <a:extLst>
              <a:ext uri="{FF2B5EF4-FFF2-40B4-BE49-F238E27FC236}">
                <a16:creationId xmlns:a16="http://schemas.microsoft.com/office/drawing/2014/main" id="{0FEAFE3D-D89D-47C7-A603-055B5458F1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14836" y="1023437"/>
            <a:ext cx="4828707" cy="4828707"/>
          </a:xfrm>
          <a:prstGeom prst="rect">
            <a:avLst/>
          </a:prstGeom>
        </p:spPr>
      </p:pic>
      <p:sp>
        <p:nvSpPr>
          <p:cNvPr id="33" name="Rectangle 32">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7CEF627D-7473-4DB2-ACD2-4816D966CEA7}"/>
              </a:ext>
            </a:extLst>
          </p:cNvPr>
          <p:cNvSpPr txBox="1">
            <a:spLocks/>
          </p:cNvSpPr>
          <p:nvPr/>
        </p:nvSpPr>
        <p:spPr>
          <a:xfrm>
            <a:off x="639098" y="2418735"/>
            <a:ext cx="5547702" cy="3981570"/>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nSpc>
                <a:spcPct val="90000"/>
              </a:lnSpc>
            </a:pPr>
            <a:r>
              <a:rPr lang="en-US" dirty="0">
                <a:solidFill>
                  <a:srgbClr val="FFFFFF"/>
                </a:solidFill>
              </a:rPr>
              <a:t> Observe the parents’ behavior in response to and in interactions with their child.</a:t>
            </a:r>
          </a:p>
          <a:p>
            <a:pPr marL="0" indent="0">
              <a:lnSpc>
                <a:spcPct val="90000"/>
              </a:lnSpc>
            </a:pPr>
            <a:r>
              <a:rPr lang="en-US" dirty="0">
                <a:solidFill>
                  <a:srgbClr val="FFFFFF"/>
                </a:solidFill>
              </a:rPr>
              <a:t> Note and share with parents their strengths.</a:t>
            </a:r>
          </a:p>
          <a:p>
            <a:pPr marL="0" indent="0">
              <a:lnSpc>
                <a:spcPct val="90000"/>
              </a:lnSpc>
            </a:pPr>
            <a:r>
              <a:rPr lang="en-US" dirty="0">
                <a:solidFill>
                  <a:srgbClr val="FFFFFF"/>
                </a:solidFill>
              </a:rPr>
              <a:t> </a:t>
            </a:r>
            <a:r>
              <a:rPr lang="en-US" b="1" dirty="0">
                <a:solidFill>
                  <a:srgbClr val="FFFFFF"/>
                </a:solidFill>
              </a:rPr>
              <a:t>Make connections with the parent’s behavior and the child’s developmental level. </a:t>
            </a:r>
          </a:p>
          <a:p>
            <a:pPr marL="0" indent="0">
              <a:lnSpc>
                <a:spcPct val="90000"/>
              </a:lnSpc>
            </a:pPr>
            <a:r>
              <a:rPr lang="en-US" b="1" dirty="0">
                <a:solidFill>
                  <a:srgbClr val="FFFFFF"/>
                </a:solidFill>
              </a:rPr>
              <a:t>Partner with parents to identify and develop parenting strategies that are consistent with their family values and culture.</a:t>
            </a:r>
          </a:p>
          <a:p>
            <a:pPr marL="0" indent="0">
              <a:lnSpc>
                <a:spcPct val="90000"/>
              </a:lnSpc>
            </a:pPr>
            <a:r>
              <a:rPr lang="en-US" dirty="0">
                <a:solidFill>
                  <a:srgbClr val="FFFFFF"/>
                </a:solidFill>
              </a:rPr>
              <a:t>Encourage parents to reflect on the source of their parenting behaviors and values and set goals for growth.</a:t>
            </a:r>
          </a:p>
          <a:p>
            <a:pPr marL="0" indent="0">
              <a:lnSpc>
                <a:spcPct val="90000"/>
              </a:lnSpc>
            </a:pPr>
            <a:r>
              <a:rPr lang="en-US" dirty="0">
                <a:solidFill>
                  <a:srgbClr val="FFFFFF"/>
                </a:solidFill>
              </a:rPr>
              <a:t>Facilitate opportunities for parents to practice specific parenting behaviors. </a:t>
            </a:r>
          </a:p>
          <a:p>
            <a:pPr>
              <a:lnSpc>
                <a:spcPct val="90000"/>
              </a:lnSpc>
            </a:pPr>
            <a:endParaRPr lang="en-US" sz="1500" dirty="0">
              <a:solidFill>
                <a:srgbClr val="FFFFFF"/>
              </a:solidFill>
            </a:endParaRPr>
          </a:p>
        </p:txBody>
      </p:sp>
    </p:spTree>
    <p:extLst>
      <p:ext uri="{BB962C8B-B14F-4D97-AF65-F5344CB8AC3E}">
        <p14:creationId xmlns:p14="http://schemas.microsoft.com/office/powerpoint/2010/main" val="2524356478"/>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1CD0E-4D54-4C97-8C26-244D22F04503}"/>
              </a:ext>
            </a:extLst>
          </p:cNvPr>
          <p:cNvSpPr>
            <a:spLocks noGrp="1"/>
          </p:cNvSpPr>
          <p:nvPr>
            <p:ph type="title"/>
          </p:nvPr>
        </p:nvSpPr>
        <p:spPr>
          <a:xfrm>
            <a:off x="788773" y="763602"/>
            <a:ext cx="10614454" cy="780991"/>
          </a:xfrm>
        </p:spPr>
        <p:txBody>
          <a:bodyPr/>
          <a:lstStyle/>
          <a:p>
            <a:br>
              <a:rPr lang="en-US" dirty="0"/>
            </a:br>
            <a:r>
              <a:rPr lang="en-US" sz="2800" dirty="0"/>
              <a:t>Connecting Parenting Behaviors to a Child’s Development. </a:t>
            </a:r>
            <a:endParaRPr lang="en-US" dirty="0"/>
          </a:p>
        </p:txBody>
      </p:sp>
      <p:pic>
        <p:nvPicPr>
          <p:cNvPr id="5" name="Content Placeholder 4" descr="Graphical user interface, text, application&#10;&#10;Description automatically generated">
            <a:extLst>
              <a:ext uri="{FF2B5EF4-FFF2-40B4-BE49-F238E27FC236}">
                <a16:creationId xmlns:a16="http://schemas.microsoft.com/office/drawing/2014/main" id="{9BB8F7B9-3F96-479C-AB50-B52F75545836}"/>
              </a:ext>
            </a:extLst>
          </p:cNvPr>
          <p:cNvPicPr>
            <a:picLocks noGrp="1" noChangeAspect="1"/>
          </p:cNvPicPr>
          <p:nvPr>
            <p:ph idx="1"/>
          </p:nvPr>
        </p:nvPicPr>
        <p:blipFill>
          <a:blip r:embed="rId3"/>
          <a:stretch>
            <a:fillRect/>
          </a:stretch>
        </p:blipFill>
        <p:spPr>
          <a:xfrm>
            <a:off x="1154954" y="2753792"/>
            <a:ext cx="9882240" cy="2281657"/>
          </a:xfrm>
        </p:spPr>
      </p:pic>
    </p:spTree>
    <p:extLst>
      <p:ext uri="{BB962C8B-B14F-4D97-AF65-F5344CB8AC3E}">
        <p14:creationId xmlns:p14="http://schemas.microsoft.com/office/powerpoint/2010/main" val="2788652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2F43E-C9F8-4EF0-A34E-3673CC9F5402}"/>
              </a:ext>
            </a:extLst>
          </p:cNvPr>
          <p:cNvSpPr>
            <a:spLocks noGrp="1"/>
          </p:cNvSpPr>
          <p:nvPr>
            <p:ph type="title"/>
          </p:nvPr>
        </p:nvSpPr>
        <p:spPr>
          <a:xfrm>
            <a:off x="1488586" y="2287088"/>
            <a:ext cx="4351025" cy="2283824"/>
          </a:xfrm>
        </p:spPr>
        <p:txBody>
          <a:bodyPr/>
          <a:lstStyle/>
          <a:p>
            <a:pPr algn="r"/>
            <a:r>
              <a:rPr lang="en-US" dirty="0"/>
              <a:t>Agenda</a:t>
            </a:r>
            <a:br>
              <a:rPr lang="en-US" dirty="0"/>
            </a:br>
            <a:r>
              <a:rPr lang="en-US" sz="2400" dirty="0"/>
              <a:t>1:00-3:00 PM</a:t>
            </a:r>
            <a:endParaRPr lang="en-US" dirty="0"/>
          </a:p>
        </p:txBody>
      </p:sp>
      <p:sp>
        <p:nvSpPr>
          <p:cNvPr id="3" name="Text Placeholder 2">
            <a:extLst>
              <a:ext uri="{FF2B5EF4-FFF2-40B4-BE49-F238E27FC236}">
                <a16:creationId xmlns:a16="http://schemas.microsoft.com/office/drawing/2014/main" id="{22417462-26B7-4809-8963-28E24C2F9E2D}"/>
              </a:ext>
            </a:extLst>
          </p:cNvPr>
          <p:cNvSpPr>
            <a:spLocks noGrp="1"/>
          </p:cNvSpPr>
          <p:nvPr>
            <p:ph type="body" idx="1"/>
          </p:nvPr>
        </p:nvSpPr>
        <p:spPr>
          <a:xfrm>
            <a:off x="6474940" y="1470453"/>
            <a:ext cx="5717060" cy="4683211"/>
          </a:xfrm>
        </p:spPr>
        <p:txBody>
          <a:bodyPr>
            <a:normAutofit/>
          </a:bodyPr>
          <a:lstStyle/>
          <a:p>
            <a:r>
              <a:rPr lang="en-US" b="1" dirty="0"/>
              <a:t>1:00-1:15:</a:t>
            </a:r>
            <a:r>
              <a:rPr lang="en-US" dirty="0"/>
              <a:t> 		Introductions</a:t>
            </a:r>
          </a:p>
          <a:p>
            <a:endParaRPr lang="en-US" b="1" dirty="0"/>
          </a:p>
          <a:p>
            <a:r>
              <a:rPr lang="en-US" b="1" dirty="0"/>
              <a:t>1:15-1:30:</a:t>
            </a:r>
            <a:r>
              <a:rPr lang="en-US" dirty="0"/>
              <a:t> 		</a:t>
            </a:r>
            <a:r>
              <a:rPr lang="en-US" dirty="0" err="1"/>
              <a:t>Elof</a:t>
            </a:r>
            <a:r>
              <a:rPr lang="en-US" dirty="0"/>
              <a:t> and </a:t>
            </a:r>
            <a:r>
              <a:rPr lang="en-US" dirty="0" err="1"/>
              <a:t>TSGOld</a:t>
            </a:r>
            <a:endParaRPr lang="en-US" dirty="0"/>
          </a:p>
          <a:p>
            <a:endParaRPr lang="en-US" b="1" dirty="0"/>
          </a:p>
          <a:p>
            <a:r>
              <a:rPr lang="en-US" b="1" dirty="0"/>
              <a:t>1:30-2:00: 		</a:t>
            </a:r>
            <a:r>
              <a:rPr lang="en-US" dirty="0"/>
              <a:t>Family Culture and 		               				Background Knowledge</a:t>
            </a:r>
          </a:p>
          <a:p>
            <a:endParaRPr lang="en-US" b="1" dirty="0"/>
          </a:p>
          <a:p>
            <a:r>
              <a:rPr lang="en-US" b="1" dirty="0"/>
              <a:t>2:00-2:30:</a:t>
            </a:r>
            <a:r>
              <a:rPr lang="en-US" dirty="0"/>
              <a:t>		PAT Practices</a:t>
            </a:r>
          </a:p>
          <a:p>
            <a:endParaRPr lang="en-US" b="1" dirty="0"/>
          </a:p>
          <a:p>
            <a:r>
              <a:rPr lang="en-US" b="1" dirty="0"/>
              <a:t>2:30-3:00:</a:t>
            </a:r>
            <a:r>
              <a:rPr lang="en-US" dirty="0"/>
              <a:t>		Virtual Visit Conversation </a:t>
            </a:r>
          </a:p>
          <a:p>
            <a:endParaRPr lang="en-US" dirty="0"/>
          </a:p>
        </p:txBody>
      </p:sp>
    </p:spTree>
    <p:extLst>
      <p:ext uri="{BB962C8B-B14F-4D97-AF65-F5344CB8AC3E}">
        <p14:creationId xmlns:p14="http://schemas.microsoft.com/office/powerpoint/2010/main" val="4170537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8" name="Freeform: Shape 14">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20"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p:cNvSpPr>
            <a:spLocks noGrp="1"/>
          </p:cNvSpPr>
          <p:nvPr>
            <p:ph type="title"/>
          </p:nvPr>
        </p:nvSpPr>
        <p:spPr>
          <a:xfrm>
            <a:off x="1154955" y="901007"/>
            <a:ext cx="3282462" cy="1020232"/>
          </a:xfrm>
        </p:spPr>
        <p:txBody>
          <a:bodyPr vert="horz" lIns="91440" tIns="45720" rIns="91440" bIns="45720" rtlCol="0" anchor="ctr">
            <a:normAutofit/>
          </a:bodyPr>
          <a:lstStyle/>
          <a:p>
            <a:pPr>
              <a:lnSpc>
                <a:spcPct val="90000"/>
              </a:lnSpc>
            </a:pPr>
            <a:r>
              <a:rPr lang="en-US" sz="3300" b="0" i="0" u="sng" kern="1200" dirty="0">
                <a:solidFill>
                  <a:srgbClr val="EBEBEB"/>
                </a:solidFill>
                <a:latin typeface="+mj-lt"/>
                <a:ea typeface="+mj-ea"/>
                <a:cs typeface="+mj-cs"/>
              </a:rPr>
              <a:t>Let’s practice!</a:t>
            </a:r>
          </a:p>
        </p:txBody>
      </p:sp>
      <p:pic>
        <p:nvPicPr>
          <p:cNvPr id="3" name="IMG_0984">
            <a:hlinkClick r:id="" action="ppaction://media"/>
            <a:extLst>
              <a:ext uri="{FF2B5EF4-FFF2-40B4-BE49-F238E27FC236}">
                <a16:creationId xmlns:a16="http://schemas.microsoft.com/office/drawing/2014/main" id="{23C31321-F4BA-43E9-884B-6647E21CF64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rot="5400000">
            <a:off x="5765124" y="1917849"/>
            <a:ext cx="5250498" cy="2953404"/>
          </a:xfrm>
          <a:prstGeom prst="rect">
            <a:avLst/>
          </a:prstGeom>
        </p:spPr>
      </p:pic>
      <p:sp>
        <p:nvSpPr>
          <p:cNvPr id="19" name="Rectangle 18">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 name="Rectangle 3">
            <a:extLst>
              <a:ext uri="{FF2B5EF4-FFF2-40B4-BE49-F238E27FC236}">
                <a16:creationId xmlns:a16="http://schemas.microsoft.com/office/drawing/2014/main" id="{28842300-EFEF-4163-BF0A-B871350BFA5A}"/>
              </a:ext>
            </a:extLst>
          </p:cNvPr>
          <p:cNvSpPr/>
          <p:nvPr/>
        </p:nvSpPr>
        <p:spPr>
          <a:xfrm>
            <a:off x="599607" y="2120900"/>
            <a:ext cx="4412474" cy="3898900"/>
          </a:xfrm>
          <a:prstGeom prst="rect">
            <a:avLst/>
          </a:prstGeom>
        </p:spPr>
        <p:txBody>
          <a:bodyPr vert="horz" lIns="91440" tIns="45720" rIns="91440" bIns="45720" rtlCol="0">
            <a:normAutofit/>
          </a:bodyPr>
          <a:lstStyle/>
          <a:p>
            <a:pPr lvl="0">
              <a:spcBef>
                <a:spcPts val="1000"/>
              </a:spcBef>
              <a:buClr>
                <a:schemeClr val="accent1"/>
              </a:buClr>
              <a:buSzPct val="80000"/>
              <a:buFont typeface="Wingdings 3" charset="2"/>
              <a:buChar char=""/>
            </a:pPr>
            <a:r>
              <a:rPr lang="en-US" dirty="0">
                <a:solidFill>
                  <a:srgbClr val="FFFFFF"/>
                </a:solidFill>
              </a:rPr>
              <a:t>How can you provide a parenting behavior response to this parent pertaining to language development?</a:t>
            </a:r>
          </a:p>
        </p:txBody>
      </p:sp>
      <p:sp>
        <p:nvSpPr>
          <p:cNvPr id="25"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graphicFrame>
        <p:nvGraphicFramePr>
          <p:cNvPr id="5" name="Table 5">
            <a:extLst>
              <a:ext uri="{FF2B5EF4-FFF2-40B4-BE49-F238E27FC236}">
                <a16:creationId xmlns:a16="http://schemas.microsoft.com/office/drawing/2014/main" id="{A50D21D3-6FB8-452F-8640-792C5A2140B3}"/>
              </a:ext>
            </a:extLst>
          </p:cNvPr>
          <p:cNvGraphicFramePr>
            <a:graphicFrameLocks noGrp="1"/>
          </p:cNvGraphicFramePr>
          <p:nvPr>
            <p:extLst>
              <p:ext uri="{D42A27DB-BD31-4B8C-83A1-F6EECF244321}">
                <p14:modId xmlns:p14="http://schemas.microsoft.com/office/powerpoint/2010/main" val="3137703044"/>
              </p:ext>
            </p:extLst>
          </p:nvPr>
        </p:nvGraphicFramePr>
        <p:xfrm>
          <a:off x="743786" y="4895733"/>
          <a:ext cx="3872484" cy="386723"/>
        </p:xfrm>
        <a:graphic>
          <a:graphicData uri="http://schemas.openxmlformats.org/drawingml/2006/table">
            <a:tbl>
              <a:tblPr firstRow="1" bandRow="1">
                <a:tableStyleId>{5C22544A-7EE6-4342-B048-85BDC9FD1C3A}</a:tableStyleId>
              </a:tblPr>
              <a:tblGrid>
                <a:gridCol w="1936242">
                  <a:extLst>
                    <a:ext uri="{9D8B030D-6E8A-4147-A177-3AD203B41FA5}">
                      <a16:colId xmlns:a16="http://schemas.microsoft.com/office/drawing/2014/main" val="1947059961"/>
                    </a:ext>
                  </a:extLst>
                </a:gridCol>
                <a:gridCol w="1936242">
                  <a:extLst>
                    <a:ext uri="{9D8B030D-6E8A-4147-A177-3AD203B41FA5}">
                      <a16:colId xmlns:a16="http://schemas.microsoft.com/office/drawing/2014/main" val="123483613"/>
                    </a:ext>
                  </a:extLst>
                </a:gridCol>
              </a:tblGrid>
              <a:tr h="386723">
                <a:tc>
                  <a:txBody>
                    <a:bodyPr/>
                    <a:lstStyle/>
                    <a:p>
                      <a:r>
                        <a:rPr lang="en-US" dirty="0"/>
                        <a:t>When you . . . </a:t>
                      </a:r>
                    </a:p>
                  </a:txBody>
                  <a:tcPr/>
                </a:tc>
                <a:tc>
                  <a:txBody>
                    <a:bodyPr/>
                    <a:lstStyle/>
                    <a:p>
                      <a:r>
                        <a:rPr lang="en-US" dirty="0"/>
                        <a:t>Your child. . . </a:t>
                      </a:r>
                    </a:p>
                  </a:txBody>
                  <a:tcPr/>
                </a:tc>
                <a:extLst>
                  <a:ext uri="{0D108BD9-81ED-4DB2-BD59-A6C34878D82A}">
                    <a16:rowId xmlns:a16="http://schemas.microsoft.com/office/drawing/2014/main" val="464038372"/>
                  </a:ext>
                </a:extLst>
              </a:tr>
            </a:tbl>
          </a:graphicData>
        </a:graphic>
      </p:graphicFrame>
    </p:spTree>
    <p:extLst>
      <p:ext uri="{BB962C8B-B14F-4D97-AF65-F5344CB8AC3E}">
        <p14:creationId xmlns:p14="http://schemas.microsoft.com/office/powerpoint/2010/main" val="6606952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Rectangle 10">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3" name="Freeform 5">
            <a:extLst>
              <a:ext uri="{FF2B5EF4-FFF2-40B4-BE49-F238E27FC236}">
                <a16:creationId xmlns:a16="http://schemas.microsoft.com/office/drawing/2014/main" id="{D22D1B95-2B54-43E9-85D9-B489F6C5D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7D0F3F6D-A49D-4406-8D61-1C4F8D792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D953A318-DA8D-4405-9536-D889E45C5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19" name="Rectangle 18">
            <a:extLst>
              <a:ext uri="{FF2B5EF4-FFF2-40B4-BE49-F238E27FC236}">
                <a16:creationId xmlns:a16="http://schemas.microsoft.com/office/drawing/2014/main" id="{9E382A3D-2F90-475C-8DF2-F666FEA34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EC34387-CC1C-48C1-9BE8-3923F5BF948C}"/>
              </a:ext>
            </a:extLst>
          </p:cNvPr>
          <p:cNvSpPr>
            <a:spLocks noGrp="1"/>
          </p:cNvSpPr>
          <p:nvPr>
            <p:ph type="title"/>
          </p:nvPr>
        </p:nvSpPr>
        <p:spPr>
          <a:xfrm>
            <a:off x="1683171" y="1143000"/>
            <a:ext cx="8825658" cy="3389217"/>
          </a:xfrm>
        </p:spPr>
        <p:txBody>
          <a:bodyPr vert="horz" lIns="91440" tIns="45720" rIns="91440" bIns="45720" rtlCol="0" anchor="ctr">
            <a:normAutofit/>
          </a:bodyPr>
          <a:lstStyle/>
          <a:p>
            <a:pPr algn="ctr">
              <a:lnSpc>
                <a:spcPct val="90000"/>
              </a:lnSpc>
            </a:pPr>
            <a:r>
              <a:rPr lang="en-US" sz="4100">
                <a:solidFill>
                  <a:srgbClr val="FFFFFF"/>
                </a:solidFill>
              </a:rPr>
              <a:t>During language and literacy activities, I encourage or reinforce and prompt positive parent-child interactions. (HOVRS #5.7)</a:t>
            </a:r>
            <a:br>
              <a:rPr lang="en-US" sz="4100">
                <a:solidFill>
                  <a:srgbClr val="FFFFFF"/>
                </a:solidFill>
              </a:rPr>
            </a:br>
            <a:endParaRPr lang="en-US" sz="4100">
              <a:solidFill>
                <a:srgbClr val="FFFFFF"/>
              </a:solidFill>
            </a:endParaRPr>
          </a:p>
        </p:txBody>
      </p:sp>
    </p:spTree>
    <p:extLst>
      <p:ext uri="{BB962C8B-B14F-4D97-AF65-F5344CB8AC3E}">
        <p14:creationId xmlns:p14="http://schemas.microsoft.com/office/powerpoint/2010/main" val="2467110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F2898785-5D1D-4BD7-9F1B-D727D718446C}"/>
              </a:ext>
            </a:extLst>
          </p:cNvPr>
          <p:cNvSpPr>
            <a:spLocks noGrp="1"/>
          </p:cNvSpPr>
          <p:nvPr>
            <p:ph type="title"/>
          </p:nvPr>
        </p:nvSpPr>
        <p:spPr>
          <a:xfrm>
            <a:off x="1154954" y="973667"/>
            <a:ext cx="3227561" cy="4833745"/>
          </a:xfrm>
        </p:spPr>
        <p:txBody>
          <a:bodyPr>
            <a:normAutofit/>
          </a:bodyPr>
          <a:lstStyle/>
          <a:p>
            <a:r>
              <a:rPr lang="en-US" dirty="0">
                <a:solidFill>
                  <a:srgbClr val="EBEBEB"/>
                </a:solidFill>
              </a:rPr>
              <a:t>3 types of parent-child interactions.	</a:t>
            </a: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EB5C117D-8FB5-407A-83E5-2A2473743F39}"/>
              </a:ext>
            </a:extLst>
          </p:cNvPr>
          <p:cNvGraphicFramePr>
            <a:graphicFrameLocks noGrp="1"/>
          </p:cNvGraphicFramePr>
          <p:nvPr>
            <p:ph idx="1"/>
            <p:extLst>
              <p:ext uri="{D42A27DB-BD31-4B8C-83A1-F6EECF244321}">
                <p14:modId xmlns:p14="http://schemas.microsoft.com/office/powerpoint/2010/main" val="1602029232"/>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85251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2DC12-3446-423E-A94C-B1B3E6B09EA6}"/>
              </a:ext>
            </a:extLst>
          </p:cNvPr>
          <p:cNvSpPr>
            <a:spLocks noGrp="1"/>
          </p:cNvSpPr>
          <p:nvPr>
            <p:ph type="title"/>
          </p:nvPr>
        </p:nvSpPr>
        <p:spPr>
          <a:xfrm>
            <a:off x="617026" y="2360947"/>
            <a:ext cx="4234749" cy="1600200"/>
          </a:xfrm>
        </p:spPr>
        <p:txBody>
          <a:bodyPr/>
          <a:lstStyle/>
          <a:p>
            <a:pPr algn="r"/>
            <a:r>
              <a:rPr lang="en-US" sz="3200" b="1" dirty="0"/>
              <a:t>Strategies for facilitating parent-child interactions</a:t>
            </a:r>
            <a:r>
              <a:rPr lang="en-US" dirty="0"/>
              <a:t>.</a:t>
            </a:r>
          </a:p>
        </p:txBody>
      </p:sp>
      <p:sp>
        <p:nvSpPr>
          <p:cNvPr id="3" name="Content Placeholder 2">
            <a:extLst>
              <a:ext uri="{FF2B5EF4-FFF2-40B4-BE49-F238E27FC236}">
                <a16:creationId xmlns:a16="http://schemas.microsoft.com/office/drawing/2014/main" id="{6CE5B149-9AFE-4462-8ACA-418AFC4D4625}"/>
              </a:ext>
            </a:extLst>
          </p:cNvPr>
          <p:cNvSpPr>
            <a:spLocks noGrp="1"/>
          </p:cNvSpPr>
          <p:nvPr>
            <p:ph idx="1"/>
          </p:nvPr>
        </p:nvSpPr>
        <p:spPr>
          <a:xfrm>
            <a:off x="4851775" y="1064294"/>
            <a:ext cx="7340225" cy="5793706"/>
          </a:xfrm>
        </p:spPr>
        <p:txBody>
          <a:bodyPr>
            <a:normAutofit fontScale="70000" lnSpcReduction="20000"/>
          </a:bodyPr>
          <a:lstStyle/>
          <a:p>
            <a:r>
              <a:rPr lang="en-US" sz="2300" b="1" dirty="0"/>
              <a:t>Keep the “action” between the parent and their child by handing the materials directly to the parents rather than to the child </a:t>
            </a:r>
          </a:p>
          <a:p>
            <a:pPr lvl="1"/>
            <a:r>
              <a:rPr lang="en-US" sz="2000" dirty="0"/>
              <a:t>This keeps parent in the role of the teacher and you in the role as the consultant.</a:t>
            </a:r>
          </a:p>
          <a:p>
            <a:pPr lvl="1"/>
            <a:r>
              <a:rPr lang="en-US" sz="2000" dirty="0"/>
              <a:t>Handing materials to parent also sends the message to the child that parents –not-you-provide the fun, stimulating activities. This action repeated many times, established parent-child interaction as the context for fun and learning. </a:t>
            </a:r>
          </a:p>
          <a:p>
            <a:pPr marL="457200" lvl="1" indent="0">
              <a:buNone/>
            </a:pPr>
            <a:endParaRPr lang="en-US" sz="2000" dirty="0"/>
          </a:p>
          <a:p>
            <a:pPr indent="-285750"/>
            <a:r>
              <a:rPr lang="en-US" sz="2300" b="1" dirty="0"/>
              <a:t>“Say what you see” and “ask what you don’t see” is a strategy that puts you in the role of consultant and partner. </a:t>
            </a:r>
          </a:p>
          <a:p>
            <a:pPr lvl="1"/>
            <a:r>
              <a:rPr lang="en-US" sz="2000" dirty="0"/>
              <a:t>By pointing out what you see in parent-child interactions, you help parents and caregivers become more aware of their interactions with their child. This strengthens their ability to observe and reflect on their actions and those of their child. Sticking to observations prevents your from making assumptions and keeps the focus on the parents and the child. </a:t>
            </a:r>
          </a:p>
          <a:p>
            <a:r>
              <a:rPr lang="en-US" sz="2300" b="1" dirty="0"/>
              <a:t>Ask questions rather than assume. </a:t>
            </a:r>
          </a:p>
          <a:p>
            <a:pPr lvl="1"/>
            <a:r>
              <a:rPr lang="en-US" sz="2000" dirty="0"/>
              <a:t>Instead of assuming Jason doesn’t count blocks because you haven’t witnessed it, ask the question, “I noticed Jason picked up three blocks. Does he ever count blocks or other objects?”</a:t>
            </a:r>
          </a:p>
          <a:p>
            <a:pPr lvl="1"/>
            <a:r>
              <a:rPr lang="en-US" sz="2000" dirty="0"/>
              <a:t>Asking questions can prompt parents to think in a different way or try something new. </a:t>
            </a:r>
          </a:p>
          <a:p>
            <a:pPr lvl="1"/>
            <a:r>
              <a:rPr lang="en-US" sz="2000" dirty="0"/>
              <a:t>If the parent and child feel successful in their interaction, there are more likely to repeat it. </a:t>
            </a:r>
          </a:p>
          <a:p>
            <a:pPr lvl="1"/>
            <a:endParaRPr lang="en-US" dirty="0"/>
          </a:p>
        </p:txBody>
      </p:sp>
      <p:sp>
        <p:nvSpPr>
          <p:cNvPr id="4" name="Text Placeholder 3">
            <a:extLst>
              <a:ext uri="{FF2B5EF4-FFF2-40B4-BE49-F238E27FC236}">
                <a16:creationId xmlns:a16="http://schemas.microsoft.com/office/drawing/2014/main" id="{4F0036DC-FC17-441F-B964-775C1C768501}"/>
              </a:ext>
            </a:extLst>
          </p:cNvPr>
          <p:cNvSpPr>
            <a:spLocks noGrp="1"/>
          </p:cNvSpPr>
          <p:nvPr>
            <p:ph type="body" sz="half" idx="2"/>
          </p:nvPr>
        </p:nvSpPr>
        <p:spPr>
          <a:xfrm>
            <a:off x="617026" y="5165622"/>
            <a:ext cx="4051226" cy="1708355"/>
          </a:xfrm>
        </p:spPr>
        <p:txBody>
          <a:bodyPr>
            <a:normAutofit/>
          </a:bodyPr>
          <a:lstStyle/>
          <a:p>
            <a:pPr algn="ctr"/>
            <a:r>
              <a:rPr lang="en-US" sz="2400" b="1" dirty="0"/>
              <a:t>Home visitor = Consultant</a:t>
            </a:r>
          </a:p>
          <a:p>
            <a:pPr algn="ctr"/>
            <a:r>
              <a:rPr lang="en-US" sz="2400" b="1" dirty="0"/>
              <a:t>Parent = Teacher</a:t>
            </a:r>
          </a:p>
        </p:txBody>
      </p:sp>
    </p:spTree>
    <p:extLst>
      <p:ext uri="{BB962C8B-B14F-4D97-AF65-F5344CB8AC3E}">
        <p14:creationId xmlns:p14="http://schemas.microsoft.com/office/powerpoint/2010/main" val="767608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0E264-2162-4683-A540-71071BF9313C}"/>
              </a:ext>
            </a:extLst>
          </p:cNvPr>
          <p:cNvSpPr>
            <a:spLocks noGrp="1"/>
          </p:cNvSpPr>
          <p:nvPr>
            <p:ph type="title"/>
          </p:nvPr>
        </p:nvSpPr>
        <p:spPr>
          <a:xfrm>
            <a:off x="1154955" y="1295400"/>
            <a:ext cx="2793158" cy="635000"/>
          </a:xfrm>
        </p:spPr>
        <p:txBody>
          <a:bodyPr/>
          <a:lstStyle/>
          <a:p>
            <a:r>
              <a:rPr lang="en-US" b="1" u="sng" dirty="0"/>
              <a:t>Let’s Discuss!</a:t>
            </a:r>
          </a:p>
        </p:txBody>
      </p:sp>
      <p:sp>
        <p:nvSpPr>
          <p:cNvPr id="4" name="Text Placeholder 3">
            <a:extLst>
              <a:ext uri="{FF2B5EF4-FFF2-40B4-BE49-F238E27FC236}">
                <a16:creationId xmlns:a16="http://schemas.microsoft.com/office/drawing/2014/main" id="{8CD9FC05-7FC1-41FC-AA1D-ABBDE2EA2DEB}"/>
              </a:ext>
            </a:extLst>
          </p:cNvPr>
          <p:cNvSpPr>
            <a:spLocks noGrp="1"/>
          </p:cNvSpPr>
          <p:nvPr>
            <p:ph type="body" sz="half" idx="2"/>
          </p:nvPr>
        </p:nvSpPr>
        <p:spPr>
          <a:xfrm>
            <a:off x="880634" y="2286000"/>
            <a:ext cx="3742166" cy="3733800"/>
          </a:xfrm>
        </p:spPr>
        <p:txBody>
          <a:bodyPr/>
          <a:lstStyle/>
          <a:p>
            <a:r>
              <a:rPr lang="en-US" sz="1800" b="1" dirty="0">
                <a:solidFill>
                  <a:schemeClr val="bg1"/>
                </a:solidFill>
              </a:rPr>
              <a:t>How would you encourage parent child interactions?</a:t>
            </a:r>
          </a:p>
          <a:p>
            <a:endParaRPr lang="en-US" sz="1800" b="1" dirty="0">
              <a:solidFill>
                <a:schemeClr val="bg1"/>
              </a:solidFill>
            </a:endParaRPr>
          </a:p>
          <a:p>
            <a:r>
              <a:rPr lang="en-US" sz="1800" b="1" dirty="0">
                <a:solidFill>
                  <a:schemeClr val="bg1"/>
                </a:solidFill>
              </a:rPr>
              <a:t>How could you ask questions rather than assume?</a:t>
            </a:r>
          </a:p>
          <a:p>
            <a:endParaRPr lang="en-US" sz="1800" b="1" dirty="0">
              <a:solidFill>
                <a:schemeClr val="bg1"/>
              </a:solidFill>
            </a:endParaRPr>
          </a:p>
          <a:p>
            <a:r>
              <a:rPr lang="en-US" sz="1800" b="1" dirty="0">
                <a:solidFill>
                  <a:schemeClr val="bg1"/>
                </a:solidFill>
              </a:rPr>
              <a:t>Say what you see and ask what you don’t see. </a:t>
            </a:r>
          </a:p>
          <a:p>
            <a:endParaRPr lang="en-US" dirty="0"/>
          </a:p>
          <a:p>
            <a:endParaRPr lang="en-US" dirty="0"/>
          </a:p>
        </p:txBody>
      </p:sp>
      <p:pic>
        <p:nvPicPr>
          <p:cNvPr id="5" name="IMG_0984">
            <a:hlinkClick r:id="" action="ppaction://media"/>
            <a:extLst>
              <a:ext uri="{FF2B5EF4-FFF2-40B4-BE49-F238E27FC236}">
                <a16:creationId xmlns:a16="http://schemas.microsoft.com/office/drawing/2014/main" id="{F390D594-019E-49EE-8601-0DD38D2ACB8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rot="5400000">
            <a:off x="5803562" y="2143125"/>
            <a:ext cx="4572000" cy="2571750"/>
          </a:xfrm>
          <a:prstGeom prst="rect">
            <a:avLst/>
          </a:prstGeom>
        </p:spPr>
      </p:pic>
    </p:spTree>
    <p:extLst>
      <p:ext uri="{BB962C8B-B14F-4D97-AF65-F5344CB8AC3E}">
        <p14:creationId xmlns:p14="http://schemas.microsoft.com/office/powerpoint/2010/main" val="31601640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0A00E-8EFC-4F38-9B12-8B4EF2B64C25}"/>
              </a:ext>
            </a:extLst>
          </p:cNvPr>
          <p:cNvSpPr>
            <a:spLocks noGrp="1"/>
          </p:cNvSpPr>
          <p:nvPr>
            <p:ph type="ctrTitle"/>
          </p:nvPr>
        </p:nvSpPr>
        <p:spPr/>
        <p:txBody>
          <a:bodyPr/>
          <a:lstStyle/>
          <a:p>
            <a:r>
              <a:rPr lang="en-US" dirty="0"/>
              <a:t>Virtual Visits</a:t>
            </a:r>
          </a:p>
        </p:txBody>
      </p:sp>
      <p:sp>
        <p:nvSpPr>
          <p:cNvPr id="3" name="Subtitle 2">
            <a:extLst>
              <a:ext uri="{FF2B5EF4-FFF2-40B4-BE49-F238E27FC236}">
                <a16:creationId xmlns:a16="http://schemas.microsoft.com/office/drawing/2014/main" id="{0D7524C1-4178-4CD1-BE39-37622A41EB39}"/>
              </a:ext>
            </a:extLst>
          </p:cNvPr>
          <p:cNvSpPr>
            <a:spLocks noGrp="1"/>
          </p:cNvSpPr>
          <p:nvPr>
            <p:ph type="subTitle" idx="1"/>
          </p:nvPr>
        </p:nvSpPr>
        <p:spPr/>
        <p:txBody>
          <a:bodyPr/>
          <a:lstStyle/>
          <a:p>
            <a:r>
              <a:rPr lang="en-US" dirty="0"/>
              <a:t>How to meaningfully connect through a virtual platform</a:t>
            </a:r>
          </a:p>
        </p:txBody>
      </p:sp>
    </p:spTree>
    <p:extLst>
      <p:ext uri="{BB962C8B-B14F-4D97-AF65-F5344CB8AC3E}">
        <p14:creationId xmlns:p14="http://schemas.microsoft.com/office/powerpoint/2010/main" val="18679945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313DF-9B10-4E2F-AE45-D7401BB5E2DE}"/>
              </a:ext>
            </a:extLst>
          </p:cNvPr>
          <p:cNvSpPr>
            <a:spLocks noGrp="1"/>
          </p:cNvSpPr>
          <p:nvPr>
            <p:ph type="title"/>
          </p:nvPr>
        </p:nvSpPr>
        <p:spPr>
          <a:xfrm>
            <a:off x="731520" y="834280"/>
            <a:ext cx="5158507" cy="2283824"/>
          </a:xfrm>
        </p:spPr>
        <p:txBody>
          <a:bodyPr/>
          <a:lstStyle/>
          <a:p>
            <a:r>
              <a:rPr lang="en-US" dirty="0"/>
              <a:t>Brainstorm Breakout</a:t>
            </a:r>
          </a:p>
        </p:txBody>
      </p:sp>
      <p:sp>
        <p:nvSpPr>
          <p:cNvPr id="5" name="TextBox 4">
            <a:extLst>
              <a:ext uri="{FF2B5EF4-FFF2-40B4-BE49-F238E27FC236}">
                <a16:creationId xmlns:a16="http://schemas.microsoft.com/office/drawing/2014/main" id="{52F66B4F-39FF-4004-B7C4-9402CDA62AF7}"/>
              </a:ext>
            </a:extLst>
          </p:cNvPr>
          <p:cNvSpPr txBox="1"/>
          <p:nvPr/>
        </p:nvSpPr>
        <p:spPr>
          <a:xfrm>
            <a:off x="6563611" y="4012137"/>
            <a:ext cx="5296441" cy="1938992"/>
          </a:xfrm>
          <a:prstGeom prst="rect">
            <a:avLst/>
          </a:prstGeom>
          <a:noFill/>
        </p:spPr>
        <p:txBody>
          <a:bodyPr wrap="square" rtlCol="0">
            <a:spAutoFit/>
          </a:bodyPr>
          <a:lstStyle/>
          <a:p>
            <a:r>
              <a:rPr lang="en-US" sz="2400" b="1" dirty="0">
                <a:solidFill>
                  <a:schemeClr val="accent6">
                    <a:lumMod val="75000"/>
                  </a:schemeClr>
                </a:solidFill>
              </a:rPr>
              <a:t>Discuss with your group how to improve on implementing parenting behaviors an/or parent-child interactions with your families through a virtual format.</a:t>
            </a:r>
          </a:p>
        </p:txBody>
      </p:sp>
      <p:pic>
        <p:nvPicPr>
          <p:cNvPr id="7" name="Graphic 6" descr="Group brainstorm">
            <a:extLst>
              <a:ext uri="{FF2B5EF4-FFF2-40B4-BE49-F238E27FC236}">
                <a16:creationId xmlns:a16="http://schemas.microsoft.com/office/drawing/2014/main" id="{8EDA930D-B2A0-4BE5-B808-A6C2EE702B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4143" y="2422926"/>
            <a:ext cx="2793259" cy="2793259"/>
          </a:xfrm>
          <a:prstGeom prst="rect">
            <a:avLst/>
          </a:prstGeom>
        </p:spPr>
      </p:pic>
      <p:sp>
        <p:nvSpPr>
          <p:cNvPr id="8" name="TextBox 7">
            <a:extLst>
              <a:ext uri="{FF2B5EF4-FFF2-40B4-BE49-F238E27FC236}">
                <a16:creationId xmlns:a16="http://schemas.microsoft.com/office/drawing/2014/main" id="{A5835E33-40D9-4C42-862B-5D49A4960AD5}"/>
              </a:ext>
            </a:extLst>
          </p:cNvPr>
          <p:cNvSpPr txBox="1"/>
          <p:nvPr/>
        </p:nvSpPr>
        <p:spPr>
          <a:xfrm>
            <a:off x="617837" y="5506107"/>
            <a:ext cx="5815584" cy="646331"/>
          </a:xfrm>
          <a:prstGeom prst="rect">
            <a:avLst/>
          </a:prstGeom>
          <a:noFill/>
        </p:spPr>
        <p:txBody>
          <a:bodyPr wrap="square" rtlCol="0">
            <a:spAutoFit/>
          </a:bodyPr>
          <a:lstStyle/>
          <a:p>
            <a:pPr algn="ctr"/>
            <a:r>
              <a:rPr lang="en-US" b="1" dirty="0">
                <a:solidFill>
                  <a:schemeClr val="bg1"/>
                </a:solidFill>
              </a:rPr>
              <a:t>15 mins. Pick a speaker to summarize for large group. </a:t>
            </a:r>
          </a:p>
        </p:txBody>
      </p:sp>
      <p:sp>
        <p:nvSpPr>
          <p:cNvPr id="9" name="TextBox 8">
            <a:extLst>
              <a:ext uri="{FF2B5EF4-FFF2-40B4-BE49-F238E27FC236}">
                <a16:creationId xmlns:a16="http://schemas.microsoft.com/office/drawing/2014/main" id="{AC4556C0-D9CB-4811-A20C-4F0FA7935F1E}"/>
              </a:ext>
            </a:extLst>
          </p:cNvPr>
          <p:cNvSpPr txBox="1"/>
          <p:nvPr/>
        </p:nvSpPr>
        <p:spPr>
          <a:xfrm>
            <a:off x="6563610" y="1303514"/>
            <a:ext cx="5296441" cy="1938992"/>
          </a:xfrm>
          <a:prstGeom prst="rect">
            <a:avLst/>
          </a:prstGeom>
          <a:noFill/>
        </p:spPr>
        <p:txBody>
          <a:bodyPr wrap="square" rtlCol="0">
            <a:spAutoFit/>
          </a:bodyPr>
          <a:lstStyle/>
          <a:p>
            <a:r>
              <a:rPr lang="en-US" sz="2400" b="1" dirty="0">
                <a:solidFill>
                  <a:schemeClr val="accent6">
                    <a:lumMod val="75000"/>
                  </a:schemeClr>
                </a:solidFill>
              </a:rPr>
              <a:t>Discuss with your group, 1 struggle you may have had with virtual visits and work with your group to find one solution/alternative to improve upon the process.  </a:t>
            </a:r>
          </a:p>
        </p:txBody>
      </p:sp>
      <p:sp>
        <p:nvSpPr>
          <p:cNvPr id="3" name="TextBox 2">
            <a:extLst>
              <a:ext uri="{FF2B5EF4-FFF2-40B4-BE49-F238E27FC236}">
                <a16:creationId xmlns:a16="http://schemas.microsoft.com/office/drawing/2014/main" id="{C9D7A3E9-1ECA-44B1-BC68-A972F6B131FE}"/>
              </a:ext>
            </a:extLst>
          </p:cNvPr>
          <p:cNvSpPr txBox="1"/>
          <p:nvPr/>
        </p:nvSpPr>
        <p:spPr>
          <a:xfrm>
            <a:off x="8622052" y="3323107"/>
            <a:ext cx="1655805" cy="584775"/>
          </a:xfrm>
          <a:prstGeom prst="rect">
            <a:avLst/>
          </a:prstGeom>
          <a:noFill/>
        </p:spPr>
        <p:txBody>
          <a:bodyPr wrap="square" rtlCol="0">
            <a:spAutoFit/>
          </a:bodyPr>
          <a:lstStyle/>
          <a:p>
            <a:r>
              <a:rPr lang="en-US" sz="3200" b="1" i="1" dirty="0"/>
              <a:t>or</a:t>
            </a:r>
          </a:p>
        </p:txBody>
      </p:sp>
    </p:spTree>
    <p:extLst>
      <p:ext uri="{BB962C8B-B14F-4D97-AF65-F5344CB8AC3E}">
        <p14:creationId xmlns:p14="http://schemas.microsoft.com/office/powerpoint/2010/main" val="33916397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A4F04-6C39-4C10-A9F1-369A5B525810}"/>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E36A69B3-2DE7-467C-B9A2-10B547A6DE3A}"/>
              </a:ext>
            </a:extLst>
          </p:cNvPr>
          <p:cNvSpPr>
            <a:spLocks noGrp="1"/>
          </p:cNvSpPr>
          <p:nvPr>
            <p:ph type="body" idx="1"/>
          </p:nvPr>
        </p:nvSpPr>
        <p:spPr/>
        <p:txBody>
          <a:bodyPr/>
          <a:lstStyle/>
          <a:p>
            <a:pPr algn="ctr"/>
            <a:r>
              <a:rPr lang="en-US" dirty="0"/>
              <a:t>Please complete Survey Monkey. </a:t>
            </a:r>
          </a:p>
        </p:txBody>
      </p:sp>
    </p:spTree>
    <p:extLst>
      <p:ext uri="{BB962C8B-B14F-4D97-AF65-F5344CB8AC3E}">
        <p14:creationId xmlns:p14="http://schemas.microsoft.com/office/powerpoint/2010/main" val="2298696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5194D-83B9-4071-A959-09C21C9909F5}"/>
              </a:ext>
            </a:extLst>
          </p:cNvPr>
          <p:cNvSpPr>
            <a:spLocks noGrp="1"/>
          </p:cNvSpPr>
          <p:nvPr>
            <p:ph type="title"/>
          </p:nvPr>
        </p:nvSpPr>
        <p:spPr/>
        <p:txBody>
          <a:bodyPr/>
          <a:lstStyle/>
          <a:p>
            <a:r>
              <a:rPr lang="en-US" dirty="0"/>
              <a:t>Introductions</a:t>
            </a:r>
          </a:p>
        </p:txBody>
      </p:sp>
      <p:sp>
        <p:nvSpPr>
          <p:cNvPr id="3" name="Text Placeholder 2">
            <a:extLst>
              <a:ext uri="{FF2B5EF4-FFF2-40B4-BE49-F238E27FC236}">
                <a16:creationId xmlns:a16="http://schemas.microsoft.com/office/drawing/2014/main" id="{A65D8459-927F-423A-B157-3557F1110CEE}"/>
              </a:ext>
            </a:extLst>
          </p:cNvPr>
          <p:cNvSpPr>
            <a:spLocks noGrp="1"/>
          </p:cNvSpPr>
          <p:nvPr>
            <p:ph type="body" idx="1"/>
          </p:nvPr>
        </p:nvSpPr>
        <p:spPr>
          <a:xfrm>
            <a:off x="7013546" y="1574796"/>
            <a:ext cx="4888402" cy="3708408"/>
          </a:xfrm>
        </p:spPr>
        <p:txBody>
          <a:bodyPr/>
          <a:lstStyle/>
          <a:p>
            <a:r>
              <a:rPr lang="en-US" sz="3600" b="1" dirty="0"/>
              <a:t>Tell us. . .</a:t>
            </a:r>
          </a:p>
          <a:p>
            <a:r>
              <a:rPr lang="en-US" dirty="0"/>
              <a:t>1. Your name</a:t>
            </a:r>
          </a:p>
          <a:p>
            <a:r>
              <a:rPr lang="en-US" dirty="0"/>
              <a:t>2. Your office location</a:t>
            </a:r>
          </a:p>
          <a:p>
            <a:r>
              <a:rPr lang="en-US" dirty="0"/>
              <a:t>3. What app do you use the most on your phone?</a:t>
            </a:r>
          </a:p>
        </p:txBody>
      </p:sp>
    </p:spTree>
    <p:extLst>
      <p:ext uri="{BB962C8B-B14F-4D97-AF65-F5344CB8AC3E}">
        <p14:creationId xmlns:p14="http://schemas.microsoft.com/office/powerpoint/2010/main" val="2232896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EAA0B9-CBA8-40F0-804B-596B5D0CFC82}"/>
              </a:ext>
            </a:extLst>
          </p:cNvPr>
          <p:cNvSpPr>
            <a:spLocks noGrp="1"/>
          </p:cNvSpPr>
          <p:nvPr>
            <p:ph type="ctrTitle"/>
          </p:nvPr>
        </p:nvSpPr>
        <p:spPr/>
        <p:txBody>
          <a:bodyPr/>
          <a:lstStyle/>
          <a:p>
            <a:r>
              <a:rPr lang="en-US" dirty="0"/>
              <a:t>ELOF &amp; </a:t>
            </a:r>
            <a:r>
              <a:rPr lang="en-US" dirty="0" err="1"/>
              <a:t>TSGold</a:t>
            </a:r>
            <a:endParaRPr lang="en-US" dirty="0"/>
          </a:p>
        </p:txBody>
      </p:sp>
      <p:sp>
        <p:nvSpPr>
          <p:cNvPr id="5" name="Subtitle 4">
            <a:extLst>
              <a:ext uri="{FF2B5EF4-FFF2-40B4-BE49-F238E27FC236}">
                <a16:creationId xmlns:a16="http://schemas.microsoft.com/office/drawing/2014/main" id="{74F101C5-ABA1-451B-AED9-258FC1DA1285}"/>
              </a:ext>
            </a:extLst>
          </p:cNvPr>
          <p:cNvSpPr>
            <a:spLocks noGrp="1"/>
          </p:cNvSpPr>
          <p:nvPr>
            <p:ph type="subTitle" idx="1"/>
          </p:nvPr>
        </p:nvSpPr>
        <p:spPr/>
        <p:txBody>
          <a:bodyPr/>
          <a:lstStyle/>
          <a:p>
            <a:r>
              <a:rPr lang="en-US" dirty="0"/>
              <a:t>Early Learning outcome framework &amp; teaching strategies gold</a:t>
            </a:r>
          </a:p>
        </p:txBody>
      </p:sp>
    </p:spTree>
    <p:extLst>
      <p:ext uri="{BB962C8B-B14F-4D97-AF65-F5344CB8AC3E}">
        <p14:creationId xmlns:p14="http://schemas.microsoft.com/office/powerpoint/2010/main" val="949768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FECF4-D7DD-4C37-A744-D601B1743087}"/>
              </a:ext>
            </a:extLst>
          </p:cNvPr>
          <p:cNvSpPr>
            <a:spLocks noGrp="1"/>
          </p:cNvSpPr>
          <p:nvPr>
            <p:ph type="title"/>
          </p:nvPr>
        </p:nvSpPr>
        <p:spPr>
          <a:xfrm>
            <a:off x="870333" y="1923883"/>
            <a:ext cx="5225667" cy="2283824"/>
          </a:xfrm>
        </p:spPr>
        <p:txBody>
          <a:bodyPr/>
          <a:lstStyle/>
          <a:p>
            <a:r>
              <a:rPr lang="en-US" dirty="0"/>
              <a:t>What is ELOF</a:t>
            </a:r>
            <a:br>
              <a:rPr lang="en-US" dirty="0"/>
            </a:br>
            <a:r>
              <a:rPr lang="en-US" sz="2000" dirty="0"/>
              <a:t>Early Learning Outcome Framework</a:t>
            </a:r>
            <a:endParaRPr lang="en-US" dirty="0"/>
          </a:p>
        </p:txBody>
      </p:sp>
      <p:sp>
        <p:nvSpPr>
          <p:cNvPr id="4" name="TextBox 3">
            <a:extLst>
              <a:ext uri="{FF2B5EF4-FFF2-40B4-BE49-F238E27FC236}">
                <a16:creationId xmlns:a16="http://schemas.microsoft.com/office/drawing/2014/main" id="{FE85F888-83E7-44E4-9F38-5471DAA43636}"/>
              </a:ext>
            </a:extLst>
          </p:cNvPr>
          <p:cNvSpPr txBox="1"/>
          <p:nvPr/>
        </p:nvSpPr>
        <p:spPr>
          <a:xfrm>
            <a:off x="6525382" y="870280"/>
            <a:ext cx="4648603" cy="5632311"/>
          </a:xfrm>
          <a:prstGeom prst="rect">
            <a:avLst/>
          </a:prstGeom>
          <a:noFill/>
        </p:spPr>
        <p:txBody>
          <a:bodyPr wrap="square" rtlCol="0">
            <a:spAutoFit/>
          </a:bodyPr>
          <a:lstStyle/>
          <a:p>
            <a:pPr marL="285750" indent="-285750">
              <a:buFontTx/>
              <a:buChar char="-"/>
            </a:pPr>
            <a:r>
              <a:rPr lang="en-US" dirty="0"/>
              <a:t>The </a:t>
            </a:r>
            <a:r>
              <a:rPr lang="en-US" i="1" dirty="0"/>
              <a:t>Head Start Early Learning Outcomes Framework: Ages Birth to Five</a:t>
            </a:r>
            <a:r>
              <a:rPr lang="en-US" dirty="0"/>
              <a:t> describes the skills, behaviors, and knowledge that programs must foster in </a:t>
            </a:r>
            <a:r>
              <a:rPr lang="en-US" b="1" dirty="0"/>
              <a:t>all</a:t>
            </a:r>
            <a:r>
              <a:rPr lang="en-US" dirty="0"/>
              <a:t> children.</a:t>
            </a:r>
          </a:p>
          <a:p>
            <a:endParaRPr lang="en-US" dirty="0"/>
          </a:p>
          <a:p>
            <a:pPr marL="285750" indent="-285750">
              <a:buFontTx/>
              <a:buChar char="-"/>
            </a:pPr>
            <a:r>
              <a:rPr lang="en-US" dirty="0"/>
              <a:t>The Framework is grounded in a comprehensive body of research about what young children should know and be able to do to succeed in school. It describes how children progress across key areas of learning and development and specifies learning outcomes in these areas.</a:t>
            </a:r>
          </a:p>
          <a:p>
            <a:r>
              <a:rPr lang="en-US" dirty="0"/>
              <a:t> </a:t>
            </a:r>
          </a:p>
          <a:p>
            <a:pPr marL="285750" indent="-285750">
              <a:buFontTx/>
              <a:buChar char="-"/>
            </a:pPr>
            <a:r>
              <a:rPr lang="en-US" dirty="0"/>
              <a:t>This information will help adults better understand what they should be doing to provide effective learning experiences that support important early learning outcomes.</a:t>
            </a:r>
          </a:p>
        </p:txBody>
      </p:sp>
    </p:spTree>
    <p:extLst>
      <p:ext uri="{BB962C8B-B14F-4D97-AF65-F5344CB8AC3E}">
        <p14:creationId xmlns:p14="http://schemas.microsoft.com/office/powerpoint/2010/main" val="3489560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14" name="Rectangle 13">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a:extLst>
              <a:ext uri="{FF2B5EF4-FFF2-40B4-BE49-F238E27FC236}">
                <a16:creationId xmlns:a16="http://schemas.microsoft.com/office/drawing/2014/main" id="{94A6C470-EC3A-48C2-B75D-AB044C095361}"/>
              </a:ext>
            </a:extLst>
          </p:cNvPr>
          <p:cNvPicPr>
            <a:picLocks noGrp="1" noChangeAspect="1"/>
          </p:cNvPicPr>
          <p:nvPr>
            <p:ph idx="1"/>
          </p:nvPr>
        </p:nvPicPr>
        <p:blipFill>
          <a:blip r:embed="rId2"/>
          <a:stretch>
            <a:fillRect/>
          </a:stretch>
        </p:blipFill>
        <p:spPr>
          <a:xfrm>
            <a:off x="923206" y="1878005"/>
            <a:ext cx="10035037" cy="2910159"/>
          </a:xfrm>
          <a:prstGeom prst="rect">
            <a:avLst/>
          </a:prstGeom>
        </p:spPr>
      </p:pic>
      <p:sp>
        <p:nvSpPr>
          <p:cNvPr id="6" name="TextBox 5">
            <a:extLst>
              <a:ext uri="{FF2B5EF4-FFF2-40B4-BE49-F238E27FC236}">
                <a16:creationId xmlns:a16="http://schemas.microsoft.com/office/drawing/2014/main" id="{0013D602-EF5A-46E2-A1AA-8C0376911363}"/>
              </a:ext>
            </a:extLst>
          </p:cNvPr>
          <p:cNvSpPr txBox="1"/>
          <p:nvPr/>
        </p:nvSpPr>
        <p:spPr>
          <a:xfrm>
            <a:off x="1920240" y="1336611"/>
            <a:ext cx="9348554" cy="584775"/>
          </a:xfrm>
          <a:prstGeom prst="rect">
            <a:avLst/>
          </a:prstGeom>
          <a:noFill/>
        </p:spPr>
        <p:txBody>
          <a:bodyPr wrap="square" rtlCol="0">
            <a:spAutoFit/>
          </a:bodyPr>
          <a:lstStyle/>
          <a:p>
            <a:r>
              <a:rPr lang="en-US" sz="3200" b="1"/>
              <a:t>Early Learning Outcome Framework (ELOF</a:t>
            </a:r>
            <a:r>
              <a:rPr lang="en-US" sz="2400"/>
              <a:t>)</a:t>
            </a:r>
            <a:endParaRPr lang="en-US" dirty="0"/>
          </a:p>
        </p:txBody>
      </p:sp>
      <p:sp>
        <p:nvSpPr>
          <p:cNvPr id="7" name="TextBox 6">
            <a:extLst>
              <a:ext uri="{FF2B5EF4-FFF2-40B4-BE49-F238E27FC236}">
                <a16:creationId xmlns:a16="http://schemas.microsoft.com/office/drawing/2014/main" id="{C2B28788-0534-47FD-B7F7-B110A4C267D2}"/>
              </a:ext>
            </a:extLst>
          </p:cNvPr>
          <p:cNvSpPr txBox="1"/>
          <p:nvPr/>
        </p:nvSpPr>
        <p:spPr>
          <a:xfrm>
            <a:off x="1475569" y="4721170"/>
            <a:ext cx="10237896" cy="923330"/>
          </a:xfrm>
          <a:prstGeom prst="rect">
            <a:avLst/>
          </a:prstGeom>
          <a:noFill/>
        </p:spPr>
        <p:txBody>
          <a:bodyPr wrap="square" rtlCol="0">
            <a:spAutoFit/>
          </a:bodyPr>
          <a:lstStyle/>
          <a:p>
            <a:r>
              <a:rPr lang="en-US" dirty="0"/>
              <a:t>Language development refers to emerging abilities in listening and understanding </a:t>
            </a:r>
            <a:r>
              <a:rPr lang="en-US" b="1" dirty="0"/>
              <a:t>(receptive language) </a:t>
            </a:r>
            <a:r>
              <a:rPr lang="en-US" dirty="0"/>
              <a:t>and in using language </a:t>
            </a:r>
            <a:r>
              <a:rPr lang="en-US" b="1" dirty="0"/>
              <a:t>(expressive language).</a:t>
            </a:r>
          </a:p>
          <a:p>
            <a:r>
              <a:rPr lang="en-US" b="1" dirty="0"/>
              <a:t> </a:t>
            </a:r>
            <a:r>
              <a:rPr lang="en-US" sz="1000" dirty="0"/>
              <a:t>https://eclkc.ohs.acf.hhs.gov/interactive-head-start-early-learning-outcomes-framework-ages-birth-five</a:t>
            </a:r>
            <a:endParaRPr lang="en-US" dirty="0"/>
          </a:p>
        </p:txBody>
      </p:sp>
    </p:spTree>
    <p:extLst>
      <p:ext uri="{BB962C8B-B14F-4D97-AF65-F5344CB8AC3E}">
        <p14:creationId xmlns:p14="http://schemas.microsoft.com/office/powerpoint/2010/main" val="926902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92166-8DFB-4D03-918D-54472D9BE535}"/>
              </a:ext>
            </a:extLst>
          </p:cNvPr>
          <p:cNvSpPr>
            <a:spLocks noGrp="1"/>
          </p:cNvSpPr>
          <p:nvPr>
            <p:ph type="title"/>
          </p:nvPr>
        </p:nvSpPr>
        <p:spPr/>
        <p:txBody>
          <a:bodyPr/>
          <a:lstStyle/>
          <a:p>
            <a:r>
              <a:rPr lang="en-US" dirty="0"/>
              <a:t>Words You Can Use. . . </a:t>
            </a:r>
          </a:p>
        </p:txBody>
      </p:sp>
      <p:sp>
        <p:nvSpPr>
          <p:cNvPr id="3" name="Content Placeholder 2">
            <a:extLst>
              <a:ext uri="{FF2B5EF4-FFF2-40B4-BE49-F238E27FC236}">
                <a16:creationId xmlns:a16="http://schemas.microsoft.com/office/drawing/2014/main" id="{676D8B25-CBA8-491A-BA58-FABE002CCE26}"/>
              </a:ext>
            </a:extLst>
          </p:cNvPr>
          <p:cNvSpPr>
            <a:spLocks noGrp="1"/>
          </p:cNvSpPr>
          <p:nvPr>
            <p:ph idx="1"/>
          </p:nvPr>
        </p:nvSpPr>
        <p:spPr>
          <a:xfrm>
            <a:off x="1346887" y="2434281"/>
            <a:ext cx="9016786" cy="3980935"/>
          </a:xfrm>
        </p:spPr>
        <p:txBody>
          <a:bodyPr>
            <a:normAutofit fontScale="85000" lnSpcReduction="10000"/>
          </a:bodyPr>
          <a:lstStyle/>
          <a:p>
            <a:pPr marL="0" indent="0">
              <a:buNone/>
            </a:pPr>
            <a:endParaRPr lang="en-US" b="1" dirty="0"/>
          </a:p>
          <a:p>
            <a:r>
              <a:rPr lang="en-US" b="1" dirty="0"/>
              <a:t>Communication</a:t>
            </a:r>
            <a:r>
              <a:rPr lang="en-US" dirty="0"/>
              <a:t> is sharing thoughts, feelings, or ideas between two or more people.</a:t>
            </a:r>
          </a:p>
          <a:p>
            <a:r>
              <a:rPr lang="en-US" b="1" dirty="0"/>
              <a:t>Expressive language</a:t>
            </a:r>
            <a:r>
              <a:rPr lang="en-US" dirty="0"/>
              <a:t> is the ability to communicate with others through gestures, speaking, or writing.</a:t>
            </a:r>
          </a:p>
          <a:p>
            <a:r>
              <a:rPr lang="en-US" b="1" dirty="0"/>
              <a:t>Language</a:t>
            </a:r>
            <a:r>
              <a:rPr lang="en-US" dirty="0"/>
              <a:t> is the ability to both use and understand spoken words or signs. Language is all about ideas passing from one person to another.</a:t>
            </a:r>
          </a:p>
          <a:p>
            <a:r>
              <a:rPr lang="en-US" b="1" dirty="0"/>
              <a:t>Literacy</a:t>
            </a:r>
            <a:r>
              <a:rPr lang="en-US" dirty="0"/>
              <a:t> is the ability to use and understand written words, or other symbols, in order to communicate.</a:t>
            </a:r>
          </a:p>
          <a:p>
            <a:r>
              <a:rPr lang="en-US" b="1" dirty="0"/>
              <a:t>Receptive language </a:t>
            </a:r>
            <a:r>
              <a:rPr lang="en-US" dirty="0"/>
              <a:t>is the act of attending, listening to, and comprehending language.</a:t>
            </a:r>
          </a:p>
          <a:p>
            <a:r>
              <a:rPr lang="en-US" b="1" dirty="0"/>
              <a:t>Vocabulary</a:t>
            </a:r>
            <a:r>
              <a:rPr lang="en-US" dirty="0"/>
              <a:t> refers to all of the words a person knows.</a:t>
            </a:r>
          </a:p>
          <a:p>
            <a:endParaRPr lang="en-US" dirty="0"/>
          </a:p>
          <a:p>
            <a:pPr marL="0" indent="0">
              <a:buNone/>
            </a:pPr>
            <a:r>
              <a:rPr lang="en-US" dirty="0"/>
              <a:t>https://eclkc.ohs.acf.hhs.gov/school-readiness/article/news-you-can-use-foundations-school-readiness-language-literacy#toc05</a:t>
            </a:r>
          </a:p>
          <a:p>
            <a:endParaRPr lang="en-US" dirty="0"/>
          </a:p>
        </p:txBody>
      </p:sp>
    </p:spTree>
    <p:extLst>
      <p:ext uri="{BB962C8B-B14F-4D97-AF65-F5344CB8AC3E}">
        <p14:creationId xmlns:p14="http://schemas.microsoft.com/office/powerpoint/2010/main" val="1296542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49" name="Freeform: Shape 48">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51"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53" name="Rectangle 52">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5" name="Oval 54">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7" name="Oval 56">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4" name="Content Placeholder 43">
            <a:extLst>
              <a:ext uri="{FF2B5EF4-FFF2-40B4-BE49-F238E27FC236}">
                <a16:creationId xmlns:a16="http://schemas.microsoft.com/office/drawing/2014/main" id="{C922E7A6-64FD-4E25-BAA1-364C77ABA689}"/>
              </a:ext>
            </a:extLst>
          </p:cNvPr>
          <p:cNvSpPr>
            <a:spLocks noGrp="1"/>
          </p:cNvSpPr>
          <p:nvPr>
            <p:ph idx="1"/>
          </p:nvPr>
        </p:nvSpPr>
        <p:spPr>
          <a:xfrm>
            <a:off x="744112" y="2823425"/>
            <a:ext cx="4062876" cy="1505878"/>
          </a:xfrm>
        </p:spPr>
        <p:txBody>
          <a:bodyPr>
            <a:normAutofit/>
          </a:bodyPr>
          <a:lstStyle/>
          <a:p>
            <a:pPr marL="0" indent="0" algn="ctr">
              <a:buNone/>
            </a:pPr>
            <a:r>
              <a:rPr lang="en-US" sz="2400" dirty="0">
                <a:solidFill>
                  <a:schemeClr val="tx1"/>
                </a:solidFill>
              </a:rPr>
              <a:t>Teaching Strategies Gold</a:t>
            </a:r>
          </a:p>
          <a:p>
            <a:pPr marL="0" indent="0" algn="ctr">
              <a:buNone/>
            </a:pPr>
            <a:r>
              <a:rPr lang="en-US" sz="2400" dirty="0">
                <a:solidFill>
                  <a:schemeClr val="tx1"/>
                </a:solidFill>
              </a:rPr>
              <a:t>Language Objectives</a:t>
            </a:r>
          </a:p>
        </p:txBody>
      </p:sp>
      <p:sp>
        <p:nvSpPr>
          <p:cNvPr id="59"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pic>
        <p:nvPicPr>
          <p:cNvPr id="2" name="Content Placeholder 7" descr="Table&#10;&#10;Description automatically generated">
            <a:extLst>
              <a:ext uri="{FF2B5EF4-FFF2-40B4-BE49-F238E27FC236}">
                <a16:creationId xmlns:a16="http://schemas.microsoft.com/office/drawing/2014/main" id="{691B2787-4C85-40BD-9450-2E4773BF1C3A}"/>
              </a:ext>
            </a:extLst>
          </p:cNvPr>
          <p:cNvPicPr>
            <a:picLocks noChangeAspect="1"/>
          </p:cNvPicPr>
          <p:nvPr/>
        </p:nvPicPr>
        <p:blipFill>
          <a:blip r:embed="rId3"/>
          <a:stretch>
            <a:fillRect/>
          </a:stretch>
        </p:blipFill>
        <p:spPr>
          <a:xfrm>
            <a:off x="4888937" y="953581"/>
            <a:ext cx="7133752" cy="4850950"/>
          </a:xfrm>
          <a:prstGeom prst="rect">
            <a:avLst/>
          </a:prstGeom>
        </p:spPr>
      </p:pic>
    </p:spTree>
    <p:extLst>
      <p:ext uri="{BB962C8B-B14F-4D97-AF65-F5344CB8AC3E}">
        <p14:creationId xmlns:p14="http://schemas.microsoft.com/office/powerpoint/2010/main" val="68588931"/>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6272</TotalTime>
  <Words>2836</Words>
  <Application>Microsoft Office PowerPoint</Application>
  <PresentationFormat>Widescreen</PresentationFormat>
  <Paragraphs>232</Paragraphs>
  <Slides>37</Slides>
  <Notes>20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Century Gothic</vt:lpstr>
      <vt:lpstr>Lato</vt:lpstr>
      <vt:lpstr>Wingdings 3</vt:lpstr>
      <vt:lpstr>Ion Boardroom</vt:lpstr>
      <vt:lpstr>EHS Academy  </vt:lpstr>
      <vt:lpstr>We hope you leave here with a. . .</vt:lpstr>
      <vt:lpstr>Agenda 1:00-3:00 PM</vt:lpstr>
      <vt:lpstr>Introductions</vt:lpstr>
      <vt:lpstr>ELOF &amp; TSGold</vt:lpstr>
      <vt:lpstr>What is ELOF Early Learning Outcome Framework</vt:lpstr>
      <vt:lpstr>PowerPoint Presentation</vt:lpstr>
      <vt:lpstr>Words You Can Use. . . </vt:lpstr>
      <vt:lpstr>PowerPoint Presentation</vt:lpstr>
      <vt:lpstr>ELOF:  Language &amp; Literacy </vt:lpstr>
      <vt:lpstr>PowerPoint Presentation</vt:lpstr>
      <vt:lpstr>Family Culture&amp; Background</vt:lpstr>
      <vt:lpstr>Culture</vt:lpstr>
      <vt:lpstr>Cultural expectations can influence adult-child interactions in many ways. For example, in some cultures, children are taught to show respect to adults by making direct eye contact when spoken to. In other cultures, children are taught that respect is demonstrated by avoiding direct eye contact.</vt:lpstr>
      <vt:lpstr>Background Knowledge</vt:lpstr>
      <vt:lpstr>Young children gain background knowledge as they:  </vt:lpstr>
      <vt:lpstr>The Big 5</vt:lpstr>
      <vt:lpstr>Background Knowledge</vt:lpstr>
      <vt:lpstr>Background knowledge meets Book knowledge and Print Concept</vt:lpstr>
      <vt:lpstr>Background Knowledge meets Alphabet Knowledge and Early Writing</vt:lpstr>
      <vt:lpstr>Background Knowledge Meets Oral Language and Vocabulary</vt:lpstr>
      <vt:lpstr>Culture and Background Knowledge</vt:lpstr>
      <vt:lpstr>Research Perspectives on Culture and Child Development</vt:lpstr>
      <vt:lpstr>        Group Break Out (10 minutes)  How would you incorporate our family culture into a home visit or into language and literacy activity?   Talk about a time when you have been able to incorporate a family’s culture into their home visit.</vt:lpstr>
      <vt:lpstr>PAT Practices </vt:lpstr>
      <vt:lpstr>Top 3 Chosen Practices for the 2020-2021 Professional Development Program Year: </vt:lpstr>
      <vt:lpstr>5 Parenting Behaviors</vt:lpstr>
      <vt:lpstr>What is the parent educator's role in parenting behaviors?</vt:lpstr>
      <vt:lpstr> Connecting Parenting Behaviors to a Child’s Development. </vt:lpstr>
      <vt:lpstr>Let’s practice!</vt:lpstr>
      <vt:lpstr>During language and literacy activities, I encourage or reinforce and prompt positive parent-child interactions. (HOVRS #5.7) </vt:lpstr>
      <vt:lpstr>3 types of parent-child interactions. </vt:lpstr>
      <vt:lpstr>Strategies for facilitating parent-child interactions.</vt:lpstr>
      <vt:lpstr>Let’s Discuss!</vt:lpstr>
      <vt:lpstr>Virtual Visits</vt:lpstr>
      <vt:lpstr>Brainstorm Breakout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EHS Academy</dc:title>
  <dc:creator>Marissa Larson</dc:creator>
  <cp:lastModifiedBy>Marissa Larson</cp:lastModifiedBy>
  <cp:revision>32</cp:revision>
  <dcterms:created xsi:type="dcterms:W3CDTF">2020-10-15T17:48:06Z</dcterms:created>
  <dcterms:modified xsi:type="dcterms:W3CDTF">2020-10-27T13:03:27Z</dcterms:modified>
</cp:coreProperties>
</file>