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9" r:id="rId4"/>
    <p:sldId id="260" r:id="rId5"/>
    <p:sldId id="261" r:id="rId6"/>
    <p:sldId id="262" r:id="rId7"/>
    <p:sldId id="265" r:id="rId8"/>
    <p:sldId id="266" r:id="rId9"/>
    <p:sldId id="267" r:id="rId10"/>
    <p:sldId id="268" r:id="rId11"/>
    <p:sldId id="264" r:id="rId12"/>
    <p:sldId id="263"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47" autoAdjust="0"/>
    <p:restoredTop sz="94660"/>
  </p:normalViewPr>
  <p:slideViewPr>
    <p:cSldViewPr snapToGrid="0">
      <p:cViewPr varScale="1">
        <p:scale>
          <a:sx n="69" d="100"/>
          <a:sy n="69" d="100"/>
        </p:scale>
        <p:origin x="448"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7/11/2019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7/11/2019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7/11/2019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7/11/2019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7/11/2019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7/11/2019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7/11/2019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9600" dirty="0" smtClean="0"/>
              <a:t>Coaching</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0660560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Step 3: Reflection and Feedback </a:t>
            </a:r>
            <a:endParaRPr lang="en-US" u="sng" dirty="0"/>
          </a:p>
        </p:txBody>
      </p:sp>
      <p:sp>
        <p:nvSpPr>
          <p:cNvPr id="3" name="Content Placeholder 2"/>
          <p:cNvSpPr>
            <a:spLocks noGrp="1"/>
          </p:cNvSpPr>
          <p:nvPr>
            <p:ph idx="1"/>
          </p:nvPr>
        </p:nvSpPr>
        <p:spPr/>
        <p:txBody>
          <a:bodyPr/>
          <a:lstStyle/>
          <a:p>
            <a:r>
              <a:rPr lang="en-US" sz="2000" dirty="0"/>
              <a:t>Meet with your Coach face-to-face, Zoom, or email to reflect on your observation</a:t>
            </a:r>
            <a:r>
              <a:rPr lang="en-US" sz="2000" dirty="0" smtClean="0"/>
              <a:t>.</a:t>
            </a:r>
          </a:p>
          <a:p>
            <a:r>
              <a:rPr lang="en-US" sz="2000" dirty="0" smtClean="0"/>
              <a:t>Through reflection and feedback, changes in practice are considered, evaluated, and strengthened. </a:t>
            </a:r>
          </a:p>
          <a:p>
            <a:r>
              <a:rPr lang="en-US" sz="2000" dirty="0" smtClean="0"/>
              <a:t>In reflection and feedback, progress toward goals and action plan steps are discussed or considered, and new action steps or goals might be identified that become the focus of the next cycle of coaching. </a:t>
            </a:r>
            <a:endParaRPr lang="en-US" sz="2000" dirty="0"/>
          </a:p>
        </p:txBody>
      </p:sp>
    </p:spTree>
    <p:extLst>
      <p:ext uri="{BB962C8B-B14F-4D97-AF65-F5344CB8AC3E}">
        <p14:creationId xmlns:p14="http://schemas.microsoft.com/office/powerpoint/2010/main" val="35097146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lvl="1">
              <a:buFont typeface="Arial" panose="020B0604020202020204" pitchFamily="34" charset="0"/>
              <a:buChar char="•"/>
            </a:pPr>
            <a:r>
              <a:rPr lang="en-US" sz="1700" dirty="0"/>
              <a:t>Coachee’s are chosen from Practice Based Coaching Survey</a:t>
            </a:r>
          </a:p>
          <a:p>
            <a:pPr lvl="1">
              <a:buFont typeface="Arial" panose="020B0604020202020204" pitchFamily="34" charset="0"/>
              <a:buChar char="•"/>
            </a:pPr>
            <a:r>
              <a:rPr lang="en-US" sz="1900" dirty="0"/>
              <a:t>Practices are chosen based on agency wide EHS scores from HOVRs and PAT Fidelity Tool.</a:t>
            </a:r>
          </a:p>
          <a:p>
            <a:pPr lvl="1">
              <a:buFont typeface="Arial" panose="020B0604020202020204" pitchFamily="34" charset="0"/>
              <a:buChar char="•"/>
            </a:pPr>
            <a:r>
              <a:rPr lang="en-US" sz="1900" dirty="0"/>
              <a:t>Observations by coach are completed every 2 to 3 weeks. </a:t>
            </a:r>
          </a:p>
          <a:p>
            <a:pPr lvl="1">
              <a:buFont typeface="Arial" panose="020B0604020202020204" pitchFamily="34" charset="0"/>
              <a:buChar char="•"/>
            </a:pPr>
            <a:r>
              <a:rPr lang="en-US" sz="1900" dirty="0"/>
              <a:t>Weekly contact with coach.</a:t>
            </a:r>
          </a:p>
          <a:p>
            <a:pPr lvl="1">
              <a:buFont typeface="Arial" panose="020B0604020202020204" pitchFamily="34" charset="0"/>
              <a:buChar char="•"/>
            </a:pPr>
            <a:r>
              <a:rPr lang="en-US" sz="1900" dirty="0"/>
              <a:t>Typically a year long cycle.</a:t>
            </a:r>
          </a:p>
          <a:p>
            <a:pPr lvl="1">
              <a:buFont typeface="Arial" panose="020B0604020202020204" pitchFamily="34" charset="0"/>
              <a:buChar char="•"/>
            </a:pPr>
            <a:r>
              <a:rPr lang="en-US" sz="1900" dirty="0"/>
              <a:t>PSC and CFS will come together to make adjustments to job responsibilities to allow for comprehensive coaching.  </a:t>
            </a:r>
          </a:p>
          <a:p>
            <a:endParaRPr lang="en-US" dirty="0"/>
          </a:p>
        </p:txBody>
      </p:sp>
    </p:spTree>
    <p:extLst>
      <p:ext uri="{BB962C8B-B14F-4D97-AF65-F5344CB8AC3E}">
        <p14:creationId xmlns:p14="http://schemas.microsoft.com/office/powerpoint/2010/main" val="16866658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814396" cy="1320800"/>
          </a:xfrm>
        </p:spPr>
        <p:txBody>
          <a:bodyPr/>
          <a:lstStyle/>
          <a:p>
            <a:r>
              <a:rPr lang="en-US" dirty="0" smtClean="0"/>
              <a:t>What is a Professional Development Goal?</a:t>
            </a:r>
            <a:endParaRPr lang="en-US" dirty="0"/>
          </a:p>
        </p:txBody>
      </p:sp>
      <p:sp>
        <p:nvSpPr>
          <p:cNvPr id="4" name="TextBox 3"/>
          <p:cNvSpPr txBox="1"/>
          <p:nvPr/>
        </p:nvSpPr>
        <p:spPr>
          <a:xfrm>
            <a:off x="1146220" y="1609859"/>
            <a:ext cx="7714445" cy="1200329"/>
          </a:xfrm>
          <a:prstGeom prst="rect">
            <a:avLst/>
          </a:prstGeom>
          <a:noFill/>
        </p:spPr>
        <p:txBody>
          <a:bodyPr wrap="square" rtlCol="0">
            <a:spAutoFit/>
          </a:bodyPr>
          <a:lstStyle/>
          <a:p>
            <a:pPr marL="285750" indent="-285750">
              <a:buFontTx/>
              <a:buChar char="-"/>
            </a:pPr>
            <a:r>
              <a:rPr lang="en-US" dirty="0" smtClean="0"/>
              <a:t>Practice is chosen from a </a:t>
            </a:r>
            <a:r>
              <a:rPr lang="en-US" i="1" dirty="0" smtClean="0"/>
              <a:t>researched </a:t>
            </a:r>
            <a:r>
              <a:rPr lang="en-US" i="1" dirty="0"/>
              <a:t>based </a:t>
            </a:r>
            <a:r>
              <a:rPr lang="en-US" dirty="0" smtClean="0"/>
              <a:t>practice</a:t>
            </a:r>
          </a:p>
          <a:p>
            <a:pPr marL="742950" lvl="1" indent="-285750">
              <a:buFontTx/>
              <a:buChar char="-"/>
            </a:pPr>
            <a:r>
              <a:rPr lang="en-US" dirty="0" smtClean="0"/>
              <a:t>HOVRs</a:t>
            </a:r>
          </a:p>
          <a:p>
            <a:pPr marL="742950" lvl="1" indent="-285750">
              <a:buFontTx/>
              <a:buChar char="-"/>
            </a:pPr>
            <a:r>
              <a:rPr lang="en-US" dirty="0" smtClean="0"/>
              <a:t>PAT Assessment. </a:t>
            </a:r>
          </a:p>
          <a:p>
            <a:pPr marL="742950" lvl="1" indent="-285750">
              <a:buFontTx/>
              <a:buChar char="-"/>
            </a:pPr>
            <a:endParaRPr lang="en-US" dirty="0" smtClean="0"/>
          </a:p>
        </p:txBody>
      </p:sp>
      <p:sp>
        <p:nvSpPr>
          <p:cNvPr id="5" name="TextBox 4"/>
          <p:cNvSpPr txBox="1"/>
          <p:nvPr/>
        </p:nvSpPr>
        <p:spPr>
          <a:xfrm>
            <a:off x="1146220" y="2828428"/>
            <a:ext cx="7392473" cy="2585323"/>
          </a:xfrm>
          <a:prstGeom prst="rect">
            <a:avLst/>
          </a:prstGeom>
          <a:noFill/>
        </p:spPr>
        <p:txBody>
          <a:bodyPr wrap="square" rtlCol="0">
            <a:spAutoFit/>
          </a:bodyPr>
          <a:lstStyle/>
          <a:p>
            <a:pPr marL="285750" indent="-285750">
              <a:buFont typeface="Arial" panose="020B0604020202020204" pitchFamily="34" charset="0"/>
              <a:buChar char="•"/>
            </a:pPr>
            <a:r>
              <a:rPr lang="en-US" dirty="0" smtClean="0"/>
              <a:t>Goal setting is most beneficial in person. </a:t>
            </a:r>
          </a:p>
          <a:p>
            <a:pPr marL="285750" indent="-285750">
              <a:buFont typeface="Arial" panose="020B0604020202020204" pitchFamily="34" charset="0"/>
              <a:buChar char="•"/>
            </a:pPr>
            <a:r>
              <a:rPr lang="en-US" dirty="0" smtClean="0"/>
              <a:t>Bi-monthly contact with coach via Zoom, in-person, or phone.</a:t>
            </a:r>
          </a:p>
          <a:p>
            <a:pPr marL="285750" indent="-285750">
              <a:buFont typeface="Arial" panose="020B0604020202020204" pitchFamily="34" charset="0"/>
              <a:buChar char="•"/>
            </a:pPr>
            <a:r>
              <a:rPr lang="en-US" dirty="0" smtClean="0"/>
              <a:t>Optional small groups will be offered throughout the year. </a:t>
            </a:r>
          </a:p>
          <a:p>
            <a:pPr marL="285750" indent="-285750">
              <a:buFont typeface="Arial" panose="020B0604020202020204" pitchFamily="34" charset="0"/>
              <a:buChar char="•"/>
            </a:pPr>
            <a:r>
              <a:rPr lang="en-US" dirty="0" smtClean="0"/>
              <a:t>Completed </a:t>
            </a:r>
            <a:r>
              <a:rPr lang="en-US" dirty="0"/>
              <a:t>with Coach.</a:t>
            </a:r>
          </a:p>
          <a:p>
            <a:pPr marL="285750" indent="-285750">
              <a:buFont typeface="Arial" panose="020B0604020202020204" pitchFamily="34" charset="0"/>
              <a:buChar char="•"/>
            </a:pPr>
            <a:r>
              <a:rPr lang="en-US" dirty="0" smtClean="0"/>
              <a:t>Annual </a:t>
            </a:r>
            <a:r>
              <a:rPr lang="en-US" dirty="0"/>
              <a:t>Requirement. </a:t>
            </a:r>
          </a:p>
          <a:p>
            <a:pPr marL="285750" indent="-285750">
              <a:buFont typeface="Arial" panose="020B0604020202020204" pitchFamily="34" charset="0"/>
              <a:buChar char="•"/>
            </a:pPr>
            <a:r>
              <a:rPr lang="en-US" dirty="0" smtClean="0"/>
              <a:t>Goals </a:t>
            </a:r>
            <a:r>
              <a:rPr lang="en-US" dirty="0"/>
              <a:t>will be designed around Practice Based Coaching Model. </a:t>
            </a:r>
          </a:p>
          <a:p>
            <a:endParaRPr lang="en-US" dirty="0"/>
          </a:p>
          <a:p>
            <a:pPr marL="285750" indent="-285750">
              <a:buFontTx/>
              <a:buChar char="-"/>
            </a:pPr>
            <a:endParaRPr lang="en-US" dirty="0"/>
          </a:p>
          <a:p>
            <a:pPr marL="285750" indent="-285750">
              <a:buFontTx/>
              <a:buChar char="-"/>
            </a:pPr>
            <a:endParaRPr lang="en-US" dirty="0"/>
          </a:p>
        </p:txBody>
      </p:sp>
    </p:spTree>
    <p:extLst>
      <p:ext uri="{BB962C8B-B14F-4D97-AF65-F5344CB8AC3E}">
        <p14:creationId xmlns:p14="http://schemas.microsoft.com/office/powerpoint/2010/main" val="5894630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1180563"/>
          </a:xfrm>
        </p:spPr>
        <p:txBody>
          <a:bodyPr>
            <a:normAutofit fontScale="90000"/>
          </a:bodyPr>
          <a:lstStyle/>
          <a:p>
            <a:r>
              <a:rPr lang="en-US" dirty="0"/>
              <a:t>How are School Readiness Goals connected to coaching ?</a:t>
            </a:r>
          </a:p>
        </p:txBody>
      </p:sp>
      <p:sp>
        <p:nvSpPr>
          <p:cNvPr id="3" name="Text Placeholder 2"/>
          <p:cNvSpPr>
            <a:spLocks noGrp="1"/>
          </p:cNvSpPr>
          <p:nvPr>
            <p:ph type="body" idx="1"/>
          </p:nvPr>
        </p:nvSpPr>
        <p:spPr>
          <a:xfrm>
            <a:off x="677335" y="1880316"/>
            <a:ext cx="8596668" cy="4444382"/>
          </a:xfrm>
        </p:spPr>
        <p:txBody>
          <a:bodyPr>
            <a:normAutofit/>
          </a:bodyPr>
          <a:lstStyle/>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Improving our practices supports school readiness goals</a:t>
            </a:r>
          </a:p>
          <a:p>
            <a:pPr marL="285750" indent="-285750">
              <a:buFont typeface="Arial" panose="020B0604020202020204" pitchFamily="34" charset="0"/>
              <a:buChar char="•"/>
            </a:pPr>
            <a:r>
              <a:rPr lang="en-US" dirty="0" smtClean="0"/>
              <a:t>Professional Development and Comprehensive Coaching are connected to School Readiness goals by improving our HOVRS practices</a:t>
            </a:r>
            <a:r>
              <a:rPr lang="en-US" dirty="0"/>
              <a:t> </a:t>
            </a:r>
            <a:r>
              <a:rPr lang="en-US" dirty="0" smtClean="0"/>
              <a:t>and PAT Fidelity practices </a:t>
            </a:r>
            <a:endParaRPr lang="en-US" dirty="0" smtClean="0">
              <a:solidFill>
                <a:srgbClr val="FF0000"/>
              </a:solidFill>
            </a:endParaRPr>
          </a:p>
          <a:p>
            <a:pPr marL="285750" indent="-285750">
              <a:buFont typeface="Arial" panose="020B0604020202020204" pitchFamily="34" charset="0"/>
              <a:buChar char="•"/>
            </a:pPr>
            <a:r>
              <a:rPr lang="en-US" dirty="0" smtClean="0"/>
              <a:t>Coaching will support goals through observations, resources and optional trainings related to </a:t>
            </a:r>
            <a:r>
              <a:rPr lang="en-US" dirty="0" smtClean="0">
                <a:solidFill>
                  <a:schemeClr val="tx1">
                    <a:lumMod val="85000"/>
                    <a:lumOff val="15000"/>
                  </a:schemeClr>
                </a:solidFill>
              </a:rPr>
              <a:t>School Readiness goals, connecting them to chosen practices</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10773678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Head Start Early Learnings Outcome Framework (ELOF)</a:t>
            </a:r>
            <a:endParaRPr lang="en-US" dirty="0"/>
          </a:p>
        </p:txBody>
      </p:sp>
      <p:pic>
        <p:nvPicPr>
          <p:cNvPr id="3" name="Picture 2"/>
          <p:cNvPicPr>
            <a:picLocks noChangeAspect="1"/>
          </p:cNvPicPr>
          <p:nvPr/>
        </p:nvPicPr>
        <p:blipFill>
          <a:blip r:embed="rId2"/>
          <a:stretch>
            <a:fillRect/>
          </a:stretch>
        </p:blipFill>
        <p:spPr>
          <a:xfrm>
            <a:off x="283335" y="3674329"/>
            <a:ext cx="10109915" cy="2992672"/>
          </a:xfrm>
          <a:prstGeom prst="rect">
            <a:avLst/>
          </a:prstGeom>
        </p:spPr>
      </p:pic>
      <p:sp>
        <p:nvSpPr>
          <p:cNvPr id="4" name="TextBox 3"/>
          <p:cNvSpPr txBox="1"/>
          <p:nvPr/>
        </p:nvSpPr>
        <p:spPr>
          <a:xfrm>
            <a:off x="592426" y="2061670"/>
            <a:ext cx="9800824" cy="1754326"/>
          </a:xfrm>
          <a:prstGeom prst="rect">
            <a:avLst/>
          </a:prstGeom>
          <a:noFill/>
        </p:spPr>
        <p:txBody>
          <a:bodyPr wrap="square" rtlCol="0">
            <a:spAutoFit/>
          </a:bodyPr>
          <a:lstStyle/>
          <a:p>
            <a:pPr marL="285750" indent="-285750">
              <a:buFont typeface="Arial" panose="020B0604020202020204" pitchFamily="34" charset="0"/>
              <a:buChar char="•"/>
            </a:pPr>
            <a:r>
              <a:rPr lang="en-US" dirty="0"/>
              <a:t>Align </a:t>
            </a:r>
            <a:r>
              <a:rPr lang="en-US" dirty="0" smtClean="0"/>
              <a:t>School Readiness Goals </a:t>
            </a:r>
            <a:r>
              <a:rPr lang="en-US" dirty="0"/>
              <a:t>with the ELOF 1302(a)(3</a:t>
            </a:r>
            <a:r>
              <a:rPr lang="en-US" dirty="0" smtClean="0"/>
              <a:t>)</a:t>
            </a:r>
          </a:p>
          <a:p>
            <a:pPr marL="285750" indent="-285750">
              <a:buFont typeface="Arial" panose="020B0604020202020204" pitchFamily="34" charset="0"/>
              <a:buChar char="•"/>
            </a:pPr>
            <a:r>
              <a:rPr lang="en-US" dirty="0" smtClean="0"/>
              <a:t>NMCAA has identified the elements that correspond between ELOF and TSGOLD to come up with our School Readiness Goals. </a:t>
            </a:r>
          </a:p>
          <a:p>
            <a:pPr marL="285750" indent="-285750">
              <a:buFont typeface="Arial" panose="020B0604020202020204" pitchFamily="34" charset="0"/>
              <a:buChar char="•"/>
            </a:pPr>
            <a:r>
              <a:rPr lang="en-US" dirty="0" smtClean="0"/>
              <a:t>EHS breaks </a:t>
            </a:r>
            <a:r>
              <a:rPr lang="en-US" dirty="0"/>
              <a:t>down </a:t>
            </a:r>
            <a:r>
              <a:rPr lang="en-US" dirty="0" smtClean="0"/>
              <a:t>School Readiness Goals further by looking at our EHS GOLD Data yearly and determining focus areas out of each Area of Development and Learning for professional development.</a:t>
            </a:r>
          </a:p>
        </p:txBody>
      </p:sp>
    </p:spTree>
    <p:extLst>
      <p:ext uri="{BB962C8B-B14F-4D97-AF65-F5344CB8AC3E}">
        <p14:creationId xmlns:p14="http://schemas.microsoft.com/office/powerpoint/2010/main" val="21267600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2665" y="272018"/>
            <a:ext cx="9303793" cy="646545"/>
          </a:xfrm>
        </p:spPr>
        <p:txBody>
          <a:bodyPr>
            <a:noAutofit/>
          </a:bodyPr>
          <a:lstStyle/>
          <a:p>
            <a:r>
              <a:rPr lang="en-US" dirty="0"/>
              <a:t>Head Start Program Performance Standards</a:t>
            </a:r>
            <a:br>
              <a:rPr lang="en-US" dirty="0"/>
            </a:br>
            <a:endParaRPr lang="en-US" dirty="0"/>
          </a:p>
        </p:txBody>
      </p:sp>
      <p:sp>
        <p:nvSpPr>
          <p:cNvPr id="3" name="TextBox 2"/>
          <p:cNvSpPr txBox="1"/>
          <p:nvPr/>
        </p:nvSpPr>
        <p:spPr>
          <a:xfrm>
            <a:off x="419757" y="1034473"/>
            <a:ext cx="9929611" cy="5324535"/>
          </a:xfrm>
          <a:prstGeom prst="rect">
            <a:avLst/>
          </a:prstGeom>
          <a:noFill/>
        </p:spPr>
        <p:txBody>
          <a:bodyPr wrap="square" rtlCol="0">
            <a:spAutoFit/>
          </a:bodyPr>
          <a:lstStyle/>
          <a:p>
            <a:r>
              <a:rPr lang="en-US" sz="1700" dirty="0"/>
              <a:t>Head Start Program Performance Standards</a:t>
            </a:r>
          </a:p>
          <a:p>
            <a:r>
              <a:rPr lang="en-US" sz="1700" dirty="0"/>
              <a:t>1 302.92 Training and Professional Development</a:t>
            </a:r>
          </a:p>
          <a:p>
            <a:r>
              <a:rPr lang="en-US" sz="1700" dirty="0"/>
              <a:t>(c) A program must implement a </a:t>
            </a:r>
            <a:r>
              <a:rPr lang="en-US" sz="1700" dirty="0">
                <a:solidFill>
                  <a:schemeClr val="accent2"/>
                </a:solidFill>
              </a:rPr>
              <a:t>research-based, coordinated coaching strategy </a:t>
            </a:r>
            <a:r>
              <a:rPr lang="en-US" sz="1700" dirty="0"/>
              <a:t>for education staff. </a:t>
            </a:r>
            <a:r>
              <a:rPr lang="en-US" sz="1700" dirty="0" smtClean="0"/>
              <a:t> </a:t>
            </a:r>
            <a:r>
              <a:rPr lang="en-US" sz="1700" dirty="0" smtClean="0">
                <a:solidFill>
                  <a:schemeClr val="accent1">
                    <a:lumMod val="75000"/>
                  </a:schemeClr>
                </a:solidFill>
              </a:rPr>
              <a:t>(Practice Based Coaching)</a:t>
            </a:r>
            <a:endParaRPr lang="en-US" sz="1700" dirty="0">
              <a:solidFill>
                <a:schemeClr val="accent1">
                  <a:lumMod val="75000"/>
                </a:schemeClr>
              </a:solidFill>
            </a:endParaRPr>
          </a:p>
          <a:p>
            <a:r>
              <a:rPr lang="en-US" sz="1700" dirty="0"/>
              <a:t> </a:t>
            </a:r>
          </a:p>
          <a:p>
            <a:r>
              <a:rPr lang="en-US" sz="1700" dirty="0"/>
              <a:t>HSPPS 1302.92 (c) (1)</a:t>
            </a:r>
          </a:p>
          <a:p>
            <a:r>
              <a:rPr lang="en-US" sz="1700" dirty="0"/>
              <a:t>	Assesses all education staff to identify strengths, areas of needed support, and which staff would benefit most from intensive </a:t>
            </a:r>
            <a:r>
              <a:rPr lang="en-US" sz="1700" dirty="0" smtClean="0"/>
              <a:t>coaching; </a:t>
            </a:r>
            <a:r>
              <a:rPr lang="en-US" sz="1700" dirty="0" smtClean="0">
                <a:solidFill>
                  <a:schemeClr val="accent1">
                    <a:lumMod val="75000"/>
                  </a:schemeClr>
                </a:solidFill>
              </a:rPr>
              <a:t>(Professional Development Survey; Needs Assessment)</a:t>
            </a:r>
            <a:endParaRPr lang="en-US" sz="1700" dirty="0">
              <a:solidFill>
                <a:schemeClr val="accent1">
                  <a:lumMod val="75000"/>
                </a:schemeClr>
              </a:solidFill>
            </a:endParaRPr>
          </a:p>
          <a:p>
            <a:r>
              <a:rPr lang="en-US" sz="1700" dirty="0"/>
              <a:t> </a:t>
            </a:r>
          </a:p>
          <a:p>
            <a:r>
              <a:rPr lang="en-US" sz="1700" dirty="0"/>
              <a:t>HSPPS 1302.92 (C) (2)</a:t>
            </a:r>
          </a:p>
          <a:p>
            <a:r>
              <a:rPr lang="en-US" sz="1700" dirty="0"/>
              <a:t>	At a minimum, provides opportunities for intensive </a:t>
            </a:r>
            <a:r>
              <a:rPr lang="en-US" sz="1700" dirty="0" smtClean="0"/>
              <a:t>(Comprehensive) coaching </a:t>
            </a:r>
            <a:r>
              <a:rPr lang="en-US" sz="1700" dirty="0"/>
              <a:t>to those education staff identified through the process in paragraph (1) of this section, including opportunities to be observed and receive feedback and modeling of effective teacher practice directly related to program performance goals</a:t>
            </a:r>
            <a:r>
              <a:rPr lang="en-US" sz="1700" dirty="0" smtClean="0"/>
              <a:t>; </a:t>
            </a:r>
            <a:r>
              <a:rPr lang="en-US" sz="1700" dirty="0" smtClean="0">
                <a:solidFill>
                  <a:schemeClr val="accent1">
                    <a:lumMod val="75000"/>
                  </a:schemeClr>
                </a:solidFill>
              </a:rPr>
              <a:t>(Comprehensive Coaching Goal)</a:t>
            </a:r>
            <a:endParaRPr lang="en-US" sz="1700" dirty="0">
              <a:solidFill>
                <a:schemeClr val="accent1">
                  <a:lumMod val="75000"/>
                </a:schemeClr>
              </a:solidFill>
            </a:endParaRPr>
          </a:p>
          <a:p>
            <a:endParaRPr lang="en-US" sz="1700" dirty="0" smtClean="0"/>
          </a:p>
          <a:p>
            <a:r>
              <a:rPr lang="en-US" sz="1700" dirty="0" smtClean="0"/>
              <a:t>HSPPS </a:t>
            </a:r>
            <a:r>
              <a:rPr lang="en-US" sz="1700" dirty="0"/>
              <a:t>1302.92 (C) (3)</a:t>
            </a:r>
          </a:p>
          <a:p>
            <a:r>
              <a:rPr lang="en-US" sz="1700" dirty="0"/>
              <a:t>	At a minimum, provides opportunities for education staff not identified for </a:t>
            </a:r>
            <a:r>
              <a:rPr lang="en-US" sz="1700" dirty="0" smtClean="0"/>
              <a:t>intensive (comprehensive) </a:t>
            </a:r>
            <a:r>
              <a:rPr lang="en-US" sz="1700" dirty="0"/>
              <a:t>coaching through the process in paragraph (c) (1) of this section, to receive other forms of research-based professional development aligned with program performance goals</a:t>
            </a:r>
            <a:r>
              <a:rPr lang="en-US" sz="1700" dirty="0" smtClean="0"/>
              <a:t>; </a:t>
            </a:r>
            <a:r>
              <a:rPr lang="en-US" sz="1700" dirty="0" smtClean="0">
                <a:solidFill>
                  <a:schemeClr val="accent1">
                    <a:lumMod val="75000"/>
                  </a:schemeClr>
                </a:solidFill>
              </a:rPr>
              <a:t>(Professional Development Goal)</a:t>
            </a:r>
            <a:endParaRPr lang="en-US" sz="1700" dirty="0">
              <a:solidFill>
                <a:schemeClr val="accent1">
                  <a:lumMod val="75000"/>
                </a:schemeClr>
              </a:solidFill>
            </a:endParaRPr>
          </a:p>
        </p:txBody>
      </p:sp>
    </p:spTree>
    <p:extLst>
      <p:ext uri="{BB962C8B-B14F-4D97-AF65-F5344CB8AC3E}">
        <p14:creationId xmlns:p14="http://schemas.microsoft.com/office/powerpoint/2010/main" val="13206250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7974" y="447040"/>
            <a:ext cx="8596668" cy="1320800"/>
          </a:xfrm>
        </p:spPr>
        <p:txBody>
          <a:bodyPr/>
          <a:lstStyle/>
          <a:p>
            <a:r>
              <a:rPr lang="en-US" dirty="0" smtClean="0"/>
              <a:t>NMCAA EHS Required Goals</a:t>
            </a:r>
            <a:endParaRPr lang="en-US" dirty="0"/>
          </a:p>
        </p:txBody>
      </p:sp>
      <p:sp>
        <p:nvSpPr>
          <p:cNvPr id="4" name="TextBox 3"/>
          <p:cNvSpPr txBox="1"/>
          <p:nvPr/>
        </p:nvSpPr>
        <p:spPr>
          <a:xfrm>
            <a:off x="1326524" y="1532586"/>
            <a:ext cx="8100811" cy="3416320"/>
          </a:xfrm>
          <a:prstGeom prst="rect">
            <a:avLst/>
          </a:prstGeom>
          <a:noFill/>
        </p:spPr>
        <p:txBody>
          <a:bodyPr wrap="square" rtlCol="0">
            <a:spAutoFit/>
          </a:bodyPr>
          <a:lstStyle/>
          <a:p>
            <a:r>
              <a:rPr lang="en-US" b="1" u="sng" dirty="0" smtClean="0"/>
              <a:t>Evaluation Goal</a:t>
            </a:r>
          </a:p>
          <a:p>
            <a:pPr marL="285750" indent="-285750">
              <a:buFont typeface="Arial" panose="020B0604020202020204" pitchFamily="34" charset="0"/>
              <a:buChar char="•"/>
            </a:pPr>
            <a:r>
              <a:rPr lang="en-US" dirty="0"/>
              <a:t>	</a:t>
            </a:r>
            <a:r>
              <a:rPr lang="en-US" dirty="0" smtClean="0"/>
              <a:t>Completed with PSC. </a:t>
            </a:r>
          </a:p>
          <a:p>
            <a:pPr marL="285750" indent="-285750">
              <a:buFont typeface="Arial" panose="020B0604020202020204" pitchFamily="34" charset="0"/>
              <a:buChar char="•"/>
            </a:pPr>
            <a:r>
              <a:rPr lang="en-US" dirty="0"/>
              <a:t>	</a:t>
            </a:r>
            <a:r>
              <a:rPr lang="en-US" dirty="0" smtClean="0"/>
              <a:t>Annual Requirement</a:t>
            </a:r>
          </a:p>
          <a:p>
            <a:pPr marL="285750" indent="-285750">
              <a:buFont typeface="Arial" panose="020B0604020202020204" pitchFamily="34" charset="0"/>
              <a:buChar char="•"/>
            </a:pPr>
            <a:r>
              <a:rPr lang="en-US" dirty="0"/>
              <a:t>	</a:t>
            </a:r>
            <a:r>
              <a:rPr lang="en-US" dirty="0" smtClean="0"/>
              <a:t>Evaluation goals are designed around job responsibilities. </a:t>
            </a:r>
          </a:p>
          <a:p>
            <a:pPr marL="285750" indent="-285750">
              <a:buFont typeface="Arial" panose="020B0604020202020204" pitchFamily="34" charset="0"/>
              <a:buChar char="•"/>
            </a:pPr>
            <a:r>
              <a:rPr lang="en-US" dirty="0"/>
              <a:t>	</a:t>
            </a:r>
            <a:r>
              <a:rPr lang="en-US" dirty="0" smtClean="0"/>
              <a:t>Completed once a program year and reviewed as needed with PSC. </a:t>
            </a:r>
          </a:p>
          <a:p>
            <a:endParaRPr lang="en-US" dirty="0"/>
          </a:p>
          <a:p>
            <a:endParaRPr lang="en-US" dirty="0" smtClean="0"/>
          </a:p>
          <a:p>
            <a:pPr algn="ctr"/>
            <a:r>
              <a:rPr lang="en-US" sz="2400" b="1" dirty="0" smtClean="0"/>
              <a:t>AND</a:t>
            </a:r>
          </a:p>
          <a:p>
            <a:pPr algn="ctr"/>
            <a:endParaRPr lang="en-US" sz="2400" b="1" dirty="0"/>
          </a:p>
          <a:p>
            <a:pPr algn="ctr"/>
            <a:endParaRPr lang="en-US" sz="2400" b="1" dirty="0" smtClean="0"/>
          </a:p>
          <a:p>
            <a:r>
              <a:rPr lang="en-US" dirty="0"/>
              <a:t>	</a:t>
            </a:r>
          </a:p>
        </p:txBody>
      </p:sp>
      <p:sp>
        <p:nvSpPr>
          <p:cNvPr id="5" name="TextBox 4"/>
          <p:cNvSpPr txBox="1"/>
          <p:nvPr/>
        </p:nvSpPr>
        <p:spPr>
          <a:xfrm>
            <a:off x="862885" y="3760631"/>
            <a:ext cx="9002332" cy="1138773"/>
          </a:xfrm>
          <a:prstGeom prst="rect">
            <a:avLst/>
          </a:prstGeom>
          <a:noFill/>
        </p:spPr>
        <p:txBody>
          <a:bodyPr wrap="square" rtlCol="0">
            <a:spAutoFit/>
          </a:bodyPr>
          <a:lstStyle/>
          <a:p>
            <a:r>
              <a:rPr lang="en-US" b="1" u="sng" dirty="0" smtClean="0"/>
              <a:t>Comprehensive </a:t>
            </a:r>
            <a:r>
              <a:rPr lang="en-US" b="1" u="sng" dirty="0"/>
              <a:t>Practice Based Coaching Goal </a:t>
            </a:r>
            <a:r>
              <a:rPr lang="en-US" sz="2400" b="1" i="1" u="sng" dirty="0"/>
              <a:t>or</a:t>
            </a:r>
            <a:r>
              <a:rPr lang="en-US" sz="3200" b="1" u="sng" dirty="0"/>
              <a:t> </a:t>
            </a:r>
            <a:r>
              <a:rPr lang="en-US" b="1" u="sng" dirty="0"/>
              <a:t>Professional Development </a:t>
            </a:r>
            <a:r>
              <a:rPr lang="en-US" b="1" u="sng" dirty="0" smtClean="0"/>
              <a:t>Goal</a:t>
            </a:r>
            <a:r>
              <a:rPr lang="en-US" dirty="0"/>
              <a:t>	</a:t>
            </a:r>
            <a:endParaRPr lang="en-US" dirty="0" smtClean="0"/>
          </a:p>
          <a:p>
            <a:endParaRPr lang="en-US" dirty="0"/>
          </a:p>
          <a:p>
            <a:pPr algn="ctr"/>
            <a:r>
              <a:rPr lang="en-US" dirty="0" smtClean="0">
                <a:solidFill>
                  <a:schemeClr val="accent2"/>
                </a:solidFill>
              </a:rPr>
              <a:t>Intensive Coaching = Comprehensive Coaching</a:t>
            </a:r>
            <a:endParaRPr lang="en-US" dirty="0">
              <a:solidFill>
                <a:schemeClr val="accent2"/>
              </a:solidFill>
            </a:endParaRPr>
          </a:p>
        </p:txBody>
      </p:sp>
    </p:spTree>
    <p:extLst>
      <p:ext uri="{BB962C8B-B14F-4D97-AF65-F5344CB8AC3E}">
        <p14:creationId xmlns:p14="http://schemas.microsoft.com/office/powerpoint/2010/main" val="40624448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Comprehensive Practice Based Coaching?</a:t>
            </a:r>
            <a:endParaRPr lang="en-US" dirty="0"/>
          </a:p>
        </p:txBody>
      </p:sp>
      <p:sp>
        <p:nvSpPr>
          <p:cNvPr id="3" name="Content Placeholder 2"/>
          <p:cNvSpPr>
            <a:spLocks noGrp="1"/>
          </p:cNvSpPr>
          <p:nvPr>
            <p:ph idx="1"/>
          </p:nvPr>
        </p:nvSpPr>
        <p:spPr>
          <a:xfrm>
            <a:off x="677333" y="1803043"/>
            <a:ext cx="9419703" cy="4610636"/>
          </a:xfrm>
        </p:spPr>
        <p:txBody>
          <a:bodyPr>
            <a:normAutofit/>
          </a:bodyPr>
          <a:lstStyle/>
          <a:p>
            <a:pPr>
              <a:buFont typeface="Arial" panose="020B0604020202020204" pitchFamily="34" charset="0"/>
              <a:buChar char="•"/>
            </a:pPr>
            <a:r>
              <a:rPr lang="en-US" sz="1900" dirty="0" smtClean="0"/>
              <a:t> A </a:t>
            </a:r>
            <a:r>
              <a:rPr lang="en-US" sz="1900" dirty="0"/>
              <a:t>professional development strategy that uses a cyclical process. This process supports teachers' use of effective </a:t>
            </a:r>
            <a:r>
              <a:rPr lang="en-US" sz="1900" dirty="0" smtClean="0"/>
              <a:t>teaching practices</a:t>
            </a:r>
            <a:r>
              <a:rPr lang="en-US" sz="1900" dirty="0"/>
              <a:t> that lead to positive outcomes for children. PBC occurs in the context of collaborative </a:t>
            </a:r>
            <a:r>
              <a:rPr lang="en-US" sz="1900" dirty="0" smtClean="0"/>
              <a:t>partnerships.</a:t>
            </a:r>
          </a:p>
          <a:p>
            <a:pPr>
              <a:buFont typeface="Arial" panose="020B0604020202020204" pitchFamily="34" charset="0"/>
              <a:buChar char="•"/>
            </a:pPr>
            <a:r>
              <a:rPr lang="en-US" sz="1900" dirty="0" smtClean="0"/>
              <a:t>Steps for Intensive Coaching </a:t>
            </a:r>
          </a:p>
          <a:p>
            <a:pPr lvl="1">
              <a:buFont typeface="Arial" panose="020B0604020202020204" pitchFamily="34" charset="0"/>
              <a:buChar char="•"/>
            </a:pPr>
            <a:r>
              <a:rPr lang="en-US" sz="1900" dirty="0" smtClean="0"/>
              <a:t>Step 1: Shared Goals and Action Planning</a:t>
            </a:r>
          </a:p>
          <a:p>
            <a:pPr lvl="1">
              <a:buFont typeface="Arial" panose="020B0604020202020204" pitchFamily="34" charset="0"/>
              <a:buChar char="•"/>
            </a:pPr>
            <a:r>
              <a:rPr lang="en-US" sz="1900" dirty="0" smtClean="0"/>
              <a:t>Step 2: Focused Observation</a:t>
            </a:r>
          </a:p>
          <a:p>
            <a:pPr lvl="1">
              <a:buFont typeface="Arial" panose="020B0604020202020204" pitchFamily="34" charset="0"/>
              <a:buChar char="•"/>
            </a:pPr>
            <a:r>
              <a:rPr lang="en-US" sz="1900" dirty="0" smtClean="0"/>
              <a:t>Step 3: Reflection and Feedback</a:t>
            </a:r>
          </a:p>
          <a:p>
            <a:pPr lvl="1">
              <a:buFont typeface="Arial" panose="020B0604020202020204" pitchFamily="34" charset="0"/>
              <a:buChar char="•"/>
            </a:pPr>
            <a:endParaRPr lang="en-US" sz="1900" dirty="0" smtClean="0"/>
          </a:p>
          <a:p>
            <a:pPr lvl="1"/>
            <a:endParaRPr lang="en-US" dirty="0"/>
          </a:p>
        </p:txBody>
      </p:sp>
    </p:spTree>
    <p:extLst>
      <p:ext uri="{BB962C8B-B14F-4D97-AF65-F5344CB8AC3E}">
        <p14:creationId xmlns:p14="http://schemas.microsoft.com/office/powerpoint/2010/main" val="24143088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839789"/>
            <a:ext cx="8596668" cy="1320800"/>
          </a:xfrm>
        </p:spPr>
        <p:txBody>
          <a:bodyPr/>
          <a:lstStyle/>
          <a:p>
            <a:r>
              <a:rPr lang="en-US" u="sng" dirty="0" smtClean="0"/>
              <a:t>Step 1: Shared </a:t>
            </a:r>
            <a:r>
              <a:rPr lang="en-US" u="sng" dirty="0"/>
              <a:t>Goals and Action Planning</a:t>
            </a:r>
          </a:p>
        </p:txBody>
      </p:sp>
      <p:sp>
        <p:nvSpPr>
          <p:cNvPr id="3" name="Content Placeholder 2"/>
          <p:cNvSpPr>
            <a:spLocks noGrp="1"/>
          </p:cNvSpPr>
          <p:nvPr>
            <p:ph idx="1"/>
          </p:nvPr>
        </p:nvSpPr>
        <p:spPr/>
        <p:txBody>
          <a:bodyPr>
            <a:normAutofit lnSpcReduction="10000"/>
          </a:bodyPr>
          <a:lstStyle/>
          <a:p>
            <a:pPr lvl="1"/>
            <a:r>
              <a:rPr lang="en-US" sz="2400" dirty="0"/>
              <a:t>Meet face to face with </a:t>
            </a:r>
            <a:r>
              <a:rPr lang="en-US" sz="2400" dirty="0" smtClean="0"/>
              <a:t>your </a:t>
            </a:r>
            <a:r>
              <a:rPr lang="en-US" sz="2400" dirty="0"/>
              <a:t>coach and create an action plan based off of your professional development </a:t>
            </a:r>
            <a:r>
              <a:rPr lang="en-US" sz="2400" dirty="0" smtClean="0"/>
              <a:t>survey.</a:t>
            </a:r>
          </a:p>
          <a:p>
            <a:pPr lvl="1"/>
            <a:r>
              <a:rPr lang="en-US" sz="2400" dirty="0" smtClean="0"/>
              <a:t>Coachee </a:t>
            </a:r>
            <a:r>
              <a:rPr lang="en-US" sz="2400" dirty="0"/>
              <a:t>and coach plan together how to deliver coaching (when and what the coach will observe, what supports the coach will provide, how feedback will be provided</a:t>
            </a:r>
            <a:r>
              <a:rPr lang="en-US" sz="2400" dirty="0" smtClean="0"/>
              <a:t>).</a:t>
            </a:r>
          </a:p>
          <a:p>
            <a:pPr lvl="1"/>
            <a:r>
              <a:rPr lang="en-US" sz="2400" dirty="0"/>
              <a:t>Implement your goal in your home visit practice with all your families over (approximately) the next two weeks. </a:t>
            </a:r>
            <a:endParaRPr lang="en-US" sz="2400" dirty="0" smtClean="0"/>
          </a:p>
          <a:p>
            <a:pPr lvl="1"/>
            <a:r>
              <a:rPr lang="en-US" sz="2400" dirty="0" smtClean="0"/>
              <a:t>Schedule and observation with your coach.</a:t>
            </a:r>
            <a:endParaRPr lang="en-US" sz="2400" dirty="0"/>
          </a:p>
          <a:p>
            <a:pPr lvl="1"/>
            <a:endParaRPr lang="en-US" sz="2400" dirty="0" smtClean="0"/>
          </a:p>
          <a:p>
            <a:pPr lvl="1"/>
            <a:endParaRPr lang="en-US" sz="2400" dirty="0"/>
          </a:p>
          <a:p>
            <a:endParaRPr lang="en-US" dirty="0"/>
          </a:p>
        </p:txBody>
      </p:sp>
    </p:spTree>
    <p:extLst>
      <p:ext uri="{BB962C8B-B14F-4D97-AF65-F5344CB8AC3E}">
        <p14:creationId xmlns:p14="http://schemas.microsoft.com/office/powerpoint/2010/main" val="5593388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Goal Setting Example</a:t>
            </a:r>
            <a:endParaRPr lang="en-US" u="sng" dirty="0"/>
          </a:p>
        </p:txBody>
      </p:sp>
      <p:sp>
        <p:nvSpPr>
          <p:cNvPr id="3" name="Content Placeholder 2"/>
          <p:cNvSpPr>
            <a:spLocks noGrp="1"/>
          </p:cNvSpPr>
          <p:nvPr>
            <p:ph idx="1"/>
          </p:nvPr>
        </p:nvSpPr>
        <p:spPr/>
        <p:txBody>
          <a:bodyPr>
            <a:normAutofit/>
          </a:bodyPr>
          <a:lstStyle/>
          <a:p>
            <a:pPr marL="0" indent="0" algn="ctr">
              <a:buNone/>
            </a:pPr>
            <a:r>
              <a:rPr lang="en-US" sz="4000" dirty="0" smtClean="0">
                <a:solidFill>
                  <a:srgbClr val="92D050"/>
                </a:solidFill>
              </a:rPr>
              <a:t>Compare</a:t>
            </a:r>
            <a:endParaRPr lang="en-US" sz="4000" dirty="0">
              <a:solidFill>
                <a:srgbClr val="92D050"/>
              </a:solidFill>
            </a:endParaRPr>
          </a:p>
        </p:txBody>
      </p:sp>
      <p:graphicFrame>
        <p:nvGraphicFramePr>
          <p:cNvPr id="4" name="Table 3"/>
          <p:cNvGraphicFramePr>
            <a:graphicFrameLocks noGrp="1"/>
          </p:cNvGraphicFramePr>
          <p:nvPr/>
        </p:nvGraphicFramePr>
        <p:xfrm>
          <a:off x="1017213" y="3039341"/>
          <a:ext cx="8128000" cy="2123267"/>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000"/>
                    </a:ext>
                  </a:extLst>
                </a:gridCol>
                <a:gridCol w="4064000">
                  <a:extLst>
                    <a:ext uri="{9D8B030D-6E8A-4147-A177-3AD203B41FA5}">
                      <a16:colId xmlns:a16="http://schemas.microsoft.com/office/drawing/2014/main" val="20001"/>
                    </a:ext>
                  </a:extLst>
                </a:gridCol>
              </a:tblGrid>
              <a:tr h="2123267">
                <a:tc>
                  <a:txBody>
                    <a:bodyPr/>
                    <a:lstStyle/>
                    <a:p>
                      <a:r>
                        <a:rPr lang="en-US" sz="2800" dirty="0" smtClean="0"/>
                        <a:t>I will connect with the parents on personal level at each home visit.</a:t>
                      </a:r>
                    </a:p>
                  </a:txBody>
                  <a:tcPr/>
                </a:tc>
                <a:tc>
                  <a:txBody>
                    <a:bodyPr/>
                    <a:lstStyle/>
                    <a:p>
                      <a:r>
                        <a:rPr lang="en-US" sz="2000" dirty="0" smtClean="0"/>
                        <a:t>I will smile at the parents when I say hello, and spend the first five minutes of each home visit in informal conversation before getting out any paperwork. </a:t>
                      </a:r>
                      <a:endParaRPr lang="en-US" sz="2000" dirty="0"/>
                    </a:p>
                  </a:txBody>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9370712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Step 2: Focused Observation</a:t>
            </a:r>
            <a:endParaRPr lang="en-US" u="sng" dirty="0"/>
          </a:p>
        </p:txBody>
      </p:sp>
      <p:sp>
        <p:nvSpPr>
          <p:cNvPr id="3" name="TextBox 2"/>
          <p:cNvSpPr txBox="1"/>
          <p:nvPr/>
        </p:nvSpPr>
        <p:spPr>
          <a:xfrm>
            <a:off x="1262130" y="2086376"/>
            <a:ext cx="8345509" cy="3416320"/>
          </a:xfrm>
          <a:prstGeom prst="rect">
            <a:avLst/>
          </a:prstGeom>
          <a:noFill/>
        </p:spPr>
        <p:txBody>
          <a:bodyPr wrap="square" rtlCol="0">
            <a:spAutoFit/>
          </a:bodyPr>
          <a:lstStyle/>
          <a:p>
            <a:pPr algn="ctr"/>
            <a:r>
              <a:rPr lang="en-US" sz="2400" dirty="0"/>
              <a:t>Your coach will observe a home visit with you and focus only on your goal</a:t>
            </a:r>
            <a:r>
              <a:rPr lang="en-US" sz="2400" dirty="0" smtClean="0"/>
              <a:t>. This will allow for additional support if desired. </a:t>
            </a:r>
          </a:p>
          <a:p>
            <a:pPr algn="ctr"/>
            <a:endParaRPr lang="en-US" sz="2400" dirty="0"/>
          </a:p>
          <a:p>
            <a:pPr algn="ctr"/>
            <a:r>
              <a:rPr lang="en-US" sz="2400" b="1" i="1" dirty="0" smtClean="0"/>
              <a:t>Or</a:t>
            </a:r>
          </a:p>
          <a:p>
            <a:pPr algn="ctr"/>
            <a:endParaRPr lang="en-US" sz="2400" dirty="0"/>
          </a:p>
          <a:p>
            <a:pPr algn="ctr"/>
            <a:r>
              <a:rPr lang="en-US" sz="2400" dirty="0"/>
              <a:t>Record your observation using </a:t>
            </a:r>
            <a:r>
              <a:rPr lang="en-US" sz="2400" dirty="0" smtClean="0"/>
              <a:t>Swivl </a:t>
            </a:r>
            <a:r>
              <a:rPr lang="en-US" sz="2400" dirty="0"/>
              <a:t>and send only the completed goal portion of the video to your coach</a:t>
            </a:r>
            <a:r>
              <a:rPr lang="en-US" sz="2400" dirty="0" smtClean="0"/>
              <a:t>.</a:t>
            </a:r>
          </a:p>
          <a:p>
            <a:pPr algn="ctr"/>
            <a:endParaRPr lang="en-US" sz="2400" dirty="0"/>
          </a:p>
        </p:txBody>
      </p:sp>
    </p:spTree>
    <p:extLst>
      <p:ext uri="{BB962C8B-B14F-4D97-AF65-F5344CB8AC3E}">
        <p14:creationId xmlns:p14="http://schemas.microsoft.com/office/powerpoint/2010/main" val="2502905838"/>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27</TotalTime>
  <Words>601</Words>
  <Application>Microsoft Office PowerPoint</Application>
  <PresentationFormat>Widescreen</PresentationFormat>
  <Paragraphs>81</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Trebuchet MS</vt:lpstr>
      <vt:lpstr>Wingdings 3</vt:lpstr>
      <vt:lpstr>Facet</vt:lpstr>
      <vt:lpstr>Coaching</vt:lpstr>
      <vt:lpstr>How are School Readiness Goals connected to coaching ?</vt:lpstr>
      <vt:lpstr>Head Start Early Learnings Outcome Framework (ELOF)</vt:lpstr>
      <vt:lpstr>Head Start Program Performance Standards </vt:lpstr>
      <vt:lpstr>NMCAA EHS Required Goals</vt:lpstr>
      <vt:lpstr>What is Comprehensive Practice Based Coaching?</vt:lpstr>
      <vt:lpstr>Step 1: Shared Goals and Action Planning</vt:lpstr>
      <vt:lpstr>Goal Setting Example</vt:lpstr>
      <vt:lpstr>Step 2: Focused Observation</vt:lpstr>
      <vt:lpstr>Step 3: Reflection and Feedback </vt:lpstr>
      <vt:lpstr>PowerPoint Presentation</vt:lpstr>
      <vt:lpstr>What is a Professional Development Goal?</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Coaching</dc:title>
  <dc:creator>nmcaa</dc:creator>
  <cp:lastModifiedBy>nmcaa</cp:lastModifiedBy>
  <cp:revision>5</cp:revision>
  <dcterms:created xsi:type="dcterms:W3CDTF">2019-07-11T15:24:34Z</dcterms:created>
  <dcterms:modified xsi:type="dcterms:W3CDTF">2019-07-11T18:34:02Z</dcterms:modified>
</cp:coreProperties>
</file>